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93" r:id="rId3"/>
    <p:sldId id="260" r:id="rId4"/>
    <p:sldId id="257" r:id="rId5"/>
    <p:sldId id="296" r:id="rId6"/>
    <p:sldId id="297" r:id="rId7"/>
    <p:sldId id="298" r:id="rId8"/>
    <p:sldId id="299" r:id="rId9"/>
    <p:sldId id="300" r:id="rId10"/>
    <p:sldId id="301" r:id="rId11"/>
    <p:sldId id="302" r:id="rId12"/>
    <p:sldId id="303" r:id="rId13"/>
    <p:sldId id="268" r:id="rId14"/>
    <p:sldId id="304" r:id="rId15"/>
    <p:sldId id="305" r:id="rId16"/>
    <p:sldId id="269" r:id="rId17"/>
    <p:sldId id="306" r:id="rId18"/>
    <p:sldId id="307" r:id="rId19"/>
    <p:sldId id="308" r:id="rId20"/>
    <p:sldId id="261" r:id="rId21"/>
    <p:sldId id="271" r:id="rId22"/>
    <p:sldId id="309" r:id="rId23"/>
    <p:sldId id="310" r:id="rId24"/>
    <p:sldId id="311" r:id="rId25"/>
    <p:sldId id="272" r:id="rId26"/>
    <p:sldId id="312" r:id="rId27"/>
    <p:sldId id="313" r:id="rId28"/>
    <p:sldId id="274" r:id="rId29"/>
    <p:sldId id="280" r:id="rId30"/>
    <p:sldId id="258"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1919"/>
    <a:srgbClr val="B31E26"/>
    <a:srgbClr val="935006"/>
    <a:srgbClr val="985F20"/>
    <a:srgbClr val="985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261" autoAdjust="0"/>
  </p:normalViewPr>
  <p:slideViewPr>
    <p:cSldViewPr showGuides="1">
      <p:cViewPr varScale="1">
        <p:scale>
          <a:sx n="92" d="100"/>
          <a:sy n="92" d="100"/>
        </p:scale>
        <p:origin x="1193" y="46"/>
      </p:cViewPr>
      <p:guideLst>
        <p:guide orient="horz" pos="415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100" d="100"/>
          <a:sy n="100" d="100"/>
        </p:scale>
        <p:origin x="1070" y="-25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0D6A2D-D8DC-4FAF-8037-FCC464CD7DED}" type="datetimeFigureOut">
              <a:rPr lang="cs-CZ" smtClean="0"/>
              <a:t>28.03.2023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BAE3C-79CA-40B9-9F5C-40C47F04F639}" type="slidenum">
              <a:rPr lang="cs-CZ" smtClean="0"/>
              <a:t>‹#›</a:t>
            </a:fld>
            <a:endParaRPr lang="cs-CZ"/>
          </a:p>
        </p:txBody>
      </p:sp>
    </p:spTree>
    <p:extLst>
      <p:ext uri="{BB962C8B-B14F-4D97-AF65-F5344CB8AC3E}">
        <p14:creationId xmlns:p14="http://schemas.microsoft.com/office/powerpoint/2010/main" val="98033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FFC2B-C8F0-49EE-88F2-D83A110DC3CE}" type="datetimeFigureOut">
              <a:rPr lang="cs-CZ" smtClean="0"/>
              <a:t>28.03.2023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4EEE6-CA46-4709-852B-80D9860B7ABF}" type="slidenum">
              <a:rPr lang="cs-CZ" smtClean="0"/>
              <a:t>‹#›</a:t>
            </a:fld>
            <a:endParaRPr lang="cs-CZ"/>
          </a:p>
        </p:txBody>
      </p:sp>
    </p:spTree>
    <p:extLst>
      <p:ext uri="{BB962C8B-B14F-4D97-AF65-F5344CB8AC3E}">
        <p14:creationId xmlns:p14="http://schemas.microsoft.com/office/powerpoint/2010/main" val="202751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sz="1050" b="1" u="sng" dirty="0"/>
              <a:t>smyslem přednášky</a:t>
            </a:r>
            <a:r>
              <a:rPr lang="cs-CZ" sz="1050" dirty="0"/>
              <a:t>: představit základní instituty trestního práva, principy trestního práva hmotného i procesního, vysvětlit podmínky trestní odpovědnosti </a:t>
            </a:r>
            <a:br>
              <a:rPr lang="cs-CZ" sz="1050" dirty="0"/>
            </a:br>
            <a:r>
              <a:rPr lang="cs-CZ" sz="1050" dirty="0"/>
              <a:t>a fungování trestního řízení, přiblížit některé skutkové podstaty, které mohou být </a:t>
            </a:r>
            <a:br>
              <a:rPr lang="cs-CZ" sz="1050" dirty="0"/>
            </a:br>
            <a:r>
              <a:rPr lang="cs-CZ" sz="1050" dirty="0"/>
              <a:t>z hlediska profesního zaměření posluchačů nejpřínosnější </a:t>
            </a:r>
          </a:p>
          <a:p>
            <a:pPr marL="171450" indent="-171450">
              <a:buFontTx/>
              <a:buChar char="-"/>
            </a:pPr>
            <a:r>
              <a:rPr lang="cs-CZ" sz="1050" b="1" u="sng" dirty="0"/>
              <a:t>osnova přednášky:</a:t>
            </a:r>
          </a:p>
          <a:p>
            <a:pPr marL="628650" lvl="1" indent="-171450">
              <a:buFontTx/>
              <a:buChar char="-"/>
            </a:pPr>
            <a:r>
              <a:rPr lang="cs-CZ" sz="1050" dirty="0"/>
              <a:t>vymezení pramenů trestního práva </a:t>
            </a:r>
          </a:p>
          <a:p>
            <a:pPr marL="628650" lvl="1" indent="-171450">
              <a:buFontTx/>
              <a:buChar char="-"/>
            </a:pPr>
            <a:r>
              <a:rPr lang="cs-CZ" sz="1050" b="1" dirty="0"/>
              <a:t>trestní právo hmotné – obecná část</a:t>
            </a:r>
          </a:p>
          <a:p>
            <a:pPr marL="1143000" lvl="2" indent="-228600">
              <a:buFont typeface="+mj-lt"/>
              <a:buAutoNum type="arabicPeriod"/>
            </a:pPr>
            <a:r>
              <a:rPr lang="cs-CZ" sz="1050" dirty="0"/>
              <a:t>pojem trestního práva hmotného a jeho základní zásady</a:t>
            </a:r>
          </a:p>
          <a:p>
            <a:pPr marL="1143000" lvl="2" indent="-228600">
              <a:buFont typeface="+mj-lt"/>
              <a:buAutoNum type="arabicPeriod"/>
            </a:pPr>
            <a:r>
              <a:rPr lang="cs-CZ" sz="1050" dirty="0"/>
              <a:t>trestný čin a jeho skutková podstata</a:t>
            </a:r>
          </a:p>
          <a:p>
            <a:pPr marL="1143000" lvl="2" indent="-228600">
              <a:buFont typeface="+mj-lt"/>
              <a:buAutoNum type="arabicPeriod"/>
            </a:pPr>
            <a:r>
              <a:rPr lang="cs-CZ" sz="1050" dirty="0"/>
              <a:t>obligatorní znaky skutkové podstaty </a:t>
            </a:r>
          </a:p>
          <a:p>
            <a:pPr marL="1143000" lvl="2" indent="-228600">
              <a:buFont typeface="+mj-lt"/>
              <a:buAutoNum type="arabicPeriod"/>
            </a:pPr>
            <a:r>
              <a:rPr lang="cs-CZ" sz="1050" dirty="0"/>
              <a:t>omyl v trestním právu</a:t>
            </a:r>
          </a:p>
          <a:p>
            <a:pPr marL="1143000" lvl="2" indent="-228600">
              <a:buFont typeface="+mj-lt"/>
              <a:buAutoNum type="arabicPeriod"/>
            </a:pPr>
            <a:r>
              <a:rPr lang="cs-CZ" sz="1050" dirty="0"/>
              <a:t>okolnosti vylučující protiprávnost</a:t>
            </a:r>
          </a:p>
          <a:p>
            <a:pPr marL="1143000" lvl="2" indent="-228600">
              <a:buFont typeface="+mj-lt"/>
              <a:buAutoNum type="arabicPeriod"/>
            </a:pPr>
            <a:r>
              <a:rPr lang="cs-CZ" sz="1050" dirty="0"/>
              <a:t>vývojová stadia trestné činnosti</a:t>
            </a:r>
          </a:p>
          <a:p>
            <a:pPr marL="1143000" lvl="2" indent="-228600">
              <a:buFont typeface="+mj-lt"/>
              <a:buAutoNum type="arabicPeriod"/>
            </a:pPr>
            <a:r>
              <a:rPr lang="cs-CZ" sz="1050" dirty="0"/>
              <a:t>trestná součinnost </a:t>
            </a:r>
          </a:p>
          <a:p>
            <a:pPr marL="1143000" lvl="2" indent="-228600">
              <a:buFont typeface="+mj-lt"/>
              <a:buAutoNum type="arabicPeriod"/>
            </a:pPr>
            <a:r>
              <a:rPr lang="cs-CZ" sz="1050" dirty="0"/>
              <a:t>trestní odpovědnost právnických osob</a:t>
            </a:r>
          </a:p>
          <a:p>
            <a:pPr marL="1143000" lvl="2" indent="-228600">
              <a:buFont typeface="+mj-lt"/>
              <a:buAutoNum type="arabicPeriod"/>
            </a:pPr>
            <a:r>
              <a:rPr lang="cs-CZ" sz="1050" dirty="0"/>
              <a:t>sankcionování </a:t>
            </a:r>
          </a:p>
          <a:p>
            <a:pPr marL="628650" lvl="1" indent="-171450">
              <a:buFontTx/>
              <a:buChar char="-"/>
            </a:pPr>
            <a:r>
              <a:rPr lang="cs-CZ" sz="1050" b="1" dirty="0"/>
              <a:t>trestní právo hmotné – zvláštní část: vybrané skutkové podstaty TČ </a:t>
            </a:r>
          </a:p>
          <a:p>
            <a:pPr marL="1085850" lvl="2" indent="-171450">
              <a:buFontTx/>
              <a:buChar char="-"/>
            </a:pPr>
            <a:r>
              <a:rPr lang="cs-CZ" sz="1050" dirty="0"/>
              <a:t>vybrané skutkové podstaty (TČ proti svobodě, proti majetku, hospodářské, proti pořádku ve věcech veřejných) </a:t>
            </a:r>
          </a:p>
          <a:p>
            <a:pPr marL="628650" lvl="1" indent="-171450">
              <a:buFontTx/>
              <a:buChar char="-"/>
            </a:pPr>
            <a:r>
              <a:rPr lang="cs-CZ" sz="1050" b="1" dirty="0"/>
              <a:t>trestní právo procesní </a:t>
            </a:r>
          </a:p>
          <a:p>
            <a:pPr marL="1143000" lvl="2" indent="-228600">
              <a:buFont typeface="+mj-lt"/>
              <a:buAutoNum type="arabicPeriod"/>
            </a:pPr>
            <a:r>
              <a:rPr lang="cs-CZ" sz="1050" dirty="0"/>
              <a:t>trestní řízení a jeho základní zásady</a:t>
            </a:r>
          </a:p>
          <a:p>
            <a:pPr marL="1143000" lvl="2" indent="-228600">
              <a:buFont typeface="+mj-lt"/>
              <a:buAutoNum type="arabicPeriod"/>
            </a:pPr>
            <a:r>
              <a:rPr lang="cs-CZ" sz="1050" dirty="0"/>
              <a:t>předběžné otázky</a:t>
            </a:r>
          </a:p>
          <a:p>
            <a:pPr marL="1143000" lvl="2" indent="-228600">
              <a:buFont typeface="+mj-lt"/>
              <a:buAutoNum type="arabicPeriod"/>
            </a:pPr>
            <a:r>
              <a:rPr lang="cs-CZ" sz="1050" dirty="0"/>
              <a:t>procesní stadia</a:t>
            </a:r>
          </a:p>
          <a:p>
            <a:pPr marL="1143000" lvl="2" indent="-228600">
              <a:buFont typeface="+mj-lt"/>
              <a:buAutoNum type="arabicPeriod"/>
            </a:pPr>
            <a:r>
              <a:rPr lang="cs-CZ" sz="1050" dirty="0"/>
              <a:t>subjekty x strany trestního řízení</a:t>
            </a:r>
          </a:p>
          <a:p>
            <a:pPr marL="1143000" lvl="2" indent="-228600">
              <a:buFont typeface="+mj-lt"/>
              <a:buAutoNum type="arabicPeriod"/>
            </a:pPr>
            <a:r>
              <a:rPr lang="cs-CZ" sz="1050" dirty="0"/>
              <a:t>dokazování, důkazní prostředky</a:t>
            </a:r>
          </a:p>
          <a:p>
            <a:pPr marL="1143000" lvl="2" indent="-228600">
              <a:buFont typeface="+mj-lt"/>
              <a:buAutoNum type="arabicPeriod"/>
            </a:pPr>
            <a:r>
              <a:rPr lang="cs-CZ" sz="1050" dirty="0"/>
              <a:t>zajištění osob a věcí</a:t>
            </a:r>
          </a:p>
          <a:p>
            <a:pPr marL="1143000" lvl="2" indent="-228600">
              <a:buFont typeface="+mj-lt"/>
              <a:buAutoNum type="arabicPeriod"/>
            </a:pPr>
            <a:r>
              <a:rPr lang="cs-CZ" sz="1050" dirty="0"/>
              <a:t>hlavní líčení, rozhodnutí v trestním řízení</a:t>
            </a:r>
          </a:p>
          <a:p>
            <a:pPr marL="1143000" lvl="2" indent="-228600">
              <a:buFont typeface="+mj-lt"/>
              <a:buAutoNum type="arabicPeriod"/>
            </a:pPr>
            <a:r>
              <a:rPr lang="cs-CZ" sz="1050" dirty="0"/>
              <a:t>opravná řízení </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1</a:t>
            </a:fld>
            <a:endParaRPr lang="cs-CZ" dirty="0"/>
          </a:p>
        </p:txBody>
      </p:sp>
    </p:spTree>
    <p:extLst>
      <p:ext uri="{BB962C8B-B14F-4D97-AF65-F5344CB8AC3E}">
        <p14:creationId xmlns:p14="http://schemas.microsoft.com/office/powerpoint/2010/main" val="2216046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10</a:t>
            </a:fld>
            <a:endParaRPr lang="cs-CZ"/>
          </a:p>
        </p:txBody>
      </p:sp>
    </p:spTree>
    <p:extLst>
      <p:ext uri="{BB962C8B-B14F-4D97-AF65-F5344CB8AC3E}">
        <p14:creationId xmlns:p14="http://schemas.microsoft.com/office/powerpoint/2010/main" val="345478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11</a:t>
            </a:fld>
            <a:endParaRPr lang="cs-CZ"/>
          </a:p>
        </p:txBody>
      </p:sp>
    </p:spTree>
    <p:extLst>
      <p:ext uri="{BB962C8B-B14F-4D97-AF65-F5344CB8AC3E}">
        <p14:creationId xmlns:p14="http://schemas.microsoft.com/office/powerpoint/2010/main" val="1956505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12</a:t>
            </a:fld>
            <a:endParaRPr lang="cs-CZ"/>
          </a:p>
        </p:txBody>
      </p:sp>
    </p:spTree>
    <p:extLst>
      <p:ext uri="{BB962C8B-B14F-4D97-AF65-F5344CB8AC3E}">
        <p14:creationId xmlns:p14="http://schemas.microsoft.com/office/powerpoint/2010/main" val="1266348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836712" y="4343400"/>
            <a:ext cx="5335488" cy="4114800"/>
          </a:xfrm>
        </p:spPr>
        <p:txBody>
          <a:bodyPr/>
          <a:lstStyle/>
          <a:p>
            <a:pPr marL="171450" indent="-171450" algn="just">
              <a:buFont typeface="Arial" panose="020B0604020202020204" pitchFamily="34" charset="0"/>
              <a:buChar char="•"/>
            </a:pPr>
            <a:r>
              <a:rPr lang="cs-CZ" sz="1050" b="1" dirty="0"/>
              <a:t>mnohost osob</a:t>
            </a:r>
            <a:r>
              <a:rPr lang="cs-CZ" sz="1050" dirty="0"/>
              <a:t>, které se podílejí na páchání trestné činnosti </a:t>
            </a:r>
          </a:p>
          <a:p>
            <a:pPr marL="171450" indent="-171450" algn="just">
              <a:buFont typeface="Arial" panose="020B0604020202020204" pitchFamily="34" charset="0"/>
              <a:buChar char="•"/>
            </a:pPr>
            <a:r>
              <a:rPr lang="cs-CZ" sz="1050" dirty="0"/>
              <a:t>pojem trestná součinnost – zákonodárce používá v hlavě X zvláštní části (některé další formy trestné součinnosti)</a:t>
            </a:r>
          </a:p>
          <a:p>
            <a:pPr marL="171450" indent="-171450" algn="just">
              <a:buFont typeface="Arial" panose="020B0604020202020204" pitchFamily="34" charset="0"/>
              <a:buChar char="•"/>
            </a:pPr>
            <a:r>
              <a:rPr lang="cs-CZ" sz="1050" dirty="0"/>
              <a:t>nadřazený pojem pro více forem součinnosti</a:t>
            </a:r>
          </a:p>
          <a:p>
            <a:pPr marL="171450" indent="-171450" algn="just">
              <a:buFont typeface="Arial" panose="020B0604020202020204" pitchFamily="34" charset="0"/>
              <a:buChar char="•"/>
            </a:pPr>
            <a:r>
              <a:rPr lang="cs-CZ" sz="1050" i="1" dirty="0" err="1"/>
              <a:t>sensu</a:t>
            </a:r>
            <a:r>
              <a:rPr lang="cs-CZ" sz="1050" i="1" dirty="0"/>
              <a:t> largo </a:t>
            </a:r>
            <a:r>
              <a:rPr lang="cs-CZ" sz="1050" dirty="0"/>
              <a:t>sem patří i </a:t>
            </a:r>
            <a:r>
              <a:rPr lang="cs-CZ" sz="1050" b="1" dirty="0"/>
              <a:t>spolupachatelství</a:t>
            </a:r>
            <a:r>
              <a:rPr lang="cs-CZ" sz="1050" dirty="0"/>
              <a:t> [§ 23 TZ – lze identifikovat objektivní a subjektivní podmínku: </a:t>
            </a:r>
            <a:r>
              <a:rPr lang="cs-CZ" sz="1050" i="1" dirty="0"/>
              <a:t>Byl-li trestný čin spáchán úmyslným společným jednáním dvou nebo více osob, odpovídá každá z nich, jako by trestný čin spáchala sama (spolupachatelé).</a:t>
            </a:r>
            <a:r>
              <a:rPr lang="cs-CZ" sz="1050" dirty="0">
                <a:sym typeface="Wingdings" panose="05000000000000000000" pitchFamily="2" charset="2"/>
              </a:rPr>
              <a:t>]</a:t>
            </a:r>
          </a:p>
          <a:p>
            <a:pPr marL="171450" indent="-171450" algn="just">
              <a:buFont typeface="Arial" panose="020B0604020202020204" pitchFamily="34" charset="0"/>
              <a:buChar char="•"/>
            </a:pPr>
            <a:r>
              <a:rPr lang="cs-CZ" sz="1050" dirty="0">
                <a:sym typeface="Wingdings" panose="05000000000000000000" pitchFamily="2" charset="2"/>
              </a:rPr>
              <a:t>účastenství (§ 24)</a:t>
            </a:r>
          </a:p>
          <a:p>
            <a:pPr marL="628650" lvl="1" indent="-171450" algn="just">
              <a:buFont typeface="Arial" panose="020B0604020202020204" pitchFamily="34" charset="0"/>
              <a:buChar char="•"/>
            </a:pPr>
            <a:r>
              <a:rPr lang="cs-CZ" sz="1050" b="1" dirty="0">
                <a:sym typeface="Wingdings" panose="05000000000000000000" pitchFamily="2" charset="2"/>
              </a:rPr>
              <a:t>zásada akcesority účastenství </a:t>
            </a:r>
            <a:r>
              <a:rPr lang="cs-CZ" sz="1050" dirty="0">
                <a:sym typeface="Wingdings" panose="05000000000000000000" pitchFamily="2" charset="2"/>
              </a:rPr>
              <a:t>– vyjadřuje závislost trestní odpovědnost účastníka na trestní odpovědnosti (hlavního pachatele)</a:t>
            </a:r>
          </a:p>
          <a:p>
            <a:pPr marL="1085850" lvl="2" indent="-171450" algn="just">
              <a:buFont typeface="Arial" panose="020B0604020202020204" pitchFamily="34" charset="0"/>
              <a:buChar char="•"/>
            </a:pPr>
            <a:r>
              <a:rPr lang="cs-CZ" sz="1050" dirty="0">
                <a:sym typeface="Wingdings" panose="05000000000000000000" pitchFamily="2" charset="2"/>
              </a:rPr>
              <a:t>kvantitativní aspekt – pokus nebo dokonaný trestný čin </a:t>
            </a:r>
          </a:p>
          <a:p>
            <a:pPr marL="1085850" lvl="2" indent="-171450" algn="just">
              <a:buFont typeface="Arial" panose="020B0604020202020204" pitchFamily="34" charset="0"/>
              <a:buChar char="•"/>
            </a:pPr>
            <a:r>
              <a:rPr lang="cs-CZ" sz="1050" dirty="0">
                <a:sym typeface="Wingdings" panose="05000000000000000000" pitchFamily="2" charset="2"/>
              </a:rPr>
              <a:t>kvalitativní aspekt – trestné jednání (nikoliv např. sebevražda), trestně odpovědný pachatel (nikoliv 13leté dítě) atd. </a:t>
            </a:r>
          </a:p>
          <a:p>
            <a:pPr marL="171450" indent="-171450" algn="just">
              <a:buFont typeface="Arial" panose="020B0604020202020204" pitchFamily="34" charset="0"/>
              <a:buChar char="•"/>
            </a:pPr>
            <a:r>
              <a:rPr lang="cs-CZ" sz="1050" b="1" dirty="0">
                <a:sym typeface="Wingdings" panose="05000000000000000000" pitchFamily="2" charset="2"/>
              </a:rPr>
              <a:t>organizovaná skupina </a:t>
            </a:r>
            <a:r>
              <a:rPr lang="cs-CZ" sz="1050" dirty="0">
                <a:sym typeface="Wingdings" panose="05000000000000000000" pitchFamily="2" charset="2"/>
              </a:rPr>
              <a:t>– nemá legální definici, zákon používá např. jako obecnou přitěžující okolnost [§ 42 písm. o) TZ], také okolnosti zvlášť přitěžující</a:t>
            </a:r>
          </a:p>
          <a:p>
            <a:pPr marL="171450" indent="-171450" algn="just">
              <a:buFont typeface="Arial" panose="020B0604020202020204" pitchFamily="34" charset="0"/>
              <a:buChar char="•"/>
            </a:pPr>
            <a:r>
              <a:rPr lang="cs-CZ" sz="1050" dirty="0">
                <a:sym typeface="Wingdings" panose="05000000000000000000" pitchFamily="2" charset="2"/>
              </a:rPr>
              <a:t>organizovaná zločinecká skupina (§ 129 TZ): </a:t>
            </a:r>
            <a:r>
              <a:rPr lang="cs-CZ" sz="1050" i="1" dirty="0">
                <a:sym typeface="Wingdings" panose="05000000000000000000" pitchFamily="2" charset="2"/>
              </a:rPr>
              <a:t>Organizovaná zločinecká skupina je společenstvím nejméně tří trestně odpovědných osob s vnitřní organizační strukturou, </a:t>
            </a:r>
            <a:br>
              <a:rPr lang="cs-CZ" sz="1050" i="1" dirty="0">
                <a:sym typeface="Wingdings" panose="05000000000000000000" pitchFamily="2" charset="2"/>
              </a:rPr>
            </a:br>
            <a:r>
              <a:rPr lang="cs-CZ" sz="1050" i="1" dirty="0">
                <a:sym typeface="Wingdings" panose="05000000000000000000" pitchFamily="2" charset="2"/>
              </a:rPr>
              <a:t>s rozdělením funkcí a dělbou činností, které je zaměřeno na soustavné páchání úmyslné trestné činnosti</a:t>
            </a:r>
            <a:r>
              <a:rPr lang="cs-CZ" sz="1050" dirty="0">
                <a:sym typeface="Wingdings" panose="05000000000000000000" pitchFamily="2" charset="2"/>
              </a:rPr>
              <a:t>.</a:t>
            </a:r>
          </a:p>
          <a:p>
            <a:pPr marL="171450" indent="-171450" algn="just">
              <a:buFont typeface="Arial" panose="020B0604020202020204" pitchFamily="34" charset="0"/>
              <a:buChar char="•"/>
            </a:pPr>
            <a:r>
              <a:rPr lang="cs-CZ" sz="1050" b="1" dirty="0">
                <a:sym typeface="Wingdings" panose="05000000000000000000" pitchFamily="2" charset="2"/>
              </a:rPr>
              <a:t>teroristická skupina </a:t>
            </a:r>
            <a:r>
              <a:rPr lang="cs-CZ" sz="1050" dirty="0">
                <a:sym typeface="Wingdings" panose="05000000000000000000" pitchFamily="2" charset="2"/>
              </a:rPr>
              <a:t>– nově (§ 129a TZ) </a:t>
            </a:r>
          </a:p>
          <a:p>
            <a:pPr marL="171450" indent="-171450" algn="just">
              <a:buFont typeface="Arial" panose="020B0604020202020204" pitchFamily="34" charset="0"/>
              <a:buChar char="•"/>
            </a:pPr>
            <a:r>
              <a:rPr lang="cs-CZ" sz="1050" dirty="0">
                <a:sym typeface="Wingdings" panose="05000000000000000000" pitchFamily="2" charset="2"/>
              </a:rPr>
              <a:t>některé skutkové podstaty:</a:t>
            </a:r>
          </a:p>
          <a:p>
            <a:pPr marL="628650" lvl="1" indent="-171450" algn="just">
              <a:buFont typeface="Arial" panose="020B0604020202020204" pitchFamily="34" charset="0"/>
              <a:buChar char="•"/>
            </a:pPr>
            <a:r>
              <a:rPr lang="cs-CZ" sz="1050" dirty="0">
                <a:sym typeface="Wingdings" panose="05000000000000000000" pitchFamily="2" charset="2"/>
              </a:rPr>
              <a:t>nadržování</a:t>
            </a:r>
          </a:p>
          <a:p>
            <a:pPr marL="628650" lvl="1" indent="-171450" algn="just">
              <a:buFont typeface="Arial" panose="020B0604020202020204" pitchFamily="34" charset="0"/>
              <a:buChar char="•"/>
            </a:pPr>
            <a:r>
              <a:rPr lang="cs-CZ" sz="1050" dirty="0">
                <a:sym typeface="Wingdings" panose="05000000000000000000" pitchFamily="2" charset="2"/>
              </a:rPr>
              <a:t>neoznámení trestného činu</a:t>
            </a:r>
          </a:p>
          <a:p>
            <a:pPr marL="628650" lvl="1" indent="-171450" algn="just">
              <a:buFont typeface="Arial" panose="020B0604020202020204" pitchFamily="34" charset="0"/>
              <a:buChar char="•"/>
            </a:pPr>
            <a:r>
              <a:rPr lang="cs-CZ" sz="1050" dirty="0">
                <a:sym typeface="Wingdings" panose="05000000000000000000" pitchFamily="2" charset="2"/>
              </a:rPr>
              <a:t>nepřekažení trestného činu</a:t>
            </a:r>
          </a:p>
          <a:p>
            <a:pPr marL="171450" indent="-171450" algn="just">
              <a:buFont typeface="Arial" panose="020B0604020202020204" pitchFamily="34" charset="0"/>
              <a:buChar char="•"/>
            </a:pPr>
            <a:r>
              <a:rPr lang="cs-CZ" sz="1050" b="1" dirty="0">
                <a:sym typeface="Wingdings" panose="05000000000000000000" pitchFamily="2" charset="2"/>
              </a:rPr>
              <a:t>přípravná jednání</a:t>
            </a:r>
            <a:r>
              <a:rPr lang="cs-CZ" sz="1050" dirty="0">
                <a:sym typeface="Wingdings" panose="05000000000000000000" pitchFamily="2" charset="2"/>
              </a:rPr>
              <a:t>:</a:t>
            </a:r>
          </a:p>
          <a:p>
            <a:pPr marL="628650" lvl="1" indent="-171450" algn="just">
              <a:buFont typeface="Arial" panose="020B0604020202020204" pitchFamily="34" charset="0"/>
              <a:buChar char="•"/>
            </a:pPr>
            <a:r>
              <a:rPr lang="cs-CZ" sz="1050" dirty="0">
                <a:sym typeface="Wingdings" panose="05000000000000000000" pitchFamily="2" charset="2"/>
              </a:rPr>
              <a:t>spolčení</a:t>
            </a:r>
          </a:p>
          <a:p>
            <a:pPr marL="628650" lvl="1" indent="-171450" algn="just">
              <a:buFont typeface="Arial" panose="020B0604020202020204" pitchFamily="34" charset="0"/>
              <a:buChar char="•"/>
            </a:pPr>
            <a:r>
              <a:rPr lang="cs-CZ" sz="1050" dirty="0">
                <a:sym typeface="Wingdings" panose="05000000000000000000" pitchFamily="2" charset="2"/>
              </a:rPr>
              <a:t>srocení </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13</a:t>
            </a:fld>
            <a:endParaRPr lang="cs-CZ"/>
          </a:p>
        </p:txBody>
      </p:sp>
    </p:spTree>
    <p:extLst>
      <p:ext uri="{BB962C8B-B14F-4D97-AF65-F5344CB8AC3E}">
        <p14:creationId xmlns:p14="http://schemas.microsoft.com/office/powerpoint/2010/main" val="2211487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14</a:t>
            </a:fld>
            <a:endParaRPr lang="cs-CZ"/>
          </a:p>
        </p:txBody>
      </p:sp>
    </p:spTree>
    <p:extLst>
      <p:ext uri="{BB962C8B-B14F-4D97-AF65-F5344CB8AC3E}">
        <p14:creationId xmlns:p14="http://schemas.microsoft.com/office/powerpoint/2010/main" val="4205729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15</a:t>
            </a:fld>
            <a:endParaRPr lang="cs-CZ"/>
          </a:p>
        </p:txBody>
      </p:sp>
    </p:spTree>
    <p:extLst>
      <p:ext uri="{BB962C8B-B14F-4D97-AF65-F5344CB8AC3E}">
        <p14:creationId xmlns:p14="http://schemas.microsoft.com/office/powerpoint/2010/main" val="1933087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685800" y="4343400"/>
            <a:ext cx="5486400" cy="4114800"/>
          </a:xfrm>
        </p:spPr>
        <p:txBody>
          <a:bodyPr/>
          <a:lstStyle/>
          <a:p>
            <a:pPr marL="171450" indent="-171450" algn="just">
              <a:buFont typeface="Arial" panose="020B0604020202020204" pitchFamily="34" charset="0"/>
              <a:buChar char="•"/>
            </a:pPr>
            <a:endParaRPr lang="cs-CZ" sz="1050" dirty="0"/>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16</a:t>
            </a:fld>
            <a:endParaRPr lang="cs-CZ"/>
          </a:p>
        </p:txBody>
      </p:sp>
    </p:spTree>
    <p:extLst>
      <p:ext uri="{BB962C8B-B14F-4D97-AF65-F5344CB8AC3E}">
        <p14:creationId xmlns:p14="http://schemas.microsoft.com/office/powerpoint/2010/main" val="3393882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17</a:t>
            </a:fld>
            <a:endParaRPr lang="cs-CZ"/>
          </a:p>
        </p:txBody>
      </p:sp>
    </p:spTree>
    <p:extLst>
      <p:ext uri="{BB962C8B-B14F-4D97-AF65-F5344CB8AC3E}">
        <p14:creationId xmlns:p14="http://schemas.microsoft.com/office/powerpoint/2010/main" val="632586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18</a:t>
            </a:fld>
            <a:endParaRPr lang="cs-CZ"/>
          </a:p>
        </p:txBody>
      </p:sp>
    </p:spTree>
    <p:extLst>
      <p:ext uri="{BB962C8B-B14F-4D97-AF65-F5344CB8AC3E}">
        <p14:creationId xmlns:p14="http://schemas.microsoft.com/office/powerpoint/2010/main" val="4170036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19</a:t>
            </a:fld>
            <a:endParaRPr lang="cs-CZ"/>
          </a:p>
        </p:txBody>
      </p:sp>
    </p:spTree>
    <p:extLst>
      <p:ext uri="{BB962C8B-B14F-4D97-AF65-F5344CB8AC3E}">
        <p14:creationId xmlns:p14="http://schemas.microsoft.com/office/powerpoint/2010/main" val="3455192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Arial" panose="020B0604020202020204" pitchFamily="34" charset="0"/>
              <a:buChar char="•"/>
            </a:pPr>
            <a:r>
              <a:rPr lang="cs-CZ" sz="1100" dirty="0"/>
              <a:t>přehled těch nejdůležitějších trestněprávních předpisů</a:t>
            </a:r>
          </a:p>
          <a:p>
            <a:pPr marL="171450" indent="-171450">
              <a:buFont typeface="Arial" panose="020B0604020202020204" pitchFamily="34" charset="0"/>
              <a:buChar char="•"/>
            </a:pPr>
            <a:r>
              <a:rPr lang="cs-CZ" sz="1100" dirty="0"/>
              <a:t>stěžejním pramenem TP – </a:t>
            </a:r>
            <a:r>
              <a:rPr lang="cs-CZ" sz="1100" b="1" dirty="0"/>
              <a:t>zákon</a:t>
            </a:r>
            <a:r>
              <a:rPr lang="cs-CZ" sz="1100" dirty="0"/>
              <a:t> x nikoliv výlučným (např. mezinárodní úmluvy – Evropská úmluva o ochraně lidských práv a základních svobod), rozhodnutí prezidenta republiky (normativní akt</a:t>
            </a:r>
            <a:r>
              <a:rPr lang="cs-CZ" sz="1100" i="1" dirty="0"/>
              <a:t> </a:t>
            </a:r>
            <a:r>
              <a:rPr lang="cs-CZ" sz="1100" i="1" dirty="0" err="1"/>
              <a:t>sui</a:t>
            </a:r>
            <a:r>
              <a:rPr lang="cs-CZ" sz="1100" i="1" dirty="0"/>
              <a:t> </a:t>
            </a:r>
            <a:r>
              <a:rPr lang="cs-CZ" sz="1100" i="1" dirty="0" err="1"/>
              <a:t>generis</a:t>
            </a:r>
            <a:r>
              <a:rPr lang="cs-CZ" sz="1100" dirty="0"/>
              <a:t> – o amnestii), judikatura – vrcholných soudů</a:t>
            </a:r>
          </a:p>
          <a:p>
            <a:pPr marL="171450" indent="-171450">
              <a:buFont typeface="Arial" panose="020B0604020202020204" pitchFamily="34" charset="0"/>
              <a:buChar char="•"/>
            </a:pPr>
            <a:r>
              <a:rPr lang="cs-CZ" sz="1100" dirty="0"/>
              <a:t>některé instituty a principy trestního práva mají své ústavní zakotvení: vazba, domovní prohlídka, právo na obhajobu, ne bis in idem apod. </a:t>
            </a:r>
          </a:p>
          <a:p>
            <a:pPr marL="171450" indent="-171450">
              <a:buFont typeface="Arial" panose="020B0604020202020204" pitchFamily="34" charset="0"/>
              <a:buChar char="•"/>
            </a:pPr>
            <a:r>
              <a:rPr lang="cs-CZ" sz="1100" dirty="0"/>
              <a:t>TPP – v současné době probíhá rekodifikace </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a:t>
            </a:fld>
            <a:endParaRPr lang="cs-CZ"/>
          </a:p>
        </p:txBody>
      </p:sp>
    </p:spTree>
    <p:extLst>
      <p:ext uri="{BB962C8B-B14F-4D97-AF65-F5344CB8AC3E}">
        <p14:creationId xmlns:p14="http://schemas.microsoft.com/office/powerpoint/2010/main" val="967199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Poznámky:</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20</a:t>
            </a:fld>
            <a:endParaRPr lang="cs-CZ"/>
          </a:p>
        </p:txBody>
      </p:sp>
    </p:spTree>
    <p:extLst>
      <p:ext uri="{BB962C8B-B14F-4D97-AF65-F5344CB8AC3E}">
        <p14:creationId xmlns:p14="http://schemas.microsoft.com/office/powerpoint/2010/main" val="3634196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endParaRPr lang="cs-CZ" sz="1050" dirty="0"/>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21</a:t>
            </a:fld>
            <a:endParaRPr lang="cs-CZ"/>
          </a:p>
        </p:txBody>
      </p:sp>
    </p:spTree>
    <p:extLst>
      <p:ext uri="{BB962C8B-B14F-4D97-AF65-F5344CB8AC3E}">
        <p14:creationId xmlns:p14="http://schemas.microsoft.com/office/powerpoint/2010/main" val="426420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22</a:t>
            </a:fld>
            <a:endParaRPr lang="cs-CZ"/>
          </a:p>
        </p:txBody>
      </p:sp>
    </p:spTree>
    <p:extLst>
      <p:ext uri="{BB962C8B-B14F-4D97-AF65-F5344CB8AC3E}">
        <p14:creationId xmlns:p14="http://schemas.microsoft.com/office/powerpoint/2010/main" val="729312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23</a:t>
            </a:fld>
            <a:endParaRPr lang="cs-CZ"/>
          </a:p>
        </p:txBody>
      </p:sp>
    </p:spTree>
    <p:extLst>
      <p:ext uri="{BB962C8B-B14F-4D97-AF65-F5344CB8AC3E}">
        <p14:creationId xmlns:p14="http://schemas.microsoft.com/office/powerpoint/2010/main" val="1672089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24</a:t>
            </a:fld>
            <a:endParaRPr lang="cs-CZ"/>
          </a:p>
        </p:txBody>
      </p:sp>
    </p:spTree>
    <p:extLst>
      <p:ext uri="{BB962C8B-B14F-4D97-AF65-F5344CB8AC3E}">
        <p14:creationId xmlns:p14="http://schemas.microsoft.com/office/powerpoint/2010/main" val="200443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25</a:t>
            </a:fld>
            <a:endParaRPr lang="cs-CZ"/>
          </a:p>
        </p:txBody>
      </p:sp>
    </p:spTree>
    <p:extLst>
      <p:ext uri="{BB962C8B-B14F-4D97-AF65-F5344CB8AC3E}">
        <p14:creationId xmlns:p14="http://schemas.microsoft.com/office/powerpoint/2010/main" val="817282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26</a:t>
            </a:fld>
            <a:endParaRPr lang="cs-CZ"/>
          </a:p>
        </p:txBody>
      </p:sp>
    </p:spTree>
    <p:extLst>
      <p:ext uri="{BB962C8B-B14F-4D97-AF65-F5344CB8AC3E}">
        <p14:creationId xmlns:p14="http://schemas.microsoft.com/office/powerpoint/2010/main" val="3236718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27</a:t>
            </a:fld>
            <a:endParaRPr lang="cs-CZ"/>
          </a:p>
        </p:txBody>
      </p:sp>
    </p:spTree>
    <p:extLst>
      <p:ext uri="{BB962C8B-B14F-4D97-AF65-F5344CB8AC3E}">
        <p14:creationId xmlns:p14="http://schemas.microsoft.com/office/powerpoint/2010/main" val="3475667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Arial" panose="020B0604020202020204" pitchFamily="34" charset="0"/>
              <a:buChar char="•"/>
            </a:pPr>
            <a:r>
              <a:rPr lang="cs-CZ" sz="1050" dirty="0"/>
              <a:t>dotační podvod v souvislosti s žádostí o příspěvky na zaměstnávání postižených </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28</a:t>
            </a:fld>
            <a:endParaRPr lang="cs-CZ"/>
          </a:p>
        </p:txBody>
      </p:sp>
    </p:spTree>
    <p:extLst>
      <p:ext uri="{BB962C8B-B14F-4D97-AF65-F5344CB8AC3E}">
        <p14:creationId xmlns:p14="http://schemas.microsoft.com/office/powerpoint/2010/main" val="40922637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29</a:t>
            </a:fld>
            <a:endParaRPr lang="cs-CZ"/>
          </a:p>
        </p:txBody>
      </p:sp>
    </p:spTree>
    <p:extLst>
      <p:ext uri="{BB962C8B-B14F-4D97-AF65-F5344CB8AC3E}">
        <p14:creationId xmlns:p14="http://schemas.microsoft.com/office/powerpoint/2010/main" val="2101994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Poznámky:</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3</a:t>
            </a:fld>
            <a:endParaRPr lang="cs-CZ"/>
          </a:p>
        </p:txBody>
      </p:sp>
    </p:spTree>
    <p:extLst>
      <p:ext uri="{BB962C8B-B14F-4D97-AF65-F5344CB8AC3E}">
        <p14:creationId xmlns:p14="http://schemas.microsoft.com/office/powerpoint/2010/main" val="14130861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30</a:t>
            </a:fld>
            <a:endParaRPr lang="cs-CZ"/>
          </a:p>
        </p:txBody>
      </p:sp>
    </p:spTree>
    <p:extLst>
      <p:ext uri="{BB962C8B-B14F-4D97-AF65-F5344CB8AC3E}">
        <p14:creationId xmlns:p14="http://schemas.microsoft.com/office/powerpoint/2010/main" val="396830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lgn="just">
              <a:buFont typeface="Arial" panose="020B0604020202020204" pitchFamily="34" charset="0"/>
              <a:buChar char="•"/>
            </a:pPr>
            <a:r>
              <a:rPr lang="cs-CZ" sz="1050" b="1" u="sng" dirty="0"/>
              <a:t>nejprve k trestnímu právu jako takovému</a:t>
            </a:r>
            <a:r>
              <a:rPr lang="cs-CZ" sz="1050" dirty="0"/>
              <a:t>: obecně - soubor právních norem, odvětví práva veřejného (spolu např. se správním, ústavním, finančním)</a:t>
            </a:r>
          </a:p>
          <a:p>
            <a:pPr marL="171450" indent="-171450" algn="just">
              <a:buFont typeface="Arial" panose="020B0604020202020204" pitchFamily="34" charset="0"/>
              <a:buChar char="•"/>
            </a:pPr>
            <a:r>
              <a:rPr lang="cs-CZ" sz="1050" b="1" u="sng" dirty="0"/>
              <a:t>smysl trestního práva</a:t>
            </a:r>
            <a:r>
              <a:rPr lang="cs-CZ" sz="1050" dirty="0"/>
              <a:t>: ochrana těch nejdůležitějších právních statků (hodnot, zájmů)</a:t>
            </a:r>
          </a:p>
          <a:p>
            <a:pPr marL="171450" indent="-171450" algn="just">
              <a:buFont typeface="Arial" panose="020B0604020202020204" pitchFamily="34" charset="0"/>
              <a:buChar char="•"/>
            </a:pPr>
            <a:r>
              <a:rPr lang="cs-CZ" sz="1050" dirty="0"/>
              <a:t>ale ne primární ochrana, TP nastupuje až jako krajní řešení nastalé protiprávní situace – </a:t>
            </a:r>
            <a:r>
              <a:rPr lang="cs-CZ" sz="1050" i="1" dirty="0"/>
              <a:t>ultima ratio</a:t>
            </a:r>
            <a:r>
              <a:rPr lang="cs-CZ" sz="1050" dirty="0"/>
              <a:t>, primárně odpovědnost podle jiného právního předpisu </a:t>
            </a:r>
          </a:p>
          <a:p>
            <a:pPr marL="171450" indent="-171450" algn="just">
              <a:buFont typeface="Arial" panose="020B0604020202020204" pitchFamily="34" charset="0"/>
              <a:buChar char="•"/>
            </a:pPr>
            <a:r>
              <a:rPr lang="cs-CZ" sz="1050" dirty="0"/>
              <a:t>/proč: TP disponuje velmi invazivní prostředky – např. odnětí svobody, až teprve není-li dostačující, aby byl pachatel postižen jinak, nastupuje trestní právo/</a:t>
            </a:r>
          </a:p>
          <a:p>
            <a:pPr marL="171450" indent="-171450" algn="just">
              <a:buFont typeface="Arial" panose="020B0604020202020204" pitchFamily="34" charset="0"/>
              <a:buChar char="•"/>
            </a:pPr>
            <a:r>
              <a:rPr lang="cs-CZ" sz="1050" dirty="0"/>
              <a:t>zákon to vyjadřuje </a:t>
            </a:r>
            <a:r>
              <a:rPr lang="cs-CZ" sz="1050" b="1" u="sng" dirty="0"/>
              <a:t>zásadou subsidiarity trestní represe </a:t>
            </a:r>
            <a:r>
              <a:rPr lang="cs-CZ" sz="1050" dirty="0"/>
              <a:t>(§ 12 odst. 2 TZ):</a:t>
            </a:r>
            <a:r>
              <a:rPr lang="cs-CZ" sz="1050" i="1" dirty="0"/>
              <a:t>Trestní odpovědnost pachatele a trestněprávní důsledky s ní spojené lze uplatňovat jen v případech společensky škodlivých, ve kterých nepostačuje uplatnění odpovědnosti podle jiného právního předpisu.</a:t>
            </a:r>
          </a:p>
          <a:p>
            <a:pPr marL="171450" indent="-171450" algn="just">
              <a:buFont typeface="Arial" panose="020B0604020202020204" pitchFamily="34" charset="0"/>
              <a:buChar char="•"/>
            </a:pPr>
            <a:r>
              <a:rPr lang="cs-CZ" sz="1050" dirty="0"/>
              <a:t>§ 12 odst. 1 – </a:t>
            </a:r>
            <a:r>
              <a:rPr lang="cs-CZ" sz="1050" b="1" u="sng" dirty="0"/>
              <a:t>zásada zákonnosti </a:t>
            </a:r>
            <a:r>
              <a:rPr lang="cs-CZ" sz="1050" dirty="0"/>
              <a:t>(</a:t>
            </a:r>
            <a:r>
              <a:rPr lang="cs-CZ" sz="1050" i="1" dirty="0" err="1"/>
              <a:t>nullum</a:t>
            </a:r>
            <a:r>
              <a:rPr lang="cs-CZ" sz="1050" i="1" dirty="0"/>
              <a:t> </a:t>
            </a:r>
            <a:r>
              <a:rPr lang="cs-CZ" sz="1050" i="1" dirty="0" err="1"/>
              <a:t>crimen</a:t>
            </a:r>
            <a:r>
              <a:rPr lang="cs-CZ" sz="1050" i="1" dirty="0"/>
              <a:t> sine lege, </a:t>
            </a:r>
            <a:r>
              <a:rPr lang="cs-CZ" sz="1050" i="1" dirty="0" err="1"/>
              <a:t>nulla</a:t>
            </a:r>
            <a:r>
              <a:rPr lang="cs-CZ" sz="1050" i="1" dirty="0"/>
              <a:t> </a:t>
            </a:r>
            <a:r>
              <a:rPr lang="cs-CZ" sz="1050" i="1" dirty="0" err="1"/>
              <a:t>poena</a:t>
            </a:r>
            <a:r>
              <a:rPr lang="cs-CZ" sz="1050" i="1" dirty="0"/>
              <a:t> sine lege</a:t>
            </a:r>
            <a:r>
              <a:rPr lang="cs-CZ" sz="1050" dirty="0"/>
              <a:t>): </a:t>
            </a:r>
            <a:r>
              <a:rPr lang="cs-CZ" sz="1050" i="1" dirty="0"/>
              <a:t>Jen trestní zákon vymezuje trestné činy a stanoví trestní sankce, které lze za jejich spáchání uložit</a:t>
            </a:r>
            <a:r>
              <a:rPr lang="cs-CZ" sz="1050" dirty="0"/>
              <a:t>. </a:t>
            </a:r>
          </a:p>
          <a:p>
            <a:pPr marL="171450" indent="-171450" algn="just">
              <a:buFont typeface="Arial" panose="020B0604020202020204" pitchFamily="34" charset="0"/>
              <a:buChar char="•"/>
            </a:pPr>
            <a:r>
              <a:rPr lang="cs-CZ" sz="1050" b="1" u="sng" dirty="0"/>
              <a:t>zásada humanismu </a:t>
            </a:r>
            <a:r>
              <a:rPr lang="cs-CZ" sz="1050" dirty="0"/>
              <a:t>– nejvíce se projevuje při sankcionování (zákaz krutých, nepřiměřených sankcí)</a:t>
            </a:r>
          </a:p>
          <a:p>
            <a:pPr marL="171450" indent="-171450" algn="just">
              <a:buFont typeface="Arial" panose="020B0604020202020204" pitchFamily="34" charset="0"/>
              <a:buChar char="•"/>
            </a:pPr>
            <a:r>
              <a:rPr lang="cs-CZ" sz="1050" b="1" u="sng" dirty="0"/>
              <a:t>zásada individuální trestní odpovědnosti </a:t>
            </a:r>
            <a:r>
              <a:rPr lang="cs-CZ" sz="1050" dirty="0"/>
              <a:t>(pouze spáchání TČ je určující, nic jiné, ne příslušnost k nějaké skupině, smýšlení, náboženské vyznání apod.) x to však např. nevylučuje, aby byli odpovědni všichni členové zastupitelstva či jiného kolektivního orgánu za to, jak např. hlasovali</a:t>
            </a:r>
          </a:p>
          <a:p>
            <a:pPr marL="171450" indent="-171450" algn="just">
              <a:buFont typeface="Arial" panose="020B0604020202020204" pitchFamily="34" charset="0"/>
              <a:buChar char="•"/>
            </a:pPr>
            <a:r>
              <a:rPr lang="cs-CZ" sz="1050" b="1" u="sng" dirty="0"/>
              <a:t>zásada subjektivní odpovědnosti</a:t>
            </a:r>
            <a:r>
              <a:rPr lang="cs-CZ" sz="1050" dirty="0"/>
              <a:t>, odpovědnosti za zavinění x na rozdíl od např. správního práva</a:t>
            </a:r>
          </a:p>
        </p:txBody>
      </p:sp>
      <p:sp>
        <p:nvSpPr>
          <p:cNvPr id="4" name="Zástupný symbol pro číslo snímku 3"/>
          <p:cNvSpPr>
            <a:spLocks noGrp="1"/>
          </p:cNvSpPr>
          <p:nvPr>
            <p:ph type="sldNum" sz="quarter" idx="5"/>
          </p:nvPr>
        </p:nvSpPr>
        <p:spPr/>
        <p:txBody>
          <a:bodyPr/>
          <a:lstStyle/>
          <a:p>
            <a:fld id="{74D4EEE6-CA46-4709-852B-80D9860B7ABF}" type="slidenum">
              <a:rPr lang="cs-CZ" smtClean="0"/>
              <a:t>4</a:t>
            </a:fld>
            <a:endParaRPr lang="cs-CZ"/>
          </a:p>
        </p:txBody>
      </p:sp>
    </p:spTree>
    <p:extLst>
      <p:ext uri="{BB962C8B-B14F-4D97-AF65-F5344CB8AC3E}">
        <p14:creationId xmlns:p14="http://schemas.microsoft.com/office/powerpoint/2010/main" val="3477923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5</a:t>
            </a:fld>
            <a:endParaRPr lang="cs-CZ"/>
          </a:p>
        </p:txBody>
      </p:sp>
    </p:spTree>
    <p:extLst>
      <p:ext uri="{BB962C8B-B14F-4D97-AF65-F5344CB8AC3E}">
        <p14:creationId xmlns:p14="http://schemas.microsoft.com/office/powerpoint/2010/main" val="861816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6</a:t>
            </a:fld>
            <a:endParaRPr lang="cs-CZ"/>
          </a:p>
        </p:txBody>
      </p:sp>
    </p:spTree>
    <p:extLst>
      <p:ext uri="{BB962C8B-B14F-4D97-AF65-F5344CB8AC3E}">
        <p14:creationId xmlns:p14="http://schemas.microsoft.com/office/powerpoint/2010/main" val="226335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7</a:t>
            </a:fld>
            <a:endParaRPr lang="cs-CZ"/>
          </a:p>
        </p:txBody>
      </p:sp>
    </p:spTree>
    <p:extLst>
      <p:ext uri="{BB962C8B-B14F-4D97-AF65-F5344CB8AC3E}">
        <p14:creationId xmlns:p14="http://schemas.microsoft.com/office/powerpoint/2010/main" val="3014106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8</a:t>
            </a:fld>
            <a:endParaRPr lang="cs-CZ"/>
          </a:p>
        </p:txBody>
      </p:sp>
    </p:spTree>
    <p:extLst>
      <p:ext uri="{BB962C8B-B14F-4D97-AF65-F5344CB8AC3E}">
        <p14:creationId xmlns:p14="http://schemas.microsoft.com/office/powerpoint/2010/main" val="2307696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t>9</a:t>
            </a:fld>
            <a:endParaRPr lang="cs-CZ"/>
          </a:p>
        </p:txBody>
      </p:sp>
    </p:spTree>
    <p:extLst>
      <p:ext uri="{BB962C8B-B14F-4D97-AF65-F5344CB8AC3E}">
        <p14:creationId xmlns:p14="http://schemas.microsoft.com/office/powerpoint/2010/main" val="513804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pic>
        <p:nvPicPr>
          <p:cNvPr id="12" name="Obráze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3" name="Nadpis 1"/>
          <p:cNvSpPr>
            <a:spLocks noGrp="1"/>
          </p:cNvSpPr>
          <p:nvPr>
            <p:ph type="title"/>
          </p:nvPr>
        </p:nvSpPr>
        <p:spPr>
          <a:xfrm>
            <a:off x="899592" y="3645024"/>
            <a:ext cx="7344816" cy="1008112"/>
          </a:xfrm>
          <a:prstGeom prst="rect">
            <a:avLst/>
          </a:prstGeom>
        </p:spPr>
        <p:txBody>
          <a:bodyPr/>
          <a:lstStyle/>
          <a:p>
            <a:r>
              <a:rPr lang="cs-CZ"/>
              <a:t>Kliknutím lze upravit styl.</a:t>
            </a:r>
          </a:p>
        </p:txBody>
      </p:sp>
      <p:cxnSp>
        <p:nvCxnSpPr>
          <p:cNvPr id="17" name="Přímá spojnice 16"/>
          <p:cNvCxnSpPr/>
          <p:nvPr userDrawn="1"/>
        </p:nvCxnSpPr>
        <p:spPr>
          <a:xfrm>
            <a:off x="3131840" y="3328114"/>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8" name="Přímá spojnice 17"/>
          <p:cNvCxnSpPr/>
          <p:nvPr userDrawn="1"/>
        </p:nvCxnSpPr>
        <p:spPr>
          <a:xfrm>
            <a:off x="1556542" y="3429000"/>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9" name="Přímá spojnice 18"/>
          <p:cNvCxnSpPr/>
          <p:nvPr userDrawn="1"/>
        </p:nvCxnSpPr>
        <p:spPr>
          <a:xfrm rot="10800000" flipH="1">
            <a:off x="3131840" y="4978672"/>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20" name="Přímá spojnice 19"/>
          <p:cNvCxnSpPr/>
          <p:nvPr userDrawn="1"/>
        </p:nvCxnSpPr>
        <p:spPr>
          <a:xfrm rot="10800000" flipH="1">
            <a:off x="1556542" y="4878038"/>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sp>
        <p:nvSpPr>
          <p:cNvPr id="15" name="Zástupný symbol pro číslo snímku 5"/>
          <p:cNvSpPr>
            <a:spLocks noGrp="1"/>
          </p:cNvSpPr>
          <p:nvPr>
            <p:ph type="sldNum" sz="quarter" idx="12"/>
          </p:nvPr>
        </p:nvSpPr>
        <p:spPr>
          <a:xfrm>
            <a:off x="7596336" y="6125174"/>
            <a:ext cx="1296144" cy="365125"/>
          </a:xfrm>
          <a:prstGeom prst="rect">
            <a:avLst/>
          </a:prstGeom>
        </p:spPr>
        <p:txBody>
          <a:bodyPr/>
          <a:lstStyle>
            <a:lvl1pPr algn="l">
              <a:defRPr sz="1400"/>
            </a:lvl1pPr>
          </a:lstStyle>
          <a:p>
            <a:r>
              <a:rPr lang="cs-CZ"/>
              <a:t>Počet stránek</a:t>
            </a:r>
            <a:endParaRPr lang="cs-CZ" dirty="0"/>
          </a:p>
        </p:txBody>
      </p:sp>
      <p:sp>
        <p:nvSpPr>
          <p:cNvPr id="25"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35808521-B8B8-4B8D-9C90-14FA329C35E6}" type="datetime1">
              <a:rPr lang="cs-CZ" smtClean="0"/>
              <a:t>28.03.2023</a:t>
            </a:fld>
            <a:endParaRPr lang="cs-CZ" dirty="0"/>
          </a:p>
        </p:txBody>
      </p:sp>
      <p:sp>
        <p:nvSpPr>
          <p:cNvPr id="26"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doc. JUDr. Tomáš Gřivna, Ph.D.</a:t>
            </a:r>
            <a:endParaRPr lang="cs-CZ" dirty="0"/>
          </a:p>
        </p:txBody>
      </p:sp>
      <p:pic>
        <p:nvPicPr>
          <p:cNvPr id="27" name="Obráze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8" name="Obrázek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9" name="Obrázek 2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234859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lvl1pPr>
              <a:buClr>
                <a:srgbClr val="921919"/>
              </a:buClr>
              <a:defRPr/>
            </a:lvl1pPr>
            <a:lvl2pPr>
              <a:buClr>
                <a:srgbClr val="921919"/>
              </a:buClr>
              <a:defRPr/>
            </a:lvl2pPr>
            <a:lvl3pPr>
              <a:buClr>
                <a:srgbClr val="921919"/>
              </a:buClr>
              <a:defRPr/>
            </a:lvl3pPr>
            <a:lvl4pPr>
              <a:buClr>
                <a:srgbClr val="921919"/>
              </a:buClr>
              <a:defRPr/>
            </a:lvl4pPr>
            <a:lvl5pPr>
              <a:buClr>
                <a:srgbClr val="921919"/>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a:xfrm>
            <a:off x="457200" y="6373602"/>
            <a:ext cx="2133600" cy="365125"/>
          </a:xfrm>
          <a:prstGeom prst="rect">
            <a:avLst/>
          </a:prstGeom>
        </p:spPr>
        <p:txBody>
          <a:bodyPr/>
          <a:lstStyle/>
          <a:p>
            <a:fld id="{D3BD1046-0232-4209-BCEA-6E73110B8291}" type="datetime1">
              <a:rPr lang="cs-CZ" smtClean="0"/>
              <a:t>28.03.2023</a:t>
            </a:fld>
            <a:endParaRPr lang="cs-CZ" dirty="0"/>
          </a:p>
        </p:txBody>
      </p:sp>
      <p:sp>
        <p:nvSpPr>
          <p:cNvPr id="5" name="Zástupný symbol pro zápatí 4"/>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6" name="Zástupný symbol pro číslo snímku 5"/>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7"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394878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Poslední snímek">
    <p:spTree>
      <p:nvGrpSpPr>
        <p:cNvPr id="1" name=""/>
        <p:cNvGrpSpPr/>
        <p:nvPr/>
      </p:nvGrpSpPr>
      <p:grpSpPr>
        <a:xfrm>
          <a:off x="0" y="0"/>
          <a:ext cx="0" cy="0"/>
          <a:chOff x="0" y="0"/>
          <a:chExt cx="0" cy="0"/>
        </a:xfrm>
      </p:grpSpPr>
      <p:sp>
        <p:nvSpPr>
          <p:cNvPr id="13" name="Zástupný symbol pro text 1"/>
          <p:cNvSpPr>
            <a:spLocks noGrp="1"/>
          </p:cNvSpPr>
          <p:nvPr>
            <p:ph type="body" sz="quarter" idx="13" hasCustomPrompt="1"/>
          </p:nvPr>
        </p:nvSpPr>
        <p:spPr>
          <a:xfrm>
            <a:off x="2123728" y="4068446"/>
            <a:ext cx="5400675" cy="576263"/>
          </a:xfrm>
          <a:prstGeom prst="rect">
            <a:avLst/>
          </a:prstGeom>
        </p:spPr>
        <p:txBody>
          <a:bodyPr>
            <a:normAutofit lnSpcReduction="10000"/>
          </a:bodyPr>
          <a:lstStyle>
            <a:lvl1pPr marL="0" indent="0">
              <a:lnSpc>
                <a:spcPct val="110000"/>
              </a:lnSpc>
              <a:buNone/>
              <a:defRPr>
                <a:solidFill>
                  <a:schemeClr val="tx1"/>
                </a:solidFill>
              </a:defRPr>
            </a:lvl1pPr>
          </a:lstStyle>
          <a:p>
            <a:r>
              <a:rPr lang="cs-CZ" dirty="0"/>
              <a:t>E-mailová adresa</a:t>
            </a:r>
          </a:p>
        </p:txBody>
      </p:sp>
      <p:pic>
        <p:nvPicPr>
          <p:cNvPr id="14" name="Obráze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8" name="Zástupný symbol pro číslo snímku 5"/>
          <p:cNvSpPr>
            <a:spLocks noGrp="1"/>
          </p:cNvSpPr>
          <p:nvPr>
            <p:ph type="sldNum" sz="quarter" idx="12"/>
          </p:nvPr>
        </p:nvSpPr>
        <p:spPr>
          <a:xfrm>
            <a:off x="7596336" y="6125174"/>
            <a:ext cx="1090464" cy="365125"/>
          </a:xfrm>
          <a:prstGeom prst="rect">
            <a:avLst/>
          </a:prstGeom>
        </p:spPr>
        <p:txBody>
          <a:bodyPr/>
          <a:lstStyle>
            <a:lvl1pPr algn="l">
              <a:defRPr sz="1400"/>
            </a:lvl1pPr>
          </a:lstStyle>
          <a:p>
            <a:fld id="{0973DA39-B09E-41AA-8019-488BA3FC6CCE}" type="slidenum">
              <a:rPr lang="cs-CZ" smtClean="0"/>
              <a:pPr/>
              <a:t>‹#›</a:t>
            </a:fld>
            <a:endParaRPr lang="cs-CZ" dirty="0"/>
          </a:p>
        </p:txBody>
      </p:sp>
      <p:sp>
        <p:nvSpPr>
          <p:cNvPr id="3" name="TextovéPole 2"/>
          <p:cNvSpPr txBox="1"/>
          <p:nvPr userDrawn="1"/>
        </p:nvSpPr>
        <p:spPr>
          <a:xfrm>
            <a:off x="971600" y="2619660"/>
            <a:ext cx="6984776" cy="1061829"/>
          </a:xfrm>
          <a:prstGeom prst="rect">
            <a:avLst/>
          </a:prstGeom>
          <a:noFill/>
        </p:spPr>
        <p:txBody>
          <a:bodyPr wrap="square" rtlCol="0">
            <a:spAutoFit/>
          </a:bodyPr>
          <a:lstStyle/>
          <a:p>
            <a:pPr algn="ctr"/>
            <a:r>
              <a:rPr kumimoji="0" lang="cs-CZ" sz="6300" b="1" i="0" u="none" strike="noStrike" kern="1200" cap="none" spc="0" normalizeH="0" baseline="0" noProof="0" dirty="0">
                <a:ln>
                  <a:noFill/>
                </a:ln>
                <a:solidFill>
                  <a:prstClr val="white"/>
                </a:solidFill>
                <a:effectLst/>
                <a:uLnTx/>
                <a:uFillTx/>
                <a:latin typeface="+mn-lt"/>
                <a:ea typeface="+mj-ea"/>
                <a:cs typeface="+mj-cs"/>
              </a:rPr>
              <a:t>Děkuji za pozornost</a:t>
            </a:r>
            <a:endParaRPr lang="cs-CZ" sz="6300" b="1" dirty="0"/>
          </a:p>
        </p:txBody>
      </p:sp>
      <p:pic>
        <p:nvPicPr>
          <p:cNvPr id="23" name="Obrázek 22"/>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1377770" y="4157706"/>
            <a:ext cx="640811" cy="432048"/>
          </a:xfrm>
          <a:prstGeom prst="rect">
            <a:avLst/>
          </a:prstGeom>
        </p:spPr>
      </p:pic>
      <p:sp>
        <p:nvSpPr>
          <p:cNvPr id="24"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FFA49986-957E-4F1C-A2AC-8F297A801B26}" type="datetime1">
              <a:rPr lang="cs-CZ" smtClean="0"/>
              <a:t>28.03.2023</a:t>
            </a:fld>
            <a:endParaRPr lang="cs-CZ" dirty="0"/>
          </a:p>
        </p:txBody>
      </p:sp>
      <p:sp>
        <p:nvSpPr>
          <p:cNvPr id="25"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doc. JUDr. Tomáš Gřivna, Ph.D.</a:t>
            </a:r>
            <a:endParaRPr lang="cs-CZ" dirty="0"/>
          </a:p>
        </p:txBody>
      </p:sp>
      <p:pic>
        <p:nvPicPr>
          <p:cNvPr id="26" name="Obrázek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7" name="Obrázek 2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8" name="Obrázek 2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160380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Nadpis 6"/>
          <p:cNvSpPr>
            <a:spLocks noGrp="1"/>
          </p:cNvSpPr>
          <p:nvPr>
            <p:ph type="title" hasCustomPrompt="1"/>
          </p:nvPr>
        </p:nvSpPr>
        <p:spPr>
          <a:xfrm>
            <a:off x="1691680" y="188640"/>
            <a:ext cx="7128792" cy="576064"/>
          </a:xfrm>
          <a:prstGeom prst="rect">
            <a:avLst/>
          </a:prstGeom>
        </p:spPr>
        <p:txBody>
          <a:bodyPr/>
          <a:lstStyle>
            <a:lvl1pPr algn="l">
              <a:defRPr/>
            </a:lvl1pPr>
          </a:lstStyle>
          <a:p>
            <a:r>
              <a:rPr lang="cs-CZ" dirty="0"/>
              <a:t>Název snímku</a:t>
            </a:r>
          </a:p>
        </p:txBody>
      </p:sp>
      <p:sp>
        <p:nvSpPr>
          <p:cNvPr id="8" name="Zástupný symbol pro text 7"/>
          <p:cNvSpPr>
            <a:spLocks noGrp="1"/>
          </p:cNvSpPr>
          <p:nvPr>
            <p:ph type="body" sz="quarter" idx="13"/>
          </p:nvPr>
        </p:nvSpPr>
        <p:spPr>
          <a:xfrm>
            <a:off x="323528" y="1052513"/>
            <a:ext cx="8496943" cy="5112791"/>
          </a:xfrm>
        </p:spPr>
        <p:txBody>
          <a:bodyPr/>
          <a:lstStyle>
            <a:lvl1pPr>
              <a:buClr>
                <a:srgbClr val="92191C"/>
              </a:buClr>
              <a:defRPr/>
            </a:lvl1pPr>
            <a:lvl2pPr>
              <a:buClr>
                <a:srgbClr val="92191C"/>
              </a:buClr>
              <a:defRPr/>
            </a:lvl2pPr>
            <a:lvl3pPr>
              <a:buClr>
                <a:srgbClr val="92191C"/>
              </a:buClr>
              <a:defRPr/>
            </a:lvl3pPr>
            <a:lvl4pPr>
              <a:buClr>
                <a:srgbClr val="92191C"/>
              </a:buClr>
              <a:defRPr/>
            </a:lvl4pPr>
            <a:lvl5pPr>
              <a:buClr>
                <a:srgbClr val="92191C"/>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94C9F-943F-4899-AFF8-6A26B38BBC5C}" type="datetime1">
              <a:rPr lang="cs-CZ" smtClean="0"/>
              <a:t>28.03.2023</a:t>
            </a:fld>
            <a:endParaRPr lang="cs-CZ"/>
          </a:p>
        </p:txBody>
      </p:sp>
      <p:sp>
        <p:nvSpPr>
          <p:cNvPr id="16"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Tomáš Gřivna, Ph.D.</a:t>
            </a:r>
          </a:p>
        </p:txBody>
      </p:sp>
      <p:sp>
        <p:nvSpPr>
          <p:cNvPr id="17"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3377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solidFill>
                  <a:schemeClr val="bg1"/>
                </a:solidFill>
              </a:defRPr>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10"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BCBEE-037A-4CB5-A382-A914A3ECB515}" type="datetime1">
              <a:rPr lang="cs-CZ" smtClean="0"/>
              <a:t>28.03.2023</a:t>
            </a:fld>
            <a:endParaRPr lang="cs-CZ"/>
          </a:p>
        </p:txBody>
      </p:sp>
      <p:sp>
        <p:nvSpPr>
          <p:cNvPr id="11"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Tomáš Gřivna, Ph.D.</a:t>
            </a:r>
          </a:p>
        </p:txBody>
      </p:sp>
      <p:sp>
        <p:nvSpPr>
          <p:cNvPr id="12"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9720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8"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
        <p:nvSpPr>
          <p:cNvPr id="12" name="Zástupný symbol pro datum 2"/>
          <p:cNvSpPr>
            <a:spLocks noGrp="1"/>
          </p:cNvSpPr>
          <p:nvPr>
            <p:ph type="dt" sz="half" idx="10"/>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A2572-8D31-440B-9724-63ECACE4D145}" type="datetime1">
              <a:rPr lang="cs-CZ" smtClean="0"/>
              <a:t>28.03.2023</a:t>
            </a:fld>
            <a:endParaRPr lang="cs-CZ"/>
          </a:p>
        </p:txBody>
      </p:sp>
      <p:sp>
        <p:nvSpPr>
          <p:cNvPr id="13"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Tomáš Gřivna, Ph.D.</a:t>
            </a:r>
          </a:p>
        </p:txBody>
      </p:sp>
      <p:sp>
        <p:nvSpPr>
          <p:cNvPr id="14"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264182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57200" y="6373602"/>
            <a:ext cx="2133600" cy="365125"/>
          </a:xfrm>
          <a:prstGeom prst="rect">
            <a:avLst/>
          </a:prstGeom>
        </p:spPr>
        <p:txBody>
          <a:bodyPr/>
          <a:lstStyle/>
          <a:p>
            <a:fld id="{E1B1D22F-0619-4A37-BC8A-FFF01C9C52F4}" type="datetime1">
              <a:rPr lang="cs-CZ" smtClean="0"/>
              <a:t>28.03.2023</a:t>
            </a:fld>
            <a:endParaRPr lang="cs-CZ" dirty="0"/>
          </a:p>
        </p:txBody>
      </p:sp>
      <p:sp>
        <p:nvSpPr>
          <p:cNvPr id="8" name="Zástupný symbol pro zápatí 7"/>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9" name="Zástupný symbol pro číslo snímku 8"/>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10"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56596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a:xfrm>
            <a:off x="457200" y="6373602"/>
            <a:ext cx="2133600" cy="365125"/>
          </a:xfrm>
          <a:prstGeom prst="rect">
            <a:avLst/>
          </a:prstGeom>
        </p:spPr>
        <p:txBody>
          <a:bodyPr/>
          <a:lstStyle/>
          <a:p>
            <a:fld id="{F5CFFA2E-5D03-4514-844A-744C489CC0F0}" type="datetime1">
              <a:rPr lang="cs-CZ" smtClean="0"/>
              <a:t>28.03.2023</a:t>
            </a:fld>
            <a:endParaRPr lang="cs-CZ" dirty="0"/>
          </a:p>
        </p:txBody>
      </p:sp>
      <p:sp>
        <p:nvSpPr>
          <p:cNvPr id="4" name="Zástupný symbol pro zápatí 3"/>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5" name="Zástupný symbol pro číslo snímku 4"/>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6"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291706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73602"/>
            <a:ext cx="2133600" cy="365125"/>
          </a:xfrm>
          <a:prstGeom prst="rect">
            <a:avLst/>
          </a:prstGeom>
        </p:spPr>
        <p:txBody>
          <a:bodyPr/>
          <a:lstStyle/>
          <a:p>
            <a:fld id="{408BFD5D-6891-4A43-8983-F3DF3788FDD7}" type="datetime1">
              <a:rPr lang="cs-CZ" smtClean="0"/>
              <a:t>28.03.2023</a:t>
            </a:fld>
            <a:endParaRPr lang="cs-CZ" dirty="0"/>
          </a:p>
        </p:txBody>
      </p:sp>
      <p:sp>
        <p:nvSpPr>
          <p:cNvPr id="3" name="Zástupný symbol pro zápatí 2"/>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4" name="Zástupný symbol pro číslo snímku 3"/>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357339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980728"/>
            <a:ext cx="5111750" cy="5145435"/>
          </a:xfrm>
          <a:prstGeom prst="rect">
            <a:avLst/>
          </a:prstGeom>
        </p:spPr>
        <p:txBody>
          <a:bodyPr/>
          <a:lstStyle>
            <a:lvl1pPr>
              <a:buClr>
                <a:srgbClr val="92191C"/>
              </a:buClr>
              <a:defRPr sz="3200"/>
            </a:lvl1pPr>
            <a:lvl2pPr>
              <a:buClr>
                <a:srgbClr val="92191C"/>
              </a:buClr>
              <a:defRPr sz="2800"/>
            </a:lvl2pPr>
            <a:lvl3pPr>
              <a:buClr>
                <a:srgbClr val="92191C"/>
              </a:buClr>
              <a:defRPr sz="2400"/>
            </a:lvl3pPr>
            <a:lvl4pPr>
              <a:buClr>
                <a:srgbClr val="92191C"/>
              </a:buClr>
              <a:defRPr sz="2000"/>
            </a:lvl4pPr>
            <a:lvl5pPr>
              <a:buClr>
                <a:srgbClr val="92191C"/>
              </a:buCl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3CC8E347-3504-4B90-9F4C-D580BC1DF129}" type="datetime1">
              <a:rPr lang="cs-CZ" smtClean="0"/>
              <a:t>28.03.2023</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51548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908719"/>
            <a:ext cx="5486400" cy="381885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9B9A4D5E-3758-4491-B069-B0B492266E89}" type="datetime1">
              <a:rPr lang="cs-CZ" smtClean="0"/>
              <a:t>28.03.2023</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doc. JUDr. Tomáš Gřivna,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191200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B31E26"/>
            </a:gs>
            <a:gs pos="100000">
              <a:srgbClr val="92191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Obdélník 7"/>
          <p:cNvSpPr/>
          <p:nvPr userDrawn="1"/>
        </p:nvSpPr>
        <p:spPr>
          <a:xfrm>
            <a:off x="0" y="908720"/>
            <a:ext cx="9144000" cy="540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nadpis 1"/>
          <p:cNvSpPr>
            <a:spLocks noGrp="1"/>
          </p:cNvSpPr>
          <p:nvPr>
            <p:ph type="title"/>
          </p:nvPr>
        </p:nvSpPr>
        <p:spPr>
          <a:xfrm>
            <a:off x="1691680" y="180014"/>
            <a:ext cx="6995120" cy="576064"/>
          </a:xfrm>
          <a:prstGeom prst="rect">
            <a:avLst/>
          </a:prstGeom>
        </p:spPr>
        <p:txBody>
          <a:bodyPr vert="horz" lIns="91440" tIns="45720" rIns="91440" bIns="45720" rtlCol="0" anchor="ctr">
            <a:normAutofit/>
          </a:bodyPr>
          <a:lstStyle/>
          <a:p>
            <a:r>
              <a:rPr lang="cs-CZ" dirty="0"/>
              <a:t>Název prezentace</a:t>
            </a:r>
          </a:p>
        </p:txBody>
      </p:sp>
      <p:pic>
        <p:nvPicPr>
          <p:cNvPr id="12" name="Obrázek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9764" y="188640"/>
            <a:ext cx="525297" cy="556458"/>
          </a:xfrm>
          <a:prstGeom prst="rect">
            <a:avLst/>
          </a:prstGeom>
        </p:spPr>
      </p:pic>
      <p:sp>
        <p:nvSpPr>
          <p:cNvPr id="2" name="Zástupný symbol pro text 1"/>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3"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807E7-E7DD-4880-B729-E8F574D65162}" type="datetime1">
              <a:rPr lang="cs-CZ" smtClean="0"/>
              <a:t>28.03.2023</a:t>
            </a:fld>
            <a:endParaRPr lang="cs-CZ"/>
          </a:p>
        </p:txBody>
      </p:sp>
      <p:sp>
        <p:nvSpPr>
          <p:cNvPr id="7"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Tomáš Gřivna, Ph.D.</a:t>
            </a:r>
          </a:p>
        </p:txBody>
      </p:sp>
      <p:sp>
        <p:nvSpPr>
          <p:cNvPr id="15"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3197392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33"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921919"/>
        </a:buClr>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921919"/>
        </a:buClr>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Trestní právo hmotné</a:t>
            </a:r>
            <a:endParaRPr lang="cs-CZ" dirty="0"/>
          </a:p>
        </p:txBody>
      </p:sp>
      <p:sp>
        <p:nvSpPr>
          <p:cNvPr id="3" name="Zástupný symbol pro číslo snímku 2"/>
          <p:cNvSpPr>
            <a:spLocks noGrp="1"/>
          </p:cNvSpPr>
          <p:nvPr>
            <p:ph type="sldNum" sz="quarter" idx="12"/>
          </p:nvPr>
        </p:nvSpPr>
        <p:spPr/>
        <p:txBody>
          <a:bodyPr/>
          <a:lstStyle/>
          <a:p>
            <a:r>
              <a:rPr lang="cs-CZ" dirty="0"/>
              <a:t>40 stránek</a:t>
            </a:r>
          </a:p>
        </p:txBody>
      </p:sp>
      <p:sp>
        <p:nvSpPr>
          <p:cNvPr id="4" name="Zástupný symbol pro datum 3"/>
          <p:cNvSpPr>
            <a:spLocks noGrp="1"/>
          </p:cNvSpPr>
          <p:nvPr>
            <p:ph type="dt" sz="half" idx="10"/>
          </p:nvPr>
        </p:nvSpPr>
        <p:spPr/>
        <p:txBody>
          <a:bodyPr/>
          <a:lstStyle/>
          <a:p>
            <a:fld id="{0D1B2AE0-75E9-47EF-9BC0-D4C6C369F124}" type="datetime1">
              <a:rPr lang="cs-CZ" smtClean="0"/>
              <a:t>28.03.2023</a:t>
            </a:fld>
            <a:endParaRPr lang="cs-CZ" dirty="0"/>
          </a:p>
        </p:txBody>
      </p:sp>
      <p:sp>
        <p:nvSpPr>
          <p:cNvPr id="5" name="Zástupný symbol pro zápatí 4"/>
          <p:cNvSpPr>
            <a:spLocks noGrp="1"/>
          </p:cNvSpPr>
          <p:nvPr>
            <p:ph type="ftr" sz="quarter" idx="11"/>
          </p:nvPr>
        </p:nvSpPr>
        <p:spPr/>
        <p:txBody>
          <a:bodyPr/>
          <a:lstStyle/>
          <a:p>
            <a:r>
              <a:rPr lang="cs-CZ" dirty="0"/>
              <a:t>JUDr. Lukáš Bohuslav, Ph.D.</a:t>
            </a:r>
          </a:p>
        </p:txBody>
      </p:sp>
    </p:spTree>
    <p:extLst>
      <p:ext uri="{BB962C8B-B14F-4D97-AF65-F5344CB8AC3E}">
        <p14:creationId xmlns:p14="http://schemas.microsoft.com/office/powerpoint/2010/main" val="257379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Subjektivní stránka TČ</a:t>
            </a:r>
          </a:p>
        </p:txBody>
      </p:sp>
      <p:sp>
        <p:nvSpPr>
          <p:cNvPr id="3" name="Zástupný symbol pro text 2"/>
          <p:cNvSpPr>
            <a:spLocks noGrp="1"/>
          </p:cNvSpPr>
          <p:nvPr>
            <p:ph type="body" sz="quarter" idx="13"/>
          </p:nvPr>
        </p:nvSpPr>
        <p:spPr/>
        <p:txBody>
          <a:bodyPr/>
          <a:lstStyle/>
          <a:p>
            <a:pPr marL="0" indent="0" algn="just">
              <a:buNone/>
            </a:pPr>
            <a:r>
              <a:rPr lang="cs-CZ" sz="2000" b="1" dirty="0">
                <a:solidFill>
                  <a:srgbClr val="404040"/>
                </a:solidFill>
                <a:latin typeface="Palatino Linotype"/>
                <a:cs typeface="Palatino Linotype"/>
              </a:rPr>
              <a:t>Zavinění</a:t>
            </a:r>
            <a:endParaRPr lang="cs-CZ" sz="2000" dirty="0">
              <a:solidFill>
                <a:srgbClr val="404040"/>
              </a:solidFill>
              <a:latin typeface="Palatino Linotype"/>
              <a:cs typeface="Palatino Linotype"/>
            </a:endParaRPr>
          </a:p>
          <a:p>
            <a:pPr lvl="1" algn="just"/>
            <a:r>
              <a:rPr lang="cs-CZ" sz="2000" dirty="0">
                <a:solidFill>
                  <a:srgbClr val="404040"/>
                </a:solidFill>
                <a:latin typeface="Palatino Linotype"/>
                <a:cs typeface="Palatino Linotype"/>
              </a:rPr>
              <a:t>vnitřní (psychický) vztah člověka k určitým skutečnostem, které zakládají TČ, ať již vytvořeným pachatelem nebo objektivně bez jeho přičinění již v době činu  </a:t>
            </a:r>
          </a:p>
          <a:p>
            <a:pPr marL="457200" indent="-457200" algn="just">
              <a:buAutoNum type="arabicParenR"/>
            </a:pPr>
            <a:r>
              <a:rPr lang="cs-CZ" sz="2000" b="1" dirty="0">
                <a:solidFill>
                  <a:srgbClr val="404040"/>
                </a:solidFill>
                <a:latin typeface="Palatino Linotype"/>
                <a:cs typeface="Palatino Linotype"/>
              </a:rPr>
              <a:t>úmysl </a:t>
            </a:r>
            <a:r>
              <a:rPr lang="cs-CZ" sz="2000" dirty="0">
                <a:solidFill>
                  <a:srgbClr val="404040"/>
                </a:solidFill>
                <a:latin typeface="Palatino Linotype"/>
                <a:cs typeface="Palatino Linotype"/>
              </a:rPr>
              <a:t>(úmysl je těžší zavinění než nedbalost)</a:t>
            </a:r>
          </a:p>
          <a:p>
            <a:pPr marL="857250" lvl="1" indent="-457200" algn="just">
              <a:buFont typeface="+mj-lt"/>
              <a:buAutoNum type="alphaLcParenR"/>
            </a:pPr>
            <a:r>
              <a:rPr lang="cs-CZ" sz="2000" b="1" dirty="0">
                <a:solidFill>
                  <a:srgbClr val="404040"/>
                </a:solidFill>
                <a:latin typeface="Palatino Linotype"/>
                <a:cs typeface="Palatino Linotype"/>
              </a:rPr>
              <a:t>přímý </a:t>
            </a:r>
            <a:endParaRPr lang="cs-CZ" sz="2000" dirty="0">
              <a:solidFill>
                <a:srgbClr val="404040"/>
              </a:solidFill>
              <a:latin typeface="Palatino Linotype"/>
              <a:cs typeface="Palatino Linotype"/>
            </a:endParaRPr>
          </a:p>
          <a:p>
            <a:pPr marL="800100" lvl="2" indent="0" algn="just">
              <a:buNone/>
            </a:pPr>
            <a:r>
              <a:rPr lang="cs-CZ" sz="2000" dirty="0">
                <a:solidFill>
                  <a:srgbClr val="404040"/>
                </a:solidFill>
                <a:latin typeface="Palatino Linotype"/>
                <a:cs typeface="Palatino Linotype"/>
              </a:rPr>
              <a:t>- pachatel </a:t>
            </a:r>
            <a:r>
              <a:rPr lang="cs-CZ" sz="2000" b="1" dirty="0">
                <a:solidFill>
                  <a:srgbClr val="404040"/>
                </a:solidFill>
                <a:latin typeface="Palatino Linotype"/>
                <a:cs typeface="Palatino Linotype"/>
              </a:rPr>
              <a:t>věděl</a:t>
            </a:r>
            <a:r>
              <a:rPr lang="cs-CZ" sz="2000" dirty="0">
                <a:solidFill>
                  <a:srgbClr val="404040"/>
                </a:solidFill>
                <a:latin typeface="Palatino Linotype"/>
                <a:cs typeface="Palatino Linotype"/>
              </a:rPr>
              <a:t>, že svým jednáním ohrozí/poruší/může porušit nebo ohrozit zájem chráněný TZ, a </a:t>
            </a:r>
            <a:r>
              <a:rPr lang="cs-CZ" sz="2000" b="1" dirty="0">
                <a:solidFill>
                  <a:srgbClr val="404040"/>
                </a:solidFill>
                <a:latin typeface="Palatino Linotype"/>
                <a:cs typeface="Palatino Linotype"/>
              </a:rPr>
              <a:t>chtěl </a:t>
            </a:r>
            <a:r>
              <a:rPr lang="cs-CZ" sz="2000" dirty="0">
                <a:solidFill>
                  <a:srgbClr val="404040"/>
                </a:solidFill>
                <a:latin typeface="Palatino Linotype"/>
                <a:cs typeface="Palatino Linotype"/>
              </a:rPr>
              <a:t>takové porušení/ohrožení způsobit</a:t>
            </a:r>
            <a:r>
              <a:rPr lang="cs-CZ" sz="2000" b="1" dirty="0">
                <a:solidFill>
                  <a:srgbClr val="404040"/>
                </a:solidFill>
                <a:latin typeface="Palatino Linotype"/>
                <a:cs typeface="Palatino Linotype"/>
              </a:rPr>
              <a:t> </a:t>
            </a:r>
          </a:p>
          <a:p>
            <a:pPr marL="400050" lvl="1" indent="0" algn="just">
              <a:buNone/>
            </a:pPr>
            <a:r>
              <a:rPr lang="en-US" sz="2000" b="1" dirty="0">
                <a:solidFill>
                  <a:srgbClr val="404040"/>
                </a:solidFill>
                <a:latin typeface="Palatino Linotype"/>
                <a:cs typeface="Palatino Linotype"/>
              </a:rPr>
              <a:t>b)	n</a:t>
            </a:r>
            <a:r>
              <a:rPr lang="cs-CZ" sz="2000" b="1" dirty="0" err="1">
                <a:solidFill>
                  <a:srgbClr val="404040"/>
                </a:solidFill>
                <a:latin typeface="Palatino Linotype"/>
                <a:cs typeface="Palatino Linotype"/>
              </a:rPr>
              <a:t>epřímý</a:t>
            </a:r>
            <a:endParaRPr lang="cs-CZ" sz="2000" dirty="0">
              <a:solidFill>
                <a:srgbClr val="404040"/>
              </a:solidFill>
              <a:latin typeface="Palatino Linotype"/>
              <a:cs typeface="Palatino Linotype"/>
            </a:endParaRPr>
          </a:p>
          <a:p>
            <a:pPr marL="0" indent="0" algn="just">
              <a:buNone/>
            </a:pPr>
            <a:r>
              <a:rPr lang="cs-CZ" sz="2000" dirty="0">
                <a:solidFill>
                  <a:srgbClr val="404040"/>
                </a:solidFill>
                <a:latin typeface="Palatino Linotype"/>
                <a:cs typeface="Palatino Linotype"/>
              </a:rPr>
              <a:t>	- </a:t>
            </a:r>
            <a:r>
              <a:rPr lang="cs-CZ" sz="2000" b="1" dirty="0">
                <a:solidFill>
                  <a:srgbClr val="404040"/>
                </a:solidFill>
                <a:latin typeface="Palatino Linotype"/>
                <a:cs typeface="Palatino Linotype"/>
              </a:rPr>
              <a:t>věděl</a:t>
            </a:r>
            <a:r>
              <a:rPr lang="cs-CZ" sz="2000" dirty="0">
                <a:solidFill>
                  <a:srgbClr val="404040"/>
                </a:solidFill>
                <a:latin typeface="Palatino Linotype"/>
                <a:cs typeface="Palatino Linotype"/>
              </a:rPr>
              <a:t>, že svým jednáním může porušit/ohrozit zájem chráněný TZ, a pro případ, že jej způsobí, byl s tím </a:t>
            </a:r>
            <a:r>
              <a:rPr lang="cs-CZ" sz="2000" b="1" dirty="0">
                <a:solidFill>
                  <a:srgbClr val="404040"/>
                </a:solidFill>
                <a:latin typeface="Palatino Linotype"/>
                <a:cs typeface="Palatino Linotype"/>
              </a:rPr>
              <a:t>srozuměn</a:t>
            </a:r>
          </a:p>
          <a:p>
            <a:pPr marL="0" indent="0">
              <a:buNone/>
            </a:pPr>
            <a:endParaRPr lang="cs-CZ" sz="2000" dirty="0">
              <a:solidFill>
                <a:srgbClr val="404040"/>
              </a:solidFill>
              <a:latin typeface="Palatino Linotype"/>
              <a:cs typeface="Palatino Linotype"/>
            </a:endParaRP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10</a:t>
            </a:fld>
            <a:endParaRPr lang="cs-CZ"/>
          </a:p>
        </p:txBody>
      </p:sp>
    </p:spTree>
    <p:extLst>
      <p:ext uri="{BB962C8B-B14F-4D97-AF65-F5344CB8AC3E}">
        <p14:creationId xmlns:p14="http://schemas.microsoft.com/office/powerpoint/2010/main" val="213749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Subjektivní stránka TČ</a:t>
            </a:r>
          </a:p>
        </p:txBody>
      </p:sp>
      <p:sp>
        <p:nvSpPr>
          <p:cNvPr id="3" name="Zástupný symbol pro text 2"/>
          <p:cNvSpPr>
            <a:spLocks noGrp="1"/>
          </p:cNvSpPr>
          <p:nvPr>
            <p:ph type="body" sz="quarter" idx="13"/>
          </p:nvPr>
        </p:nvSpPr>
        <p:spPr/>
        <p:txBody>
          <a:bodyPr/>
          <a:lstStyle/>
          <a:p>
            <a:pPr marL="0" indent="0">
              <a:buNone/>
            </a:pPr>
            <a:r>
              <a:rPr lang="cs-CZ" sz="2000" dirty="0">
                <a:latin typeface="Palatino Linotype"/>
                <a:cs typeface="Palatino Linotype"/>
              </a:rPr>
              <a:t>2) </a:t>
            </a:r>
            <a:r>
              <a:rPr lang="en-US" sz="2000" b="1" dirty="0">
                <a:latin typeface="Palatino Linotype"/>
                <a:cs typeface="Palatino Linotype"/>
              </a:rPr>
              <a:t>n</a:t>
            </a:r>
            <a:r>
              <a:rPr lang="cs-CZ" sz="2000" b="1" dirty="0" err="1">
                <a:latin typeface="Palatino Linotype"/>
                <a:cs typeface="Palatino Linotype"/>
              </a:rPr>
              <a:t>edbalost</a:t>
            </a:r>
            <a:r>
              <a:rPr lang="cs-CZ" sz="2000" b="1" dirty="0">
                <a:latin typeface="Palatino Linotype"/>
                <a:cs typeface="Palatino Linotype"/>
              </a:rPr>
              <a:t> </a:t>
            </a:r>
            <a:endParaRPr lang="cs-CZ" sz="2000" dirty="0">
              <a:latin typeface="Palatino Linotype"/>
              <a:cs typeface="Palatino Linotype"/>
            </a:endParaRPr>
          </a:p>
          <a:p>
            <a:pPr lvl="1" indent="-342900">
              <a:buAutoNum type="alphaLcParenR"/>
            </a:pPr>
            <a:r>
              <a:rPr lang="cs-CZ" sz="2000" b="1" dirty="0">
                <a:latin typeface="Palatino Linotype"/>
                <a:cs typeface="Palatino Linotype"/>
              </a:rPr>
              <a:t>vědomá</a:t>
            </a:r>
            <a:endParaRPr lang="cs-CZ" sz="2000" dirty="0">
              <a:latin typeface="Palatino Linotype"/>
              <a:cs typeface="Palatino Linotype"/>
            </a:endParaRPr>
          </a:p>
          <a:p>
            <a:pPr lvl="2" indent="-342900">
              <a:buFontTx/>
              <a:buChar char="-"/>
            </a:pPr>
            <a:r>
              <a:rPr lang="cs-CZ" sz="2000" b="1" dirty="0">
                <a:latin typeface="Palatino Linotype"/>
                <a:cs typeface="Palatino Linotype"/>
              </a:rPr>
              <a:t>věděl, </a:t>
            </a:r>
            <a:r>
              <a:rPr lang="cs-CZ" sz="2000" dirty="0">
                <a:latin typeface="Palatino Linotype"/>
                <a:cs typeface="Palatino Linotype"/>
              </a:rPr>
              <a:t>že může způsobem v TZ uvedeným porušit/ohrozit zájem chráněný TZ, ale </a:t>
            </a:r>
            <a:r>
              <a:rPr lang="cs-CZ" sz="2000" b="1" dirty="0">
                <a:latin typeface="Palatino Linotype"/>
                <a:cs typeface="Palatino Linotype"/>
              </a:rPr>
              <a:t>bez přiměřených důvodů spoléhal</a:t>
            </a:r>
            <a:r>
              <a:rPr lang="cs-CZ" sz="2000" dirty="0">
                <a:latin typeface="Palatino Linotype"/>
                <a:cs typeface="Palatino Linotype"/>
              </a:rPr>
              <a:t>, že se tak nestane </a:t>
            </a:r>
          </a:p>
          <a:p>
            <a:pPr marL="400050" lvl="1" indent="0">
              <a:buNone/>
            </a:pPr>
            <a:r>
              <a:rPr lang="en-US" sz="2000" b="1" dirty="0">
                <a:latin typeface="Palatino Linotype"/>
                <a:cs typeface="Palatino Linotype"/>
              </a:rPr>
              <a:t>b</a:t>
            </a:r>
            <a:r>
              <a:rPr lang="cs-CZ" sz="2000" b="1" dirty="0">
                <a:latin typeface="Palatino Linotype"/>
                <a:cs typeface="Palatino Linotype"/>
              </a:rPr>
              <a:t>) </a:t>
            </a:r>
            <a:r>
              <a:rPr lang="en-US" sz="2000" b="1" dirty="0">
                <a:latin typeface="Palatino Linotype"/>
                <a:cs typeface="Palatino Linotype"/>
              </a:rPr>
              <a:t>n</a:t>
            </a:r>
            <a:r>
              <a:rPr lang="cs-CZ" sz="2000" b="1" dirty="0" err="1">
                <a:latin typeface="Palatino Linotype"/>
                <a:cs typeface="Palatino Linotype"/>
              </a:rPr>
              <a:t>evědomá</a:t>
            </a:r>
            <a:endParaRPr lang="cs-CZ" sz="2000" dirty="0">
              <a:latin typeface="Palatino Linotype"/>
              <a:cs typeface="Palatino Linotype"/>
            </a:endParaRPr>
          </a:p>
          <a:p>
            <a:pPr lvl="2" indent="-342900">
              <a:buFontTx/>
              <a:buChar char="-"/>
            </a:pPr>
            <a:r>
              <a:rPr lang="cs-CZ" sz="2000" b="1" dirty="0">
                <a:latin typeface="Palatino Linotype"/>
                <a:cs typeface="Palatino Linotype"/>
              </a:rPr>
              <a:t>nevěděl</a:t>
            </a:r>
            <a:r>
              <a:rPr lang="cs-CZ" sz="2000" dirty="0">
                <a:latin typeface="Palatino Linotype"/>
                <a:cs typeface="Palatino Linotype"/>
              </a:rPr>
              <a:t>, že svým jednáním může takové porušení/ohrožená způsobit, ač o tom vzhledem k okolnostem a k svým osobním poměrům </a:t>
            </a:r>
            <a:r>
              <a:rPr lang="cs-CZ" sz="2000" b="1" dirty="0">
                <a:latin typeface="Palatino Linotype"/>
                <a:cs typeface="Palatino Linotype"/>
              </a:rPr>
              <a:t>vědět měl a mohl</a:t>
            </a:r>
            <a:endParaRPr lang="en-US" sz="2000" b="1" dirty="0">
              <a:latin typeface="Palatino Linotype"/>
              <a:cs typeface="Palatino Linotype"/>
            </a:endParaRP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11</a:t>
            </a:fld>
            <a:endParaRPr lang="cs-CZ"/>
          </a:p>
        </p:txBody>
      </p:sp>
    </p:spTree>
    <p:extLst>
      <p:ext uri="{BB962C8B-B14F-4D97-AF65-F5344CB8AC3E}">
        <p14:creationId xmlns:p14="http://schemas.microsoft.com/office/powerpoint/2010/main" val="3874626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Okolnosti vylučující protiprávnost</a:t>
            </a:r>
          </a:p>
        </p:txBody>
      </p:sp>
      <p:sp>
        <p:nvSpPr>
          <p:cNvPr id="3" name="Zástupný symbol pro text 2"/>
          <p:cNvSpPr>
            <a:spLocks noGrp="1"/>
          </p:cNvSpPr>
          <p:nvPr>
            <p:ph type="body" sz="quarter" idx="13"/>
          </p:nvPr>
        </p:nvSpPr>
        <p:spPr/>
        <p:txBody>
          <a:bodyPr>
            <a:normAutofit fontScale="25000" lnSpcReduction="20000"/>
          </a:bodyPr>
          <a:lstStyle/>
          <a:p>
            <a:pPr marL="0" indent="0" algn="just">
              <a:buNone/>
            </a:pPr>
            <a:r>
              <a:rPr lang="cs-CZ" sz="8000" dirty="0">
                <a:solidFill>
                  <a:srgbClr val="404040"/>
                </a:solidFill>
                <a:latin typeface="Palatino Linotype"/>
                <a:cs typeface="Palatino Linotype"/>
              </a:rPr>
              <a:t>TZ uvádí 5 okolností vylučujících protiprávnost:</a:t>
            </a:r>
          </a:p>
          <a:p>
            <a:pPr marL="0" indent="0" algn="just">
              <a:buNone/>
            </a:pPr>
            <a:endParaRPr lang="cs-CZ" sz="8000" dirty="0">
              <a:solidFill>
                <a:srgbClr val="404040"/>
              </a:solidFill>
              <a:latin typeface="Palatino Linotype"/>
              <a:cs typeface="Palatino Linotype"/>
            </a:endParaRPr>
          </a:p>
          <a:p>
            <a:pPr marL="0" indent="0" algn="just">
              <a:buNone/>
            </a:pPr>
            <a:r>
              <a:rPr lang="cs-CZ" sz="8000" b="1" dirty="0">
                <a:solidFill>
                  <a:srgbClr val="404040"/>
                </a:solidFill>
                <a:latin typeface="Palatino Linotype"/>
                <a:cs typeface="Palatino Linotype"/>
              </a:rPr>
              <a:t>1. krajní nouze</a:t>
            </a:r>
          </a:p>
          <a:p>
            <a:pPr lvl="1" algn="just">
              <a:buFontTx/>
              <a:buChar char="-"/>
            </a:pPr>
            <a:r>
              <a:rPr lang="cs-CZ" sz="7200" dirty="0">
                <a:solidFill>
                  <a:srgbClr val="404040"/>
                </a:solidFill>
                <a:latin typeface="Palatino Linotype"/>
                <a:cs typeface="Palatino Linotype"/>
              </a:rPr>
              <a:t>pacient v nemocnici má zástavu srdce, lékař mu při poskytování zevní masáže srdce zlomí žebra – lékař nebude odpovídat za ublížení na zdraví</a:t>
            </a:r>
          </a:p>
          <a:p>
            <a:pPr marL="0" indent="0" algn="just">
              <a:buNone/>
            </a:pPr>
            <a:r>
              <a:rPr lang="cs-CZ" sz="8000" b="1" dirty="0">
                <a:solidFill>
                  <a:srgbClr val="404040"/>
                </a:solidFill>
                <a:latin typeface="Palatino Linotype"/>
                <a:cs typeface="Palatino Linotype"/>
              </a:rPr>
              <a:t>2. nutná obrana</a:t>
            </a:r>
          </a:p>
          <a:p>
            <a:pPr lvl="1" algn="just">
              <a:buFontTx/>
              <a:buChar char="-"/>
            </a:pPr>
            <a:r>
              <a:rPr lang="cs-CZ" sz="7200" dirty="0">
                <a:solidFill>
                  <a:srgbClr val="404040"/>
                </a:solidFill>
                <a:latin typeface="Palatino Linotype"/>
                <a:cs typeface="Palatino Linotype"/>
              </a:rPr>
              <a:t>muž přepadne na ulici ženu, ta mu v sebeobraně vstříkne do očí slzotvornou látku – žena jedná v nutné obraně, tudíž nebude odpovídat za ublížení na zdraví</a:t>
            </a:r>
          </a:p>
          <a:p>
            <a:pPr marL="0" indent="0" algn="just">
              <a:buNone/>
            </a:pPr>
            <a:r>
              <a:rPr lang="cs-CZ" sz="8000" b="1" dirty="0">
                <a:solidFill>
                  <a:srgbClr val="404040"/>
                </a:solidFill>
                <a:latin typeface="Palatino Linotype"/>
                <a:cs typeface="Palatino Linotype"/>
              </a:rPr>
              <a:t>3. svolení poškozeného </a:t>
            </a:r>
          </a:p>
          <a:p>
            <a:pPr lvl="1" algn="just">
              <a:buFontTx/>
              <a:buChar char="-"/>
            </a:pPr>
            <a:r>
              <a:rPr lang="cs-CZ" sz="7200" dirty="0">
                <a:solidFill>
                  <a:srgbClr val="404040"/>
                </a:solidFill>
                <a:latin typeface="Palatino Linotype"/>
                <a:cs typeface="Palatino Linotype"/>
              </a:rPr>
              <a:t>např. svolení k lékařským zákrokům </a:t>
            </a:r>
          </a:p>
          <a:p>
            <a:pPr marL="0" indent="0" algn="just">
              <a:buNone/>
            </a:pPr>
            <a:r>
              <a:rPr lang="cs-CZ" sz="8000" b="1" dirty="0">
                <a:solidFill>
                  <a:srgbClr val="404040"/>
                </a:solidFill>
                <a:latin typeface="Palatino Linotype"/>
                <a:cs typeface="Palatino Linotype"/>
              </a:rPr>
              <a:t>4. přípustné riziko</a:t>
            </a:r>
          </a:p>
          <a:p>
            <a:pPr lvl="1" algn="just">
              <a:buFontTx/>
              <a:buChar char="-"/>
            </a:pPr>
            <a:r>
              <a:rPr lang="cs-CZ" sz="7200" dirty="0">
                <a:solidFill>
                  <a:srgbClr val="404040"/>
                </a:solidFill>
                <a:latin typeface="Palatino Linotype"/>
                <a:cs typeface="Palatino Linotype"/>
              </a:rPr>
              <a:t>při zavádění nové techniky nebo při zkoušení nových výrobků je třeba v zájmu vědeckotechnického pokroku vystavit zájmy chráněné TZ nebezpečí</a:t>
            </a:r>
          </a:p>
          <a:p>
            <a:pPr marL="0" indent="0" algn="just">
              <a:buNone/>
            </a:pPr>
            <a:r>
              <a:rPr lang="cs-CZ" sz="8000" b="1" dirty="0">
                <a:solidFill>
                  <a:srgbClr val="404040"/>
                </a:solidFill>
                <a:latin typeface="Palatino Linotype"/>
                <a:cs typeface="Palatino Linotype"/>
              </a:rPr>
              <a:t>5. oprávněné použití zbraně</a:t>
            </a:r>
          </a:p>
          <a:p>
            <a:pPr lvl="1" algn="just">
              <a:buFontTx/>
              <a:buChar char="-"/>
            </a:pPr>
            <a:r>
              <a:rPr lang="cs-CZ" sz="7200" dirty="0">
                <a:solidFill>
                  <a:srgbClr val="404040"/>
                </a:solidFill>
                <a:latin typeface="Palatino Linotype"/>
                <a:cs typeface="Palatino Linotype"/>
              </a:rPr>
              <a:t>použití zbraně policistou při výkonu jeho činnosti</a:t>
            </a:r>
          </a:p>
          <a:p>
            <a:endParaRPr lang="en-US" dirty="0"/>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12</a:t>
            </a:fld>
            <a:endParaRPr lang="cs-CZ"/>
          </a:p>
        </p:txBody>
      </p:sp>
    </p:spTree>
    <p:extLst>
      <p:ext uri="{BB962C8B-B14F-4D97-AF65-F5344CB8AC3E}">
        <p14:creationId xmlns:p14="http://schemas.microsoft.com/office/powerpoint/2010/main" val="516177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Autofit/>
          </a:bodyPr>
          <a:lstStyle/>
          <a:p>
            <a:r>
              <a:rPr lang="cs-CZ" sz="3200" dirty="0"/>
              <a:t>Trestná součinnost  </a:t>
            </a:r>
          </a:p>
        </p:txBody>
      </p:sp>
      <p:sp>
        <p:nvSpPr>
          <p:cNvPr id="3" name="Zástupný symbol pro text 2"/>
          <p:cNvSpPr>
            <a:spLocks noGrp="1"/>
          </p:cNvSpPr>
          <p:nvPr>
            <p:ph type="body" sz="quarter" idx="13"/>
          </p:nvPr>
        </p:nvSpPr>
        <p:spPr>
          <a:xfrm>
            <a:off x="323528" y="1052513"/>
            <a:ext cx="8496944" cy="5184799"/>
          </a:xfrm>
        </p:spPr>
        <p:txBody>
          <a:bodyPr>
            <a:normAutofit fontScale="92500" lnSpcReduction="20000"/>
          </a:bodyPr>
          <a:lstStyle/>
          <a:p>
            <a:r>
              <a:rPr lang="cs-CZ" sz="2800" dirty="0"/>
              <a:t>mnohost pachatelů trestného činu</a:t>
            </a:r>
          </a:p>
          <a:p>
            <a:r>
              <a:rPr lang="cs-CZ" sz="2800" b="1" dirty="0"/>
              <a:t>spolupachatelství</a:t>
            </a:r>
            <a:r>
              <a:rPr lang="cs-CZ" sz="2800" dirty="0"/>
              <a:t> (subjektivní a objektivní podmínka) </a:t>
            </a:r>
          </a:p>
          <a:p>
            <a:r>
              <a:rPr lang="cs-CZ" sz="2800" b="1" dirty="0"/>
              <a:t>účastenství</a:t>
            </a:r>
            <a:r>
              <a:rPr lang="cs-CZ" sz="2800" dirty="0"/>
              <a:t> – zásada akcesority účastenství [§ 24 TZ]</a:t>
            </a:r>
          </a:p>
          <a:p>
            <a:pPr lvl="1"/>
            <a:r>
              <a:rPr lang="cs-CZ" sz="2400" dirty="0"/>
              <a:t>organizátorství </a:t>
            </a:r>
          </a:p>
          <a:p>
            <a:pPr lvl="1"/>
            <a:r>
              <a:rPr lang="cs-CZ" sz="2400" dirty="0"/>
              <a:t>návod</a:t>
            </a:r>
          </a:p>
          <a:p>
            <a:pPr lvl="1"/>
            <a:r>
              <a:rPr lang="cs-CZ" sz="2400" dirty="0"/>
              <a:t>pomoc</a:t>
            </a:r>
          </a:p>
          <a:p>
            <a:r>
              <a:rPr lang="cs-CZ" sz="2800" dirty="0"/>
              <a:t>organizovaná skupina [např. § 42 písm. o) TZ]</a:t>
            </a:r>
          </a:p>
          <a:p>
            <a:r>
              <a:rPr lang="cs-CZ" sz="2800" dirty="0"/>
              <a:t>organizovaná zločinecká skupina [§ 129 TZ]</a:t>
            </a:r>
          </a:p>
          <a:p>
            <a:r>
              <a:rPr lang="cs-CZ" sz="2800" dirty="0"/>
              <a:t>teroristická skupina [§ 129a TZ]</a:t>
            </a:r>
          </a:p>
          <a:p>
            <a:r>
              <a:rPr lang="cs-CZ" sz="2800" dirty="0"/>
              <a:t>legalizace výnosů z trestné činnosti [§ 216 TZ]</a:t>
            </a:r>
          </a:p>
          <a:p>
            <a:r>
              <a:rPr lang="cs-CZ" sz="2800" dirty="0"/>
              <a:t>přípravná jednání</a:t>
            </a:r>
          </a:p>
          <a:p>
            <a:pPr lvl="1"/>
            <a:r>
              <a:rPr lang="cs-CZ" sz="2400" dirty="0"/>
              <a:t>spolčení</a:t>
            </a:r>
          </a:p>
          <a:p>
            <a:pPr lvl="1"/>
            <a:r>
              <a:rPr lang="cs-CZ" sz="2400" dirty="0"/>
              <a:t>srocení</a:t>
            </a:r>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13</a:t>
            </a:fld>
            <a:endParaRPr lang="cs-CZ"/>
          </a:p>
        </p:txBody>
      </p:sp>
    </p:spTree>
    <p:extLst>
      <p:ext uri="{BB962C8B-B14F-4D97-AF65-F5344CB8AC3E}">
        <p14:creationId xmlns:p14="http://schemas.microsoft.com/office/powerpoint/2010/main" val="1102970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Vývojová stadia trestné činnosti</a:t>
            </a:r>
          </a:p>
        </p:txBody>
      </p:sp>
      <p:sp>
        <p:nvSpPr>
          <p:cNvPr id="3" name="Zástupný symbol pro text 2"/>
          <p:cNvSpPr>
            <a:spLocks noGrp="1"/>
          </p:cNvSpPr>
          <p:nvPr>
            <p:ph type="body" sz="quarter" idx="13"/>
          </p:nvPr>
        </p:nvSpPr>
        <p:spPr/>
        <p:txBody>
          <a:bodyPr/>
          <a:lstStyle/>
          <a:p>
            <a:pPr marL="457200" indent="-457200" algn="just">
              <a:buAutoNum type="alphaLcParenR"/>
            </a:pPr>
            <a:endParaRPr lang="cs-CZ" sz="2000" b="1" dirty="0">
              <a:solidFill>
                <a:srgbClr val="404040"/>
              </a:solidFill>
              <a:latin typeface="Palatino Linotype"/>
              <a:cs typeface="Palatino Linotype"/>
            </a:endParaRPr>
          </a:p>
          <a:p>
            <a:pPr marL="457200" indent="-457200" algn="just">
              <a:buAutoNum type="alphaLcParenR"/>
            </a:pPr>
            <a:r>
              <a:rPr lang="en-US" sz="2000" b="1" dirty="0">
                <a:solidFill>
                  <a:srgbClr val="404040"/>
                </a:solidFill>
                <a:latin typeface="Palatino Linotype"/>
                <a:cs typeface="Palatino Linotype"/>
              </a:rPr>
              <a:t>p</a:t>
            </a:r>
            <a:r>
              <a:rPr lang="cs-CZ" sz="2000" b="1" dirty="0" err="1">
                <a:solidFill>
                  <a:srgbClr val="404040"/>
                </a:solidFill>
                <a:latin typeface="Palatino Linotype"/>
                <a:cs typeface="Palatino Linotype"/>
              </a:rPr>
              <a:t>říprava</a:t>
            </a:r>
            <a:endParaRPr lang="cs-CZ" sz="2000" dirty="0">
              <a:solidFill>
                <a:srgbClr val="404040"/>
              </a:solidFill>
              <a:latin typeface="Palatino Linotype"/>
              <a:cs typeface="Palatino Linotype"/>
            </a:endParaRPr>
          </a:p>
          <a:p>
            <a:pPr marL="857250" lvl="1" indent="-457200" algn="just"/>
            <a:r>
              <a:rPr lang="cs-CZ" sz="2000" dirty="0">
                <a:solidFill>
                  <a:srgbClr val="404040"/>
                </a:solidFill>
                <a:latin typeface="Palatino Linotype"/>
                <a:cs typeface="Palatino Linotype"/>
              </a:rPr>
              <a:t>úmyslné vytváření podmínek pro spáchání zvl. </a:t>
            </a:r>
            <a:r>
              <a:rPr lang="en-US" sz="2000" dirty="0">
                <a:solidFill>
                  <a:srgbClr val="404040"/>
                </a:solidFill>
                <a:latin typeface="Palatino Linotype"/>
                <a:cs typeface="Palatino Linotype"/>
              </a:rPr>
              <a:t>z</a:t>
            </a:r>
            <a:r>
              <a:rPr lang="cs-CZ" sz="2000" dirty="0" err="1">
                <a:solidFill>
                  <a:srgbClr val="404040"/>
                </a:solidFill>
                <a:latin typeface="Palatino Linotype"/>
                <a:cs typeface="Palatino Linotype"/>
              </a:rPr>
              <a:t>ávažného</a:t>
            </a:r>
            <a:r>
              <a:rPr lang="cs-CZ" sz="2000" dirty="0">
                <a:solidFill>
                  <a:srgbClr val="404040"/>
                </a:solidFill>
                <a:latin typeface="Palatino Linotype"/>
                <a:cs typeface="Palatino Linotype"/>
              </a:rPr>
              <a:t> zločinu </a:t>
            </a:r>
          </a:p>
          <a:p>
            <a:pPr marL="857250" lvl="1" indent="-457200" algn="just"/>
            <a:r>
              <a:rPr lang="cs-CZ" sz="2000" dirty="0">
                <a:solidFill>
                  <a:srgbClr val="404040"/>
                </a:solidFill>
                <a:latin typeface="Palatino Linotype"/>
                <a:cs typeface="Palatino Linotype"/>
              </a:rPr>
              <a:t>trestní jen u zvlášť závažných zločinů, pokud tak TZ stanoví </a:t>
            </a:r>
          </a:p>
          <a:p>
            <a:pPr marL="457200" lvl="1" indent="-457200" algn="just">
              <a:buFont typeface="+mj-lt"/>
              <a:buAutoNum type="alphaLcParenR" startAt="2"/>
            </a:pPr>
            <a:r>
              <a:rPr lang="en-US" sz="2000" b="1" dirty="0">
                <a:solidFill>
                  <a:srgbClr val="404040"/>
                </a:solidFill>
                <a:latin typeface="Palatino Linotype"/>
                <a:cs typeface="Palatino Linotype"/>
              </a:rPr>
              <a:t>p</a:t>
            </a:r>
            <a:r>
              <a:rPr lang="cs-CZ" sz="2000" b="1" dirty="0">
                <a:solidFill>
                  <a:srgbClr val="404040"/>
                </a:solidFill>
                <a:latin typeface="Palatino Linotype"/>
                <a:cs typeface="Palatino Linotype"/>
              </a:rPr>
              <a:t>okus</a:t>
            </a:r>
          </a:p>
          <a:p>
            <a:pPr marL="685800" lvl="1" algn="just"/>
            <a:r>
              <a:rPr lang="cs-CZ" sz="2000" dirty="0">
                <a:solidFill>
                  <a:srgbClr val="404040"/>
                </a:solidFill>
                <a:latin typeface="Palatino Linotype"/>
                <a:cs typeface="Palatino Linotype"/>
              </a:rPr>
              <a:t>jednání, které bezprostředně směřuje k dokonání TČ</a:t>
            </a:r>
          </a:p>
          <a:p>
            <a:pPr marL="685800" lvl="1" algn="just"/>
            <a:r>
              <a:rPr lang="cs-CZ" sz="2000" dirty="0">
                <a:solidFill>
                  <a:srgbClr val="404040"/>
                </a:solidFill>
                <a:latin typeface="Palatino Linotype"/>
                <a:cs typeface="Palatino Linotype"/>
              </a:rPr>
              <a:t>pachatel trestně odpovědný přesto, že nenaplnil všechny znaky skutkové podstaty TČ</a:t>
            </a:r>
            <a:endParaRPr lang="cs-CZ" sz="2000" b="1" dirty="0">
              <a:solidFill>
                <a:srgbClr val="404040"/>
              </a:solidFill>
              <a:latin typeface="Palatino Linotype"/>
              <a:cs typeface="Palatino Linotype"/>
            </a:endParaRPr>
          </a:p>
          <a:p>
            <a:pPr marL="457200" indent="-457200">
              <a:buFont typeface="+mj-lt"/>
              <a:buAutoNum type="alphaLcParenR" startAt="2"/>
            </a:pPr>
            <a:r>
              <a:rPr lang="cs-CZ" sz="2000" b="1" dirty="0">
                <a:solidFill>
                  <a:srgbClr val="404040"/>
                </a:solidFill>
                <a:latin typeface="Palatino Linotype"/>
                <a:cs typeface="Palatino Linotype"/>
              </a:rPr>
              <a:t>dokonaný TČ</a:t>
            </a:r>
            <a:br>
              <a:rPr lang="cs-CZ" sz="2000" dirty="0">
                <a:solidFill>
                  <a:srgbClr val="404040"/>
                </a:solidFill>
                <a:latin typeface="Palatino Linotype"/>
                <a:cs typeface="Palatino Linotype"/>
              </a:rPr>
            </a:br>
            <a:r>
              <a:rPr lang="cs-CZ" sz="2000" dirty="0">
                <a:solidFill>
                  <a:srgbClr val="404040"/>
                </a:solidFill>
                <a:latin typeface="Palatino Linotype"/>
                <a:cs typeface="Palatino Linotype"/>
              </a:rPr>
              <a:t>- naplňuje všechny znaky skutkové podstaty TČ</a:t>
            </a:r>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14</a:t>
            </a:fld>
            <a:endParaRPr lang="cs-CZ"/>
          </a:p>
        </p:txBody>
      </p:sp>
    </p:spTree>
    <p:extLst>
      <p:ext uri="{BB962C8B-B14F-4D97-AF65-F5344CB8AC3E}">
        <p14:creationId xmlns:p14="http://schemas.microsoft.com/office/powerpoint/2010/main" val="102501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Tresty</a:t>
            </a:r>
          </a:p>
        </p:txBody>
      </p:sp>
      <p:sp>
        <p:nvSpPr>
          <p:cNvPr id="3" name="Zástupný symbol pro text 2"/>
          <p:cNvSpPr>
            <a:spLocks noGrp="1"/>
          </p:cNvSpPr>
          <p:nvPr>
            <p:ph type="body" sz="quarter" idx="13"/>
          </p:nvPr>
        </p:nvSpPr>
        <p:spPr/>
        <p:txBody>
          <a:bodyPr/>
          <a:lstStyle/>
          <a:p>
            <a:pPr marL="0" indent="0">
              <a:buNone/>
            </a:pPr>
            <a:r>
              <a:rPr lang="cs-CZ" sz="2000" dirty="0">
                <a:solidFill>
                  <a:srgbClr val="404040"/>
                </a:solidFill>
                <a:latin typeface="Palatino Linotype"/>
                <a:cs typeface="Palatino Linotype"/>
              </a:rPr>
              <a:t>Taxativní výčet trestů: </a:t>
            </a:r>
          </a:p>
          <a:p>
            <a:pPr marL="914400" lvl="1" indent="-457200">
              <a:buFont typeface="+mj-lt"/>
              <a:buAutoNum type="arabicPeriod"/>
            </a:pPr>
            <a:r>
              <a:rPr lang="cs-CZ" sz="2000" dirty="0">
                <a:solidFill>
                  <a:srgbClr val="404040"/>
                </a:solidFill>
                <a:latin typeface="Palatino Linotype"/>
                <a:cs typeface="Palatino Linotype"/>
              </a:rPr>
              <a:t>Odnětí svobody </a:t>
            </a:r>
          </a:p>
          <a:p>
            <a:pPr marL="914400" lvl="1" indent="-457200">
              <a:buFont typeface="+mj-lt"/>
              <a:buAutoNum type="arabicPeriod"/>
            </a:pPr>
            <a:r>
              <a:rPr lang="cs-CZ" sz="2000" dirty="0">
                <a:solidFill>
                  <a:srgbClr val="404040"/>
                </a:solidFill>
                <a:latin typeface="Palatino Linotype"/>
                <a:cs typeface="Palatino Linotype"/>
              </a:rPr>
              <a:t>Domácí vězení</a:t>
            </a:r>
          </a:p>
          <a:p>
            <a:pPr marL="914400" lvl="1" indent="-457200">
              <a:buFont typeface="+mj-lt"/>
              <a:buAutoNum type="arabicPeriod"/>
            </a:pPr>
            <a:r>
              <a:rPr lang="cs-CZ" sz="2000" dirty="0">
                <a:solidFill>
                  <a:srgbClr val="404040"/>
                </a:solidFill>
                <a:latin typeface="Palatino Linotype"/>
                <a:cs typeface="Palatino Linotype"/>
              </a:rPr>
              <a:t>Obecně prospěšné práce</a:t>
            </a:r>
          </a:p>
          <a:p>
            <a:pPr marL="914400" lvl="1" indent="-457200">
              <a:buFont typeface="+mj-lt"/>
              <a:buAutoNum type="arabicPeriod"/>
            </a:pPr>
            <a:r>
              <a:rPr lang="cs-CZ" sz="2000" dirty="0">
                <a:solidFill>
                  <a:srgbClr val="404040"/>
                </a:solidFill>
                <a:latin typeface="Palatino Linotype"/>
                <a:cs typeface="Palatino Linotype"/>
              </a:rPr>
              <a:t>Propadnutí majetku</a:t>
            </a:r>
          </a:p>
          <a:p>
            <a:pPr marL="914400" lvl="1" indent="-457200">
              <a:buFont typeface="+mj-lt"/>
              <a:buAutoNum type="arabicPeriod"/>
            </a:pPr>
            <a:r>
              <a:rPr lang="cs-CZ" sz="2000" dirty="0">
                <a:solidFill>
                  <a:srgbClr val="404040"/>
                </a:solidFill>
                <a:latin typeface="Palatino Linotype"/>
                <a:cs typeface="Palatino Linotype"/>
              </a:rPr>
              <a:t>Peněžitý trest</a:t>
            </a:r>
          </a:p>
          <a:p>
            <a:pPr marL="914400" lvl="1" indent="-457200">
              <a:buFont typeface="+mj-lt"/>
              <a:buAutoNum type="arabicPeriod"/>
            </a:pPr>
            <a:r>
              <a:rPr lang="cs-CZ" sz="2000" dirty="0">
                <a:solidFill>
                  <a:srgbClr val="404040"/>
                </a:solidFill>
                <a:latin typeface="Palatino Linotype"/>
                <a:cs typeface="Palatino Linotype"/>
              </a:rPr>
              <a:t>Propadnutí věci </a:t>
            </a:r>
          </a:p>
          <a:p>
            <a:pPr marL="914400" lvl="1" indent="-457200">
              <a:buFont typeface="+mj-lt"/>
              <a:buAutoNum type="arabicPeriod"/>
            </a:pPr>
            <a:r>
              <a:rPr lang="cs-CZ" sz="2000" dirty="0">
                <a:solidFill>
                  <a:srgbClr val="404040"/>
                </a:solidFill>
                <a:latin typeface="Palatino Linotype"/>
                <a:cs typeface="Palatino Linotype"/>
              </a:rPr>
              <a:t>Zákaz činnosti</a:t>
            </a:r>
          </a:p>
          <a:p>
            <a:pPr marL="914400" lvl="1" indent="-457200">
              <a:buFont typeface="+mj-lt"/>
              <a:buAutoNum type="arabicPeriod"/>
            </a:pPr>
            <a:r>
              <a:rPr lang="cs-CZ" sz="2000" dirty="0">
                <a:solidFill>
                  <a:srgbClr val="404040"/>
                </a:solidFill>
                <a:latin typeface="Palatino Linotype"/>
                <a:cs typeface="Palatino Linotype"/>
              </a:rPr>
              <a:t>Zákaz pobytu</a:t>
            </a:r>
          </a:p>
          <a:p>
            <a:pPr marL="914400" lvl="1" indent="-457200">
              <a:buFont typeface="+mj-lt"/>
              <a:buAutoNum type="arabicPeriod"/>
            </a:pPr>
            <a:r>
              <a:rPr lang="cs-CZ" sz="2000" dirty="0">
                <a:solidFill>
                  <a:srgbClr val="404040"/>
                </a:solidFill>
                <a:latin typeface="Palatino Linotype"/>
                <a:cs typeface="Palatino Linotype"/>
              </a:rPr>
              <a:t>Zákaz vstupu na sportovní, kulturní a jiné společenské akce</a:t>
            </a:r>
          </a:p>
          <a:p>
            <a:pPr marL="914400" lvl="1" indent="-457200">
              <a:buFont typeface="+mj-lt"/>
              <a:buAutoNum type="arabicPeriod"/>
            </a:pPr>
            <a:r>
              <a:rPr lang="cs-CZ" sz="2000" dirty="0">
                <a:solidFill>
                  <a:srgbClr val="404040"/>
                </a:solidFill>
                <a:latin typeface="Palatino Linotype"/>
                <a:cs typeface="Palatino Linotype"/>
              </a:rPr>
              <a:t>Ztráta čestných titulů a vyznamenání a ztráta vojenské hodnosti</a:t>
            </a:r>
          </a:p>
          <a:p>
            <a:pPr marL="914400" lvl="1" indent="-457200">
              <a:buFont typeface="+mj-lt"/>
              <a:buAutoNum type="arabicPeriod"/>
            </a:pPr>
            <a:r>
              <a:rPr lang="cs-CZ" sz="2000" dirty="0">
                <a:solidFill>
                  <a:srgbClr val="404040"/>
                </a:solidFill>
                <a:latin typeface="Palatino Linotype"/>
                <a:cs typeface="Palatino Linotype"/>
              </a:rPr>
              <a:t>Vyhoštění</a:t>
            </a: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15</a:t>
            </a:fld>
            <a:endParaRPr lang="cs-CZ"/>
          </a:p>
        </p:txBody>
      </p:sp>
    </p:spTree>
    <p:extLst>
      <p:ext uri="{BB962C8B-B14F-4D97-AF65-F5344CB8AC3E}">
        <p14:creationId xmlns:p14="http://schemas.microsoft.com/office/powerpoint/2010/main" val="152320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Autofit/>
          </a:bodyPr>
          <a:lstStyle/>
          <a:p>
            <a:r>
              <a:rPr lang="cs-CZ" sz="3200" dirty="0"/>
              <a:t>Trestní odpovědnost právnických osob   </a:t>
            </a:r>
          </a:p>
        </p:txBody>
      </p:sp>
      <p:sp>
        <p:nvSpPr>
          <p:cNvPr id="3" name="Zástupný symbol pro text 2"/>
          <p:cNvSpPr>
            <a:spLocks noGrp="1"/>
          </p:cNvSpPr>
          <p:nvPr>
            <p:ph type="body" sz="quarter" idx="13"/>
          </p:nvPr>
        </p:nvSpPr>
        <p:spPr>
          <a:xfrm>
            <a:off x="322648" y="1124744"/>
            <a:ext cx="8496943" cy="5112791"/>
          </a:xfrm>
        </p:spPr>
        <p:txBody>
          <a:bodyPr/>
          <a:lstStyle/>
          <a:p>
            <a:r>
              <a:rPr lang="cs-CZ" sz="2800" dirty="0"/>
              <a:t>zavedena zákonem č. 418/2011 Sb. – od 1. 1. 2012</a:t>
            </a:r>
          </a:p>
          <a:p>
            <a:r>
              <a:rPr lang="cs-CZ" sz="2800" dirty="0"/>
              <a:t>zásada souběžné a nezávislé odpovědnosti FO a PO</a:t>
            </a:r>
          </a:p>
          <a:p>
            <a:r>
              <a:rPr lang="cs-CZ" sz="2800" b="1" dirty="0"/>
              <a:t>přičitatelnost</a:t>
            </a:r>
            <a:r>
              <a:rPr lang="cs-CZ" sz="2800" dirty="0"/>
              <a:t> trestného činu právnické osobě </a:t>
            </a:r>
          </a:p>
          <a:p>
            <a:pPr lvl="1"/>
            <a:r>
              <a:rPr lang="cs-CZ" sz="2400" dirty="0"/>
              <a:t>protiprávní čin</a:t>
            </a:r>
          </a:p>
          <a:p>
            <a:pPr lvl="1"/>
            <a:r>
              <a:rPr lang="cs-CZ" sz="2400" dirty="0"/>
              <a:t>spáchaný v zájmu PO nebo v rámci její činnosti</a:t>
            </a:r>
          </a:p>
          <a:p>
            <a:pPr lvl="1"/>
            <a:r>
              <a:rPr lang="cs-CZ" sz="2400" dirty="0"/>
              <a:t>vyjmenovanými osobami</a:t>
            </a:r>
          </a:p>
          <a:p>
            <a:pPr lvl="1"/>
            <a:r>
              <a:rPr lang="cs-CZ" sz="2400" dirty="0"/>
              <a:t>lze ho PO přičítat </a:t>
            </a:r>
          </a:p>
          <a:p>
            <a:r>
              <a:rPr lang="cs-CZ" sz="2800" dirty="0"/>
              <a:t>§ 8 odst. 5 TOPO – exkulpace</a:t>
            </a:r>
          </a:p>
          <a:p>
            <a:r>
              <a:rPr lang="cs-CZ" sz="2800" dirty="0"/>
              <a:t>compliance programy </a:t>
            </a:r>
            <a:endParaRPr lang="cs-CZ" sz="2400" dirty="0"/>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16</a:t>
            </a:fld>
            <a:endParaRPr lang="cs-CZ"/>
          </a:p>
        </p:txBody>
      </p:sp>
    </p:spTree>
    <p:extLst>
      <p:ext uri="{BB962C8B-B14F-4D97-AF65-F5344CB8AC3E}">
        <p14:creationId xmlns:p14="http://schemas.microsoft.com/office/powerpoint/2010/main" val="2232257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Rozsah kriminalizace ZTOPO (§7)</a:t>
            </a:r>
            <a:endParaRPr lang="cs-CZ" dirty="0"/>
          </a:p>
        </p:txBody>
      </p:sp>
      <p:sp>
        <p:nvSpPr>
          <p:cNvPr id="3" name="Zástupný symbol pro text 2"/>
          <p:cNvSpPr>
            <a:spLocks noGrp="1"/>
          </p:cNvSpPr>
          <p:nvPr>
            <p:ph type="body" sz="quarter" idx="13"/>
          </p:nvPr>
        </p:nvSpPr>
        <p:spPr/>
        <p:txBody>
          <a:bodyPr>
            <a:normAutofit fontScale="32500" lnSpcReduction="20000"/>
          </a:bodyPr>
          <a:lstStyle/>
          <a:p>
            <a:pPr marL="0" indent="0">
              <a:lnSpc>
                <a:spcPct val="150000"/>
              </a:lnSpc>
              <a:buNone/>
            </a:pPr>
            <a:r>
              <a:rPr lang="cs-CZ" dirty="0"/>
              <a:t>Právnická osoba může spáchat všechny trestné činy s výjimkou trestných činů:</a:t>
            </a:r>
          </a:p>
          <a:p>
            <a:pPr marL="0" indent="0">
              <a:lnSpc>
                <a:spcPct val="150000"/>
              </a:lnSpc>
              <a:buNone/>
            </a:pPr>
            <a:r>
              <a:rPr lang="cs-CZ" dirty="0"/>
              <a:t>zabití (§ 141 trestního zákoníku), </a:t>
            </a:r>
          </a:p>
          <a:p>
            <a:pPr marL="0" indent="0">
              <a:lnSpc>
                <a:spcPct val="150000"/>
              </a:lnSpc>
              <a:buNone/>
            </a:pPr>
            <a:r>
              <a:rPr lang="cs-CZ" dirty="0"/>
              <a:t>vraždy novorozeného dítěte matkou (§ 142 trestního zákoníku), </a:t>
            </a:r>
          </a:p>
          <a:p>
            <a:pPr marL="0" indent="0">
              <a:lnSpc>
                <a:spcPct val="150000"/>
              </a:lnSpc>
              <a:buNone/>
            </a:pPr>
            <a:r>
              <a:rPr lang="cs-CZ" dirty="0"/>
              <a:t>účasti na sebevraždě (§ 144 trestního zákoníku), </a:t>
            </a:r>
          </a:p>
          <a:p>
            <a:pPr marL="0" indent="0">
              <a:lnSpc>
                <a:spcPct val="150000"/>
              </a:lnSpc>
              <a:buNone/>
            </a:pPr>
            <a:r>
              <a:rPr lang="cs-CZ" dirty="0"/>
              <a:t>rvačky (§ 158 trestního zákoníku), </a:t>
            </a:r>
          </a:p>
          <a:p>
            <a:pPr marL="0" indent="0">
              <a:lnSpc>
                <a:spcPct val="150000"/>
              </a:lnSpc>
              <a:buNone/>
            </a:pPr>
            <a:r>
              <a:rPr lang="cs-CZ" dirty="0"/>
              <a:t>soulože mezi příbuznými (§ 188 trestního zákoníku), </a:t>
            </a:r>
          </a:p>
          <a:p>
            <a:pPr marL="0" indent="0">
              <a:lnSpc>
                <a:spcPct val="150000"/>
              </a:lnSpc>
              <a:buNone/>
            </a:pPr>
            <a:r>
              <a:rPr lang="cs-CZ" dirty="0"/>
              <a:t>dvojího manželství (§ 194 trestního zákoníku), </a:t>
            </a:r>
          </a:p>
          <a:p>
            <a:pPr marL="0" indent="0">
              <a:lnSpc>
                <a:spcPct val="150000"/>
              </a:lnSpc>
              <a:buNone/>
            </a:pPr>
            <a:r>
              <a:rPr lang="cs-CZ" dirty="0"/>
              <a:t>opuštění dítěte nebo svěřené osoby (§ 195 trestního zákoníku), </a:t>
            </a:r>
          </a:p>
          <a:p>
            <a:pPr marL="0" indent="0">
              <a:lnSpc>
                <a:spcPct val="150000"/>
              </a:lnSpc>
              <a:buNone/>
            </a:pPr>
            <a:r>
              <a:rPr lang="cs-CZ" dirty="0"/>
              <a:t>zanedbání povinné výživy (§ 196 trestního zákoníku),</a:t>
            </a:r>
          </a:p>
          <a:p>
            <a:pPr marL="0" indent="0">
              <a:lnSpc>
                <a:spcPct val="150000"/>
              </a:lnSpc>
              <a:buNone/>
            </a:pPr>
            <a:r>
              <a:rPr lang="cs-CZ" dirty="0"/>
              <a:t>týrání osoby žijící ve společném obydlí (§ 199 trestního zákoníku), </a:t>
            </a:r>
          </a:p>
          <a:p>
            <a:pPr marL="0" indent="0">
              <a:lnSpc>
                <a:spcPct val="150000"/>
              </a:lnSpc>
              <a:buNone/>
            </a:pPr>
            <a:r>
              <a:rPr lang="cs-CZ" dirty="0"/>
              <a:t>porušení předpisů o pravidlech hospodářské soutěže podle § 248 odst. 2 trestního zákoníku, </a:t>
            </a:r>
          </a:p>
          <a:p>
            <a:pPr marL="0" indent="0">
              <a:lnSpc>
                <a:spcPct val="150000"/>
              </a:lnSpc>
              <a:buNone/>
            </a:pPr>
            <a:r>
              <a:rPr lang="cs-CZ" dirty="0"/>
              <a:t>vlastizrady (§ 309 trestního zákoníku), </a:t>
            </a:r>
          </a:p>
          <a:p>
            <a:pPr marL="0" indent="0">
              <a:lnSpc>
                <a:spcPct val="150000"/>
              </a:lnSpc>
              <a:buNone/>
            </a:pPr>
            <a:r>
              <a:rPr lang="cs-CZ" dirty="0"/>
              <a:t>zneužití zastupování státu a mezinárodní organizace (§ 315 trestního zákoníku), spolupráce s nepřítelem (§ 319 trestního zákoníku), válečné zrady (§ 320 trestního zákoníku), služby v cizích ozbrojených silách (§ 321 trestního zákoníku), </a:t>
            </a:r>
          </a:p>
          <a:p>
            <a:pPr marL="0" indent="0">
              <a:lnSpc>
                <a:spcPct val="150000"/>
              </a:lnSpc>
              <a:buNone/>
            </a:pPr>
            <a:r>
              <a:rPr lang="cs-CZ" dirty="0"/>
              <a:t>osvobození vězně (§ 338 trestního zákoníku), násilného překročení státní hranice (§ 339 trestního zákoníku), vzpoury vězňů (§ 344 trestního zákoníku), nebezpečného pronásledování (§ 354 trestního zákoníku), opilství (§ 360 trestního zákoníku), </a:t>
            </a:r>
          </a:p>
          <a:p>
            <a:pPr marL="0" indent="0">
              <a:lnSpc>
                <a:spcPct val="150000"/>
              </a:lnSpc>
              <a:buNone/>
            </a:pPr>
            <a:r>
              <a:rPr lang="cs-CZ" dirty="0"/>
              <a:t>proti branné povinnosti uvedených ve zvláštní části hlavě jedenácté trestního zákoníku, </a:t>
            </a:r>
          </a:p>
          <a:p>
            <a:pPr marL="0" indent="0">
              <a:lnSpc>
                <a:spcPct val="150000"/>
              </a:lnSpc>
              <a:buNone/>
            </a:pPr>
            <a:r>
              <a:rPr lang="cs-CZ" dirty="0"/>
              <a:t>vojenských uvedených ve zvláštní části hlavě dvanácté trestního zákoníku,</a:t>
            </a:r>
          </a:p>
          <a:p>
            <a:pPr marL="0" indent="0">
              <a:lnSpc>
                <a:spcPct val="150000"/>
              </a:lnSpc>
              <a:buNone/>
            </a:pPr>
            <a:r>
              <a:rPr lang="cs-CZ" dirty="0"/>
              <a:t>použití zakázaného bojového prostředku a nedovoleného vedení boje (§ 411 trestního zákoníku).</a:t>
            </a:r>
          </a:p>
          <a:p>
            <a:pPr marL="0" indent="0">
              <a:lnSpc>
                <a:spcPct val="150000"/>
              </a:lnSpc>
              <a:buNone/>
            </a:pPr>
            <a:endParaRPr lang="cs-CZ" dirty="0"/>
          </a:p>
          <a:p>
            <a:pPr>
              <a:lnSpc>
                <a:spcPct val="150000"/>
              </a:lnSpc>
            </a:pPr>
            <a:endParaRPr lang="cs-CZ" b="1" dirty="0">
              <a:solidFill>
                <a:srgbClr val="FF0000"/>
              </a:solidFill>
            </a:endParaRPr>
          </a:p>
          <a:p>
            <a:pPr>
              <a:lnSpc>
                <a:spcPct val="150000"/>
              </a:lnSpc>
            </a:pPr>
            <a:endParaRPr lang="cs-CZ" dirty="0"/>
          </a:p>
          <a:p>
            <a:pPr>
              <a:lnSpc>
                <a:spcPct val="150000"/>
              </a:lnSpc>
            </a:pPr>
            <a:endParaRPr lang="cs-CZ" sz="2800" i="1" dirty="0"/>
          </a:p>
          <a:p>
            <a:pPr>
              <a:lnSpc>
                <a:spcPct val="150000"/>
              </a:lnSpc>
            </a:pPr>
            <a:endParaRPr lang="cs-CZ" sz="2800" dirty="0"/>
          </a:p>
          <a:p>
            <a:pPr>
              <a:lnSpc>
                <a:spcPct val="150000"/>
              </a:lnSpc>
            </a:pPr>
            <a:endParaRPr lang="cs-CZ" dirty="0"/>
          </a:p>
          <a:p>
            <a:pPr marL="0" indent="0">
              <a:lnSpc>
                <a:spcPct val="150000"/>
              </a:lnSpc>
              <a:buNone/>
            </a:pPr>
            <a:endParaRPr lang="cs-CZ" dirty="0"/>
          </a:p>
          <a:p>
            <a:pPr>
              <a:lnSpc>
                <a:spcPct val="150000"/>
              </a:lnSpc>
            </a:pPr>
            <a:endParaRPr lang="cs-CZ" dirty="0"/>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17</a:t>
            </a:fld>
            <a:endParaRPr lang="cs-CZ"/>
          </a:p>
        </p:txBody>
      </p:sp>
    </p:spTree>
    <p:extLst>
      <p:ext uri="{BB962C8B-B14F-4D97-AF65-F5344CB8AC3E}">
        <p14:creationId xmlns:p14="http://schemas.microsoft.com/office/powerpoint/2010/main" val="1784942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Přičitatelnost (§8)</a:t>
            </a:r>
            <a:endParaRPr lang="cs-CZ" dirty="0"/>
          </a:p>
        </p:txBody>
      </p:sp>
      <p:sp>
        <p:nvSpPr>
          <p:cNvPr id="3" name="Zástupný symbol pro text 2"/>
          <p:cNvSpPr>
            <a:spLocks noGrp="1"/>
          </p:cNvSpPr>
          <p:nvPr>
            <p:ph type="body" sz="quarter" idx="13"/>
          </p:nvPr>
        </p:nvSpPr>
        <p:spPr/>
        <p:txBody>
          <a:bodyPr>
            <a:normAutofit fontScale="62500" lnSpcReduction="20000"/>
          </a:bodyPr>
          <a:lstStyle/>
          <a:p>
            <a:pPr marL="0" indent="0">
              <a:lnSpc>
                <a:spcPct val="150000"/>
              </a:lnSpc>
              <a:buNone/>
            </a:pPr>
            <a:r>
              <a:rPr lang="cs-CZ" dirty="0"/>
              <a:t>Trestným činem je protiprávný čin uvedený v trestním zákoníku, který je spáchán </a:t>
            </a:r>
          </a:p>
          <a:p>
            <a:pPr>
              <a:lnSpc>
                <a:spcPct val="150000"/>
              </a:lnSpc>
            </a:pPr>
            <a:r>
              <a:rPr lang="cs-CZ" dirty="0"/>
              <a:t>v zájmu právnické osoby nebo </a:t>
            </a:r>
          </a:p>
          <a:p>
            <a:pPr>
              <a:lnSpc>
                <a:spcPct val="150000"/>
              </a:lnSpc>
            </a:pPr>
            <a:r>
              <a:rPr lang="cs-CZ" dirty="0"/>
              <a:t>v rámci její činnosti:</a:t>
            </a:r>
          </a:p>
          <a:p>
            <a:pPr>
              <a:lnSpc>
                <a:spcPct val="150000"/>
              </a:lnSpc>
            </a:pPr>
            <a:endParaRPr lang="cs-CZ" dirty="0"/>
          </a:p>
          <a:p>
            <a:pPr marL="514350" indent="-514350">
              <a:lnSpc>
                <a:spcPct val="150000"/>
              </a:lnSpc>
              <a:buFont typeface="+mj-lt"/>
              <a:buAutoNum type="arabicPeriod"/>
            </a:pPr>
            <a:r>
              <a:rPr lang="cs-CZ" dirty="0"/>
              <a:t>statutárním orgánem nebo členem statutárního orgánu právnické osoby,</a:t>
            </a:r>
          </a:p>
          <a:p>
            <a:pPr marL="514350" indent="-514350">
              <a:lnSpc>
                <a:spcPct val="150000"/>
              </a:lnSpc>
              <a:buFont typeface="+mj-lt"/>
              <a:buAutoNum type="arabicPeriod"/>
            </a:pPr>
            <a:r>
              <a:rPr lang="cs-CZ" dirty="0"/>
              <a:t>jinou osobou ve vedoucím postavení PO, která je oprávněná jménem nebo za právnickou osobu jednat,</a:t>
            </a:r>
          </a:p>
          <a:p>
            <a:pPr marL="514350" indent="-514350">
              <a:lnSpc>
                <a:spcPct val="150000"/>
              </a:lnSpc>
              <a:buFont typeface="+mj-lt"/>
              <a:buAutoNum type="arabicPeriod"/>
            </a:pPr>
            <a:r>
              <a:rPr lang="cs-CZ" dirty="0"/>
              <a:t>osobou ve vedoucím postavení PO, která v PO vykonává řídící nebo kontrolní funkci,</a:t>
            </a:r>
          </a:p>
          <a:p>
            <a:pPr marL="514350" indent="-514350">
              <a:lnSpc>
                <a:spcPct val="150000"/>
              </a:lnSpc>
              <a:buFont typeface="+mj-lt"/>
              <a:buAutoNum type="arabicPeriod"/>
            </a:pPr>
            <a:r>
              <a:rPr lang="cs-CZ" dirty="0"/>
              <a:t>osobou, která vykonává rozhodující vliv na řízení právnické osoby,</a:t>
            </a:r>
          </a:p>
          <a:p>
            <a:pPr marL="514350" indent="-514350">
              <a:lnSpc>
                <a:spcPct val="150000"/>
              </a:lnSpc>
              <a:buFont typeface="+mj-lt"/>
              <a:buAutoNum type="arabicPeriod"/>
            </a:pPr>
            <a:r>
              <a:rPr lang="cs-CZ" dirty="0"/>
              <a:t>zaměstnancem právnické osoby při plnění pracovních úkolů.</a:t>
            </a: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18</a:t>
            </a:fld>
            <a:endParaRPr lang="cs-CZ"/>
          </a:p>
        </p:txBody>
      </p:sp>
    </p:spTree>
    <p:extLst>
      <p:ext uri="{BB962C8B-B14F-4D97-AF65-F5344CB8AC3E}">
        <p14:creationId xmlns:p14="http://schemas.microsoft.com/office/powerpoint/2010/main" val="3114979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Vyvinění, resp. zproštění</a:t>
            </a:r>
            <a:endParaRPr lang="cs-CZ" dirty="0"/>
          </a:p>
        </p:txBody>
      </p:sp>
      <p:sp>
        <p:nvSpPr>
          <p:cNvPr id="3" name="Zástupný symbol pro text 2"/>
          <p:cNvSpPr>
            <a:spLocks noGrp="1"/>
          </p:cNvSpPr>
          <p:nvPr>
            <p:ph type="body" sz="quarter" idx="13"/>
          </p:nvPr>
        </p:nvSpPr>
        <p:spPr/>
        <p:txBody>
          <a:bodyPr>
            <a:normAutofit fontScale="70000" lnSpcReduction="20000"/>
          </a:bodyPr>
          <a:lstStyle/>
          <a:p>
            <a:pPr marL="0" indent="0" algn="just">
              <a:lnSpc>
                <a:spcPct val="150000"/>
              </a:lnSpc>
              <a:buNone/>
            </a:pPr>
            <a:r>
              <a:rPr lang="cs-CZ" dirty="0"/>
              <a:t>Právnická osoba se může za jednání svých nejvyšších představitelů </a:t>
            </a:r>
            <a:r>
              <a:rPr lang="cs-CZ" b="1" dirty="0"/>
              <a:t>trestní odpovědnosti zprostit </a:t>
            </a:r>
            <a:r>
              <a:rPr lang="cs-CZ" dirty="0"/>
              <a:t>(kategorie 1-4) či vůbec </a:t>
            </a:r>
            <a:r>
              <a:rPr lang="cs-CZ" b="1" dirty="0"/>
              <a:t>nedojde k přičtení trestní odpovědnosti </a:t>
            </a:r>
            <a:r>
              <a:rPr lang="cs-CZ" dirty="0"/>
              <a:t>(kategorie 5) za předpokladu, že zjednodušeně řečeno učinila: </a:t>
            </a:r>
          </a:p>
          <a:p>
            <a:pPr marL="0" indent="0">
              <a:lnSpc>
                <a:spcPct val="150000"/>
              </a:lnSpc>
              <a:buNone/>
            </a:pPr>
            <a:endParaRPr lang="cs-CZ" dirty="0"/>
          </a:p>
          <a:p>
            <a:pPr marL="0" indent="0">
              <a:lnSpc>
                <a:spcPct val="150000"/>
              </a:lnSpc>
              <a:buNone/>
            </a:pPr>
            <a:r>
              <a:rPr lang="cs-CZ" b="1" dirty="0"/>
              <a:t>a) „učinila vše co po ní lze spravedlivě požadovat“, resp.</a:t>
            </a:r>
          </a:p>
          <a:p>
            <a:pPr marL="0" indent="0">
              <a:lnSpc>
                <a:spcPct val="150000"/>
              </a:lnSpc>
              <a:buNone/>
            </a:pPr>
            <a:r>
              <a:rPr lang="cs-CZ" b="1" dirty="0"/>
              <a:t>b) „vynaložila veškeré úsilí, které na ní bylo možno spravedlivě požadovat“.</a:t>
            </a:r>
          </a:p>
          <a:p>
            <a:pPr marL="0" indent="0">
              <a:lnSpc>
                <a:spcPct val="150000"/>
              </a:lnSpc>
              <a:buNone/>
            </a:pPr>
            <a:endParaRPr lang="cs-CZ" b="1" dirty="0"/>
          </a:p>
          <a:p>
            <a:pPr marL="0" indent="0">
              <a:lnSpc>
                <a:spcPct val="150000"/>
              </a:lnSpc>
              <a:buNone/>
            </a:pPr>
            <a:r>
              <a:rPr lang="cs-CZ" dirty="0"/>
              <a:t>Uvedené obsahuje tzv. Compliance program.</a:t>
            </a: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19</a:t>
            </a:fld>
            <a:endParaRPr lang="cs-CZ"/>
          </a:p>
        </p:txBody>
      </p:sp>
    </p:spTree>
    <p:extLst>
      <p:ext uri="{BB962C8B-B14F-4D97-AF65-F5344CB8AC3E}">
        <p14:creationId xmlns:p14="http://schemas.microsoft.com/office/powerpoint/2010/main" val="358026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a:extLst>
              <a:ext uri="{FF2B5EF4-FFF2-40B4-BE49-F238E27FC236}">
                <a16:creationId xmlns:a16="http://schemas.microsoft.com/office/drawing/2014/main" id="{B291FAF8-6ED3-4B92-B239-923C649FF681}"/>
              </a:ext>
            </a:extLst>
          </p:cNvPr>
          <p:cNvSpPr>
            <a:spLocks noGrp="1"/>
          </p:cNvSpPr>
          <p:nvPr>
            <p:ph type="body" sz="quarter" idx="13"/>
          </p:nvPr>
        </p:nvSpPr>
        <p:spPr>
          <a:xfrm>
            <a:off x="323528" y="1241492"/>
            <a:ext cx="8496943" cy="5112791"/>
          </a:xfrm>
        </p:spPr>
        <p:txBody>
          <a:bodyPr>
            <a:normAutofit lnSpcReduction="10000"/>
          </a:bodyPr>
          <a:lstStyle/>
          <a:p>
            <a:r>
              <a:rPr lang="cs-CZ" sz="2800" dirty="0"/>
              <a:t>ústavní východiska: Ústava, Listina zákl. práv a svobod</a:t>
            </a:r>
          </a:p>
          <a:p>
            <a:r>
              <a:rPr lang="cs-CZ" sz="2800" dirty="0"/>
              <a:t>zákon č. 40/2009 Sb., </a:t>
            </a:r>
            <a:r>
              <a:rPr lang="cs-CZ" sz="2800" b="1" dirty="0"/>
              <a:t>trestní zákoník</a:t>
            </a:r>
          </a:p>
          <a:p>
            <a:r>
              <a:rPr lang="cs-CZ" sz="2800" dirty="0"/>
              <a:t>zákon č. 141/1961 Sb., o trestním řízení soudním (</a:t>
            </a:r>
            <a:r>
              <a:rPr lang="cs-CZ" sz="2800" b="1" dirty="0"/>
              <a:t>trestní řád</a:t>
            </a:r>
            <a:r>
              <a:rPr lang="cs-CZ" sz="2800" dirty="0"/>
              <a:t>)</a:t>
            </a:r>
          </a:p>
          <a:p>
            <a:r>
              <a:rPr lang="cs-CZ" sz="2800" dirty="0"/>
              <a:t>zákon č. 218/2003 Sb., o odpovědnosti mládeže za protiprávní činy a soudnictví ve věcech mládeže</a:t>
            </a:r>
          </a:p>
          <a:p>
            <a:r>
              <a:rPr lang="cs-CZ" sz="2800" dirty="0"/>
              <a:t>zákon č. 418/2011 Sb., o trestní odpovědnosti právnických osob a řízení proti nim</a:t>
            </a:r>
          </a:p>
          <a:p>
            <a:r>
              <a:rPr lang="cs-CZ" sz="2800" dirty="0"/>
              <a:t>zákon č. 104/2013 Sb., o mezinárodní justiční spolupráci ve věcech trestních </a:t>
            </a:r>
          </a:p>
          <a:p>
            <a:r>
              <a:rPr lang="cs-CZ" sz="2800" dirty="0"/>
              <a:t>zákon č. 45/2013 Sb., o obětech trestných činů </a:t>
            </a:r>
          </a:p>
        </p:txBody>
      </p:sp>
      <p:sp>
        <p:nvSpPr>
          <p:cNvPr id="4" name="Zástupný symbol pro datum 3">
            <a:extLst>
              <a:ext uri="{FF2B5EF4-FFF2-40B4-BE49-F238E27FC236}">
                <a16:creationId xmlns:a16="http://schemas.microsoft.com/office/drawing/2014/main" id="{10BB3AA0-ABBE-422D-87F4-21D648CBB506}"/>
              </a:ext>
            </a:extLst>
          </p:cNvPr>
          <p:cNvSpPr>
            <a:spLocks noGrp="1"/>
          </p:cNvSpPr>
          <p:nvPr>
            <p:ph type="dt" sz="half" idx="2"/>
          </p:nvPr>
        </p:nvSpPr>
        <p:spPr/>
        <p:txBody>
          <a:bodyPr/>
          <a:lstStyle/>
          <a:p>
            <a:fld id="{30E94C9F-943F-4899-AFF8-6A26B38BBC5C}" type="datetime1">
              <a:rPr lang="cs-CZ" smtClean="0"/>
              <a:t>28.03.2023</a:t>
            </a:fld>
            <a:endParaRPr lang="cs-CZ"/>
          </a:p>
        </p:txBody>
      </p:sp>
      <p:sp>
        <p:nvSpPr>
          <p:cNvPr id="5" name="Zástupný symbol pro zápatí 4">
            <a:extLst>
              <a:ext uri="{FF2B5EF4-FFF2-40B4-BE49-F238E27FC236}">
                <a16:creationId xmlns:a16="http://schemas.microsoft.com/office/drawing/2014/main" id="{A23BFF85-E943-4CA9-873C-EBA61A65D393}"/>
              </a:ext>
            </a:extLst>
          </p:cNvPr>
          <p:cNvSpPr>
            <a:spLocks noGrp="1"/>
          </p:cNvSpPr>
          <p:nvPr>
            <p:ph type="ftr" sz="quarter" idx="3"/>
          </p:nvPr>
        </p:nvSpPr>
        <p:spPr/>
        <p:txBody>
          <a:bodyPr/>
          <a:lstStyle/>
          <a:p>
            <a:r>
              <a:rPr lang="cs-CZ" dirty="0"/>
              <a:t>JUDr. Lukáš Bohuslav, Ph.D.</a:t>
            </a:r>
          </a:p>
        </p:txBody>
      </p:sp>
      <p:sp>
        <p:nvSpPr>
          <p:cNvPr id="6" name="Zástupný symbol pro číslo snímku 5">
            <a:extLst>
              <a:ext uri="{FF2B5EF4-FFF2-40B4-BE49-F238E27FC236}">
                <a16:creationId xmlns:a16="http://schemas.microsoft.com/office/drawing/2014/main" id="{E8266ED3-49E5-421C-8FEF-2C2F6A9ED17F}"/>
              </a:ext>
            </a:extLst>
          </p:cNvPr>
          <p:cNvSpPr>
            <a:spLocks noGrp="1"/>
          </p:cNvSpPr>
          <p:nvPr>
            <p:ph type="sldNum" sz="quarter" idx="4"/>
          </p:nvPr>
        </p:nvSpPr>
        <p:spPr/>
        <p:txBody>
          <a:bodyPr/>
          <a:lstStyle/>
          <a:p>
            <a:fld id="{55B195E7-E09C-4879-AB61-0F645C2C373E}" type="slidenum">
              <a:rPr lang="cs-CZ" smtClean="0"/>
              <a:t>2</a:t>
            </a:fld>
            <a:endParaRPr lang="cs-CZ"/>
          </a:p>
        </p:txBody>
      </p:sp>
      <p:sp>
        <p:nvSpPr>
          <p:cNvPr id="7" name="Nadpis 1">
            <a:extLst>
              <a:ext uri="{FF2B5EF4-FFF2-40B4-BE49-F238E27FC236}">
                <a16:creationId xmlns:a16="http://schemas.microsoft.com/office/drawing/2014/main" id="{656DEFFB-E15B-4AB5-B136-8FBEFF9AEEBB}"/>
              </a:ext>
            </a:extLst>
          </p:cNvPr>
          <p:cNvSpPr>
            <a:spLocks noGrp="1"/>
          </p:cNvSpPr>
          <p:nvPr>
            <p:ph type="title"/>
          </p:nvPr>
        </p:nvSpPr>
        <p:spPr>
          <a:xfrm>
            <a:off x="1187624" y="188640"/>
            <a:ext cx="7632848" cy="576064"/>
          </a:xfrm>
        </p:spPr>
        <p:txBody>
          <a:bodyPr>
            <a:noAutofit/>
          </a:bodyPr>
          <a:lstStyle/>
          <a:p>
            <a:r>
              <a:rPr lang="cs-CZ" sz="3200" dirty="0"/>
              <a:t>Prameny trestního práva</a:t>
            </a:r>
          </a:p>
        </p:txBody>
      </p:sp>
    </p:spTree>
    <p:extLst>
      <p:ext uri="{BB962C8B-B14F-4D97-AF65-F5344CB8AC3E}">
        <p14:creationId xmlns:p14="http://schemas.microsoft.com/office/powerpoint/2010/main" val="2430416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CC66716-9752-4317-8D74-2E03CB996CD4}"/>
              </a:ext>
            </a:extLst>
          </p:cNvPr>
          <p:cNvSpPr>
            <a:spLocks noGrp="1"/>
          </p:cNvSpPr>
          <p:nvPr>
            <p:ph type="dt" sz="half" idx="10"/>
          </p:nvPr>
        </p:nvSpPr>
        <p:spPr/>
        <p:txBody>
          <a:bodyPr/>
          <a:lstStyle/>
          <a:p>
            <a:fld id="{F5CFFA2E-5D03-4514-844A-744C489CC0F0}" type="datetime1">
              <a:rPr lang="cs-CZ" smtClean="0"/>
              <a:t>28.03.2023</a:t>
            </a:fld>
            <a:endParaRPr lang="cs-CZ" dirty="0"/>
          </a:p>
        </p:txBody>
      </p:sp>
      <p:sp>
        <p:nvSpPr>
          <p:cNvPr id="4" name="Zástupný symbol pro číslo snímku 3">
            <a:extLst>
              <a:ext uri="{FF2B5EF4-FFF2-40B4-BE49-F238E27FC236}">
                <a16:creationId xmlns:a16="http://schemas.microsoft.com/office/drawing/2014/main" id="{0B60D4FC-0872-48BC-AB00-4C1842F306BE}"/>
              </a:ext>
            </a:extLst>
          </p:cNvPr>
          <p:cNvSpPr>
            <a:spLocks noGrp="1"/>
          </p:cNvSpPr>
          <p:nvPr>
            <p:ph type="sldNum" sz="quarter" idx="12"/>
          </p:nvPr>
        </p:nvSpPr>
        <p:spPr/>
        <p:txBody>
          <a:bodyPr/>
          <a:lstStyle/>
          <a:p>
            <a:fld id="{043C14C5-4EFC-4118-879D-40CCE9F28BCC}" type="slidenum">
              <a:rPr lang="cs-CZ" smtClean="0"/>
              <a:t>20</a:t>
            </a:fld>
            <a:endParaRPr lang="cs-CZ"/>
          </a:p>
        </p:txBody>
      </p:sp>
      <p:sp>
        <p:nvSpPr>
          <p:cNvPr id="8" name="Nadpis 1">
            <a:extLst>
              <a:ext uri="{FF2B5EF4-FFF2-40B4-BE49-F238E27FC236}">
                <a16:creationId xmlns:a16="http://schemas.microsoft.com/office/drawing/2014/main" id="{36AB026E-3A66-45C4-A83B-E1670161BCF1}"/>
              </a:ext>
            </a:extLst>
          </p:cNvPr>
          <p:cNvSpPr>
            <a:spLocks noGrp="1"/>
          </p:cNvSpPr>
          <p:nvPr>
            <p:ph type="title"/>
          </p:nvPr>
        </p:nvSpPr>
        <p:spPr>
          <a:xfrm>
            <a:off x="899592" y="3284984"/>
            <a:ext cx="7344816" cy="1008112"/>
          </a:xfrm>
        </p:spPr>
        <p:txBody>
          <a:bodyPr>
            <a:normAutofit fontScale="90000"/>
          </a:bodyPr>
          <a:lstStyle/>
          <a:p>
            <a:pPr algn="ctr"/>
            <a:r>
              <a:rPr lang="cs-CZ" sz="7300" b="1" dirty="0">
                <a:solidFill>
                  <a:schemeClr val="bg1"/>
                </a:solidFill>
              </a:rPr>
              <a:t>II. ZVLÁŠTNÍ ČÁST</a:t>
            </a:r>
            <a:br>
              <a:rPr lang="cs-CZ" dirty="0">
                <a:solidFill>
                  <a:schemeClr val="bg1"/>
                </a:solidFill>
              </a:rPr>
            </a:br>
            <a:endParaRPr lang="cs-CZ" dirty="0">
              <a:solidFill>
                <a:schemeClr val="bg1"/>
              </a:solidFill>
            </a:endParaRPr>
          </a:p>
        </p:txBody>
      </p:sp>
    </p:spTree>
    <p:extLst>
      <p:ext uri="{BB962C8B-B14F-4D97-AF65-F5344CB8AC3E}">
        <p14:creationId xmlns:p14="http://schemas.microsoft.com/office/powerpoint/2010/main" val="3303071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Autofit/>
          </a:bodyPr>
          <a:lstStyle/>
          <a:p>
            <a:r>
              <a:rPr lang="cs-CZ" sz="3200" dirty="0"/>
              <a:t>Úvod</a:t>
            </a:r>
          </a:p>
        </p:txBody>
      </p:sp>
      <p:sp>
        <p:nvSpPr>
          <p:cNvPr id="3" name="Zástupný symbol pro text 2"/>
          <p:cNvSpPr>
            <a:spLocks noGrp="1"/>
          </p:cNvSpPr>
          <p:nvPr>
            <p:ph type="body" sz="quarter" idx="13"/>
          </p:nvPr>
        </p:nvSpPr>
        <p:spPr>
          <a:xfrm>
            <a:off x="179512" y="1052513"/>
            <a:ext cx="8784976" cy="5112791"/>
          </a:xfrm>
        </p:spPr>
        <p:txBody>
          <a:bodyPr>
            <a:normAutofit fontScale="92500" lnSpcReduction="20000"/>
          </a:bodyPr>
          <a:lstStyle/>
          <a:p>
            <a:r>
              <a:rPr lang="cs-CZ" sz="2400" b="1" dirty="0"/>
              <a:t>13 hlav trestního zákoníku, TČ rozděleny podle druhového objektu</a:t>
            </a:r>
          </a:p>
          <a:p>
            <a:r>
              <a:rPr lang="cs-CZ" sz="2400" dirty="0"/>
              <a:t>TČ proti životu a zdraví</a:t>
            </a:r>
          </a:p>
          <a:p>
            <a:r>
              <a:rPr lang="cs-CZ" sz="2400" dirty="0"/>
              <a:t>TČ proti svobodě a právům na ochranu osobnosti, soukromí </a:t>
            </a:r>
            <a:br>
              <a:rPr lang="cs-CZ" sz="2400" dirty="0"/>
            </a:br>
            <a:r>
              <a:rPr lang="cs-CZ" sz="2400" dirty="0"/>
              <a:t>a listovního tajemství </a:t>
            </a:r>
          </a:p>
          <a:p>
            <a:r>
              <a:rPr lang="cs-CZ" sz="2400" dirty="0"/>
              <a:t>TČ proti lidské důstojnosti v sexuální oblasti </a:t>
            </a:r>
          </a:p>
          <a:p>
            <a:r>
              <a:rPr lang="cs-CZ" sz="2400" dirty="0"/>
              <a:t>TČ proti rodině a dětem</a:t>
            </a:r>
          </a:p>
          <a:p>
            <a:r>
              <a:rPr lang="cs-CZ" sz="2400" dirty="0"/>
              <a:t>TČ proti majetku</a:t>
            </a:r>
          </a:p>
          <a:p>
            <a:r>
              <a:rPr lang="cs-CZ" sz="2400" dirty="0"/>
              <a:t>TČ hospodářské </a:t>
            </a:r>
          </a:p>
          <a:p>
            <a:r>
              <a:rPr lang="cs-CZ" sz="2400" dirty="0"/>
              <a:t>TČ obecně nebezpečné </a:t>
            </a:r>
          </a:p>
          <a:p>
            <a:r>
              <a:rPr lang="cs-CZ" sz="2400" dirty="0"/>
              <a:t>TČ proti životnímu prostředí </a:t>
            </a:r>
          </a:p>
          <a:p>
            <a:r>
              <a:rPr lang="cs-CZ" sz="2400" dirty="0"/>
              <a:t>TČ proti ČR, cizímu státu a mezinárodní organizaci </a:t>
            </a:r>
          </a:p>
          <a:p>
            <a:r>
              <a:rPr lang="cs-CZ" sz="2400" dirty="0"/>
              <a:t>TČ proti pořádku ve věcech veřejných</a:t>
            </a:r>
          </a:p>
          <a:p>
            <a:r>
              <a:rPr lang="cs-CZ" sz="2400" dirty="0"/>
              <a:t>TČ proti branné povinnosti </a:t>
            </a:r>
          </a:p>
          <a:p>
            <a:r>
              <a:rPr lang="cs-CZ" sz="2400" dirty="0"/>
              <a:t>TČ vojenské</a:t>
            </a:r>
          </a:p>
          <a:p>
            <a:r>
              <a:rPr lang="cs-CZ" sz="2400" dirty="0"/>
              <a:t>TČ proti lidskosti, proti míru, válečné trestné činy </a:t>
            </a:r>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21</a:t>
            </a:fld>
            <a:endParaRPr lang="cs-CZ"/>
          </a:p>
        </p:txBody>
      </p:sp>
    </p:spTree>
    <p:extLst>
      <p:ext uri="{BB962C8B-B14F-4D97-AF65-F5344CB8AC3E}">
        <p14:creationId xmlns:p14="http://schemas.microsoft.com/office/powerpoint/2010/main" val="4281421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Vražda  (§ 140 TZ)</a:t>
            </a:r>
          </a:p>
        </p:txBody>
      </p:sp>
      <p:sp>
        <p:nvSpPr>
          <p:cNvPr id="3" name="Zástupný symbol pro text 2"/>
          <p:cNvSpPr>
            <a:spLocks noGrp="1"/>
          </p:cNvSpPr>
          <p:nvPr>
            <p:ph type="body" sz="quarter" idx="13"/>
          </p:nvPr>
        </p:nvSpPr>
        <p:spPr/>
        <p:txBody>
          <a:bodyPr>
            <a:normAutofit fontScale="47500" lnSpcReduction="20000"/>
          </a:bodyPr>
          <a:lstStyle/>
          <a:p>
            <a:pPr marL="0" indent="0" algn="just">
              <a:buNone/>
            </a:pPr>
            <a:r>
              <a:rPr lang="cs-CZ" dirty="0"/>
              <a:t>(1) Kdo jiného úmyslně usmrtí, bude potrestán odnětím svobody na deset až osmnáct let.</a:t>
            </a:r>
          </a:p>
          <a:p>
            <a:pPr marL="0" indent="0" algn="just">
              <a:buNone/>
            </a:pPr>
            <a:r>
              <a:rPr lang="cs-CZ" dirty="0"/>
              <a:t>(2) Kdo jiného úmyslně usmrtí s rozmyslem nebo po předchozím uvážení, bude potrestán odnětím svobody na dvanáct až dvacet let.</a:t>
            </a:r>
          </a:p>
          <a:p>
            <a:pPr marL="0" indent="0" algn="just">
              <a:buNone/>
            </a:pPr>
            <a:r>
              <a:rPr lang="cs-CZ" dirty="0"/>
              <a:t>(3) Odnětím svobody na patnáct až dvacet let nebo výjimečným trestem bude pachatel potrestán, spáchá-li čin uvedený v odstavci 1 nebo 2</a:t>
            </a:r>
          </a:p>
          <a:p>
            <a:pPr marL="0" indent="0" algn="just">
              <a:buNone/>
            </a:pPr>
            <a:r>
              <a:rPr lang="cs-CZ" dirty="0"/>
              <a:t>a) na dvou nebo více osobách,</a:t>
            </a:r>
          </a:p>
          <a:p>
            <a:pPr marL="0" indent="0" algn="just">
              <a:buNone/>
            </a:pPr>
            <a:r>
              <a:rPr lang="cs-CZ" dirty="0"/>
              <a:t>b) na těhotné ženě,</a:t>
            </a:r>
          </a:p>
          <a:p>
            <a:pPr marL="0" indent="0" algn="just">
              <a:buNone/>
            </a:pPr>
            <a:r>
              <a:rPr lang="cs-CZ" dirty="0"/>
              <a:t>c) na dítěti mladším patnácti let,</a:t>
            </a:r>
          </a:p>
          <a:p>
            <a:pPr marL="0" indent="0" algn="just">
              <a:buNone/>
            </a:pPr>
            <a:r>
              <a:rPr lang="cs-CZ" dirty="0"/>
              <a:t>d) na úřední osobě při výkonu nebo pro výkon její pravomoci,</a:t>
            </a:r>
          </a:p>
          <a:p>
            <a:pPr marL="0" indent="0" algn="just">
              <a:buNone/>
            </a:pPr>
            <a:r>
              <a:rPr lang="cs-CZ" dirty="0"/>
              <a:t>e) na svědkovi, znalci nebo tlumočníkovi v souvislosti s výkonem jejich povinnosti,</a:t>
            </a:r>
          </a:p>
          <a:p>
            <a:pPr marL="0" indent="0" algn="just">
              <a:buNone/>
            </a:pPr>
            <a:r>
              <a:rPr lang="cs-CZ" dirty="0"/>
              <a:t>f) na zdravotnickém 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zákona,</a:t>
            </a:r>
          </a:p>
          <a:p>
            <a:pPr marL="0" indent="0" algn="just">
              <a:buNone/>
            </a:pPr>
            <a:r>
              <a:rPr lang="cs-CZ" dirty="0"/>
              <a:t>g) na jiném pro jeho skutečnou nebo domnělou rasu, příslušnost k etnické skupině, národnost, politické přesvědčení, vyznání nebo proto, že je skutečně nebo domněle bez vyznání,</a:t>
            </a:r>
          </a:p>
          <a:p>
            <a:pPr marL="0" indent="0" algn="just">
              <a:buNone/>
            </a:pPr>
            <a:r>
              <a:rPr lang="cs-CZ" dirty="0"/>
              <a:t>h) opětovně,</a:t>
            </a:r>
          </a:p>
          <a:p>
            <a:pPr marL="0" indent="0" algn="just">
              <a:buNone/>
            </a:pPr>
            <a:r>
              <a:rPr lang="cs-CZ" dirty="0"/>
              <a:t>i) zvlášť surovým nebo trýznivým způsobem, nebo</a:t>
            </a:r>
          </a:p>
          <a:p>
            <a:pPr marL="0" indent="0" algn="just">
              <a:buNone/>
            </a:pPr>
            <a:r>
              <a:rPr lang="cs-CZ" dirty="0"/>
              <a:t>j) v úmyslu získat pro sebe nebo pro jiného majetkový prospěch nebo ve snaze zakrýt nebo usnadnit jiný trestný čin nebo z jiné zavrženíhodné pohnutky.</a:t>
            </a:r>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22</a:t>
            </a:fld>
            <a:endParaRPr lang="cs-CZ"/>
          </a:p>
        </p:txBody>
      </p:sp>
    </p:spTree>
    <p:extLst>
      <p:ext uri="{BB962C8B-B14F-4D97-AF65-F5344CB8AC3E}">
        <p14:creationId xmlns:p14="http://schemas.microsoft.com/office/powerpoint/2010/main" val="2700046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Usmrcení z nedbalosti (§ 143 TZ)</a:t>
            </a:r>
          </a:p>
        </p:txBody>
      </p:sp>
      <p:sp>
        <p:nvSpPr>
          <p:cNvPr id="3" name="Zástupný symbol pro text 2"/>
          <p:cNvSpPr>
            <a:spLocks noGrp="1"/>
          </p:cNvSpPr>
          <p:nvPr>
            <p:ph type="body" sz="quarter" idx="13"/>
          </p:nvPr>
        </p:nvSpPr>
        <p:spPr/>
        <p:txBody>
          <a:bodyPr>
            <a:normAutofit fontScale="77500" lnSpcReduction="20000"/>
          </a:bodyPr>
          <a:lstStyle/>
          <a:p>
            <a:pPr marL="0" indent="0" algn="just" fontAlgn="ctr">
              <a:buNone/>
            </a:pPr>
            <a:r>
              <a:rPr lang="cs-CZ" dirty="0"/>
              <a:t>(1) Kdo jinému z nedbalosti způsobí smrt, bude potrestán odnětím svobody až na tři léta nebo zákazem činnosti.</a:t>
            </a:r>
          </a:p>
          <a:p>
            <a:pPr marL="0" indent="0" algn="just" fontAlgn="ctr">
              <a:buNone/>
            </a:pPr>
            <a:r>
              <a:rPr lang="cs-CZ" dirty="0"/>
              <a:t>(2) Odnětím svobody na jeden rok až šest let bude pachatel potrestán, spáchá-li čin uvedený v odstavci 1 proto, že porušil důležitou povinnost vyplývající z jeho zaměstnání, povolání, postavení nebo funkce nebo uloženou mu podle zákona.</a:t>
            </a:r>
          </a:p>
          <a:p>
            <a:pPr marL="0" indent="0" algn="just" fontAlgn="ctr">
              <a:buNone/>
            </a:pPr>
            <a:r>
              <a:rPr lang="cs-CZ" dirty="0"/>
              <a:t>(3) Odnětím svobody na dvě léta až osm bude pachatel potrestán, spáchá-li čin uvedený v odstavci 1 proto, že hrubě porušil zákony o ochraně životního prostředí nebo zákony o bezpečnosti práce nebo dopravy anebo hygienické zákony.</a:t>
            </a:r>
          </a:p>
          <a:p>
            <a:pPr marL="0" indent="0" algn="just" fontAlgn="ctr">
              <a:buNone/>
            </a:pPr>
            <a:r>
              <a:rPr lang="cs-CZ" dirty="0"/>
              <a:t>(4) Odnětím svobody na tři léta až deset let bude pachatel potrestán, způsobí-li činem uvedeným v odstavci 3 smrt nejméně dvou osob.</a:t>
            </a:r>
          </a:p>
          <a:p>
            <a:pPr algn="just"/>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23</a:t>
            </a:fld>
            <a:endParaRPr lang="cs-CZ"/>
          </a:p>
        </p:txBody>
      </p:sp>
    </p:spTree>
    <p:extLst>
      <p:ext uri="{BB962C8B-B14F-4D97-AF65-F5344CB8AC3E}">
        <p14:creationId xmlns:p14="http://schemas.microsoft.com/office/powerpoint/2010/main" val="3119159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Loupež (§ 173 TZ)</a:t>
            </a:r>
          </a:p>
        </p:txBody>
      </p:sp>
      <p:sp>
        <p:nvSpPr>
          <p:cNvPr id="3" name="Zástupný symbol pro text 2"/>
          <p:cNvSpPr>
            <a:spLocks noGrp="1"/>
          </p:cNvSpPr>
          <p:nvPr>
            <p:ph type="body" sz="quarter" idx="13"/>
          </p:nvPr>
        </p:nvSpPr>
        <p:spPr/>
        <p:txBody>
          <a:bodyPr>
            <a:normAutofit fontScale="70000" lnSpcReduction="20000"/>
          </a:bodyPr>
          <a:lstStyle/>
          <a:p>
            <a:pPr marL="0" indent="0" algn="just" fontAlgn="ctr">
              <a:buNone/>
            </a:pPr>
            <a:r>
              <a:rPr lang="cs-CZ" dirty="0"/>
              <a:t>(1) Kdo proti jinému užije násilí nebo pohrůžky bezprostředního násilí v úmyslu zmocnit se cizí věci, bude potrestán odnětím svobody na dvě léta až deset let.</a:t>
            </a:r>
          </a:p>
          <a:p>
            <a:pPr marL="0" indent="0" algn="just" fontAlgn="ctr">
              <a:buNone/>
            </a:pPr>
            <a:r>
              <a:rPr lang="cs-CZ" dirty="0"/>
              <a:t>(2) Odnětím svobody na pět až dvanáct let bude pachatel potrestán,</a:t>
            </a:r>
          </a:p>
          <a:p>
            <a:pPr marL="0" indent="0" algn="just" fontAlgn="ctr">
              <a:buNone/>
            </a:pPr>
            <a:r>
              <a:rPr lang="cs-CZ" dirty="0"/>
              <a:t>a) spáchá-li čin uvedený v odstavci 1 jako člen organizované skupiny,</a:t>
            </a:r>
          </a:p>
          <a:p>
            <a:pPr marL="0" indent="0" algn="just" fontAlgn="ctr">
              <a:buNone/>
            </a:pPr>
            <a:r>
              <a:rPr lang="cs-CZ" dirty="0"/>
              <a:t>b) způsobí-li takovým činem těžkou újmu na zdraví,</a:t>
            </a:r>
          </a:p>
          <a:p>
            <a:pPr marL="0" indent="0" algn="just" fontAlgn="ctr">
              <a:buNone/>
            </a:pPr>
            <a:r>
              <a:rPr lang="cs-CZ" dirty="0"/>
              <a:t>c) způsobí-li takovým činem značnou škodu, nebo</a:t>
            </a:r>
          </a:p>
          <a:p>
            <a:pPr marL="0" indent="0" algn="just" fontAlgn="ctr">
              <a:buNone/>
            </a:pPr>
            <a:r>
              <a:rPr lang="cs-CZ" dirty="0"/>
              <a:t>d) spáchá-li takový čin v úmyslu umožnit nebo usnadnit spáchání trestného činu vlastizrady (§ 309), teroristického útoku (§ 311) nebo teroru (§ 312).</a:t>
            </a:r>
          </a:p>
          <a:p>
            <a:pPr marL="0" indent="0" algn="just" fontAlgn="ctr">
              <a:buNone/>
            </a:pPr>
            <a:r>
              <a:rPr lang="cs-CZ" dirty="0"/>
              <a:t>(3) Odnětím svobody na osm až patnáct let bude pachatel potrestán, způsobí-li činem uvedeným v odstavci 1 škodu velkého rozsahu.</a:t>
            </a:r>
          </a:p>
          <a:p>
            <a:pPr marL="0" indent="0" algn="just" fontAlgn="ctr">
              <a:buNone/>
            </a:pPr>
            <a:r>
              <a:rPr lang="cs-CZ" dirty="0"/>
              <a:t>(4) Odnětím svobody na deset až osmnáct let bude pachatel potrestán, způsobí-li činem uvedeným v odstavci 1 smrt.</a:t>
            </a:r>
          </a:p>
          <a:p>
            <a:pPr algn="just"/>
            <a:endParaRPr lang="cs-CZ" dirty="0"/>
          </a:p>
        </p:txBody>
      </p:sp>
      <p:sp>
        <p:nvSpPr>
          <p:cNvPr id="4" name="Zástupný symbol pro datum 3"/>
          <p:cNvSpPr>
            <a:spLocks noGrp="1"/>
          </p:cNvSpPr>
          <p:nvPr>
            <p:ph type="dt" sz="half" idx="2"/>
          </p:nvPr>
        </p:nvSpPr>
        <p:spPr/>
        <p:txBody>
          <a:bodyPr/>
          <a:lstStyle/>
          <a:p>
            <a:fld id="{E6C1B4AA-C1CA-4C52-851D-8903513CB178}"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24</a:t>
            </a:fld>
            <a:endParaRPr lang="cs-CZ"/>
          </a:p>
        </p:txBody>
      </p:sp>
    </p:spTree>
    <p:extLst>
      <p:ext uri="{BB962C8B-B14F-4D97-AF65-F5344CB8AC3E}">
        <p14:creationId xmlns:p14="http://schemas.microsoft.com/office/powerpoint/2010/main" val="93419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Autofit/>
          </a:bodyPr>
          <a:lstStyle/>
          <a:p>
            <a:r>
              <a:rPr lang="cs-CZ" sz="3200" dirty="0"/>
              <a:t>Vydírání (§ 175 TZ)</a:t>
            </a:r>
            <a:endParaRPr lang="cs-CZ" sz="3200" b="1" dirty="0"/>
          </a:p>
        </p:txBody>
      </p:sp>
      <p:sp>
        <p:nvSpPr>
          <p:cNvPr id="3" name="Zástupný symbol pro text 2"/>
          <p:cNvSpPr>
            <a:spLocks noGrp="1"/>
          </p:cNvSpPr>
          <p:nvPr>
            <p:ph type="body" sz="quarter" idx="13"/>
          </p:nvPr>
        </p:nvSpPr>
        <p:spPr/>
        <p:txBody>
          <a:bodyPr/>
          <a:lstStyle/>
          <a:p>
            <a:pPr marL="0" indent="0" algn="just">
              <a:buNone/>
            </a:pPr>
            <a:r>
              <a:rPr lang="cs-CZ" sz="2800" i="1" dirty="0"/>
              <a:t>Kdo jiného násilím, pohrůžkou násilí nebo pohrůžkou jiné těžké újmy nutí, aby něco konal, opominul nebo trpěl, bude potrestán odnětím svobody na šest měsíců až čtyři léta nebo peněžitým trestem.</a:t>
            </a:r>
          </a:p>
          <a:p>
            <a:pPr algn="just"/>
            <a:r>
              <a:rPr lang="cs-CZ" sz="2800" dirty="0"/>
              <a:t>vyhrožování něčím neoprávněným</a:t>
            </a:r>
          </a:p>
          <a:p>
            <a:pPr algn="just"/>
            <a:r>
              <a:rPr lang="cs-CZ" sz="2800" dirty="0"/>
              <a:t>ale i legálním, pokud vynucované takto nelze požadovat (např. podáním TO) </a:t>
            </a:r>
          </a:p>
          <a:p>
            <a:pPr algn="just"/>
            <a:r>
              <a:rPr lang="cs-CZ" sz="2800" dirty="0"/>
              <a:t>také působení na 3. osobu (nikoliv jen poškozeného)</a:t>
            </a:r>
          </a:p>
          <a:p>
            <a:pPr algn="just"/>
            <a:r>
              <a:rPr lang="cs-CZ" sz="2800" dirty="0"/>
              <a:t>v praxi nejčastěji vynucování majetkového prospěchu</a:t>
            </a:r>
          </a:p>
          <a:p>
            <a:pPr marL="0" indent="0" algn="just">
              <a:buNone/>
            </a:pPr>
            <a:endParaRPr lang="cs-CZ" sz="2800" dirty="0"/>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25</a:t>
            </a:fld>
            <a:endParaRPr lang="cs-CZ"/>
          </a:p>
        </p:txBody>
      </p:sp>
    </p:spTree>
    <p:extLst>
      <p:ext uri="{BB962C8B-B14F-4D97-AF65-F5344CB8AC3E}">
        <p14:creationId xmlns:p14="http://schemas.microsoft.com/office/powerpoint/2010/main" val="516755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Znásilnění (§ 185 TZ)</a:t>
            </a:r>
          </a:p>
        </p:txBody>
      </p:sp>
      <p:sp>
        <p:nvSpPr>
          <p:cNvPr id="3" name="Zástupný symbol pro text 2"/>
          <p:cNvSpPr>
            <a:spLocks noGrp="1"/>
          </p:cNvSpPr>
          <p:nvPr>
            <p:ph type="body" sz="quarter" idx="13"/>
          </p:nvPr>
        </p:nvSpPr>
        <p:spPr/>
        <p:txBody>
          <a:bodyPr>
            <a:normAutofit fontScale="55000" lnSpcReduction="20000"/>
          </a:bodyPr>
          <a:lstStyle/>
          <a:p>
            <a:pPr marL="0" indent="0" algn="just" fontAlgn="ctr">
              <a:buNone/>
            </a:pPr>
            <a:r>
              <a:rPr lang="cs-CZ" dirty="0"/>
              <a:t>(1) Kdo jiného násilím nebo pohrůžkou násilí nebo pohrůžkou jiné těžké újmy donutí k pohlavnímu styku, nebo</a:t>
            </a:r>
          </a:p>
          <a:p>
            <a:pPr marL="0" indent="0" algn="just" fontAlgn="ctr">
              <a:buNone/>
            </a:pPr>
            <a:r>
              <a:rPr lang="cs-CZ" dirty="0"/>
              <a:t>kdo k takovému činu zneužije jeho bezbrannosti,</a:t>
            </a:r>
          </a:p>
          <a:p>
            <a:pPr marL="0" indent="0" algn="just" fontAlgn="ctr">
              <a:buNone/>
            </a:pPr>
            <a:r>
              <a:rPr lang="cs-CZ" dirty="0"/>
              <a:t>bude potrestán odnětím svobody na šest měsíců až pět let.</a:t>
            </a:r>
          </a:p>
          <a:p>
            <a:pPr marL="0" indent="0" algn="just" fontAlgn="ctr">
              <a:buNone/>
            </a:pPr>
            <a:r>
              <a:rPr lang="cs-CZ" dirty="0"/>
              <a:t>(2) Odnětím svobody na dvě léta až deset let bude pachatel potrestán, spáchá-li čin uvedený v odstavci 1</a:t>
            </a:r>
          </a:p>
          <a:p>
            <a:pPr marL="0" indent="0" algn="just" fontAlgn="ctr">
              <a:buNone/>
            </a:pPr>
            <a:r>
              <a:rPr lang="cs-CZ" dirty="0"/>
              <a:t>a) souloží nebo jiným pohlavním stykem provedeným způsobem srovnatelným se souloží,</a:t>
            </a:r>
          </a:p>
          <a:p>
            <a:pPr marL="0" indent="0" algn="just" fontAlgn="ctr">
              <a:buNone/>
            </a:pPr>
            <a:r>
              <a:rPr lang="cs-CZ" dirty="0"/>
              <a:t>b) na dítěti, nebo</a:t>
            </a:r>
          </a:p>
          <a:p>
            <a:pPr marL="0" indent="0" algn="just" fontAlgn="ctr">
              <a:buNone/>
            </a:pPr>
            <a:r>
              <a:rPr lang="cs-CZ" dirty="0"/>
              <a:t>c) se zbraní.</a:t>
            </a:r>
          </a:p>
          <a:p>
            <a:pPr marL="0" indent="0" algn="just" fontAlgn="ctr">
              <a:buNone/>
            </a:pPr>
            <a:r>
              <a:rPr lang="cs-CZ" dirty="0"/>
              <a:t>(3) Odnětím svobody na pět až dvanáct let bude pachatel potrestán,</a:t>
            </a:r>
          </a:p>
          <a:p>
            <a:pPr marL="0" indent="0" algn="just" fontAlgn="ctr">
              <a:buNone/>
            </a:pPr>
            <a:r>
              <a:rPr lang="cs-CZ" dirty="0"/>
              <a:t>a) spáchá-li čin uvedený v odstavci 1 na dítěti mladším patnácti let,</a:t>
            </a:r>
          </a:p>
          <a:p>
            <a:pPr marL="0" indent="0" algn="just" fontAlgn="ctr">
              <a:buNone/>
            </a:pPr>
            <a:r>
              <a:rPr lang="cs-CZ" dirty="0"/>
              <a:t>b) spáchá-li takový čin na osobě ve výkonu vazby, trestu odnětí svobody, ochranného léčení, zabezpečovací detence, ochranné nebo ústavní výchovy anebo v jiném místě, kde je omezována osobní svoboda, nebo</a:t>
            </a:r>
          </a:p>
          <a:p>
            <a:pPr marL="0" indent="0" algn="just" fontAlgn="ctr">
              <a:buNone/>
            </a:pPr>
            <a:r>
              <a:rPr lang="cs-CZ" dirty="0"/>
              <a:t>c) způsobí-li takovým činem těžkou újmu na zdraví.</a:t>
            </a:r>
          </a:p>
          <a:p>
            <a:pPr marL="0" indent="0" algn="just" fontAlgn="ctr">
              <a:buNone/>
            </a:pPr>
            <a:r>
              <a:rPr lang="cs-CZ" dirty="0"/>
              <a:t>(4) Odnětím svobody na deset až osmnáct let bude pachatel potrestán, způsobí-li činem uvedeným v odstavci 1 smrt.</a:t>
            </a:r>
          </a:p>
          <a:p>
            <a:pPr algn="just"/>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26</a:t>
            </a:fld>
            <a:endParaRPr lang="cs-CZ"/>
          </a:p>
        </p:txBody>
      </p:sp>
    </p:spTree>
    <p:extLst>
      <p:ext uri="{BB962C8B-B14F-4D97-AF65-F5344CB8AC3E}">
        <p14:creationId xmlns:p14="http://schemas.microsoft.com/office/powerpoint/2010/main" val="3563528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Krádež (§ 205 TZ)</a:t>
            </a:r>
          </a:p>
        </p:txBody>
      </p:sp>
      <p:sp>
        <p:nvSpPr>
          <p:cNvPr id="3" name="Zástupný symbol pro text 2"/>
          <p:cNvSpPr>
            <a:spLocks noGrp="1"/>
          </p:cNvSpPr>
          <p:nvPr>
            <p:ph type="body" sz="quarter" idx="13"/>
          </p:nvPr>
        </p:nvSpPr>
        <p:spPr/>
        <p:txBody>
          <a:bodyPr>
            <a:normAutofit fontScale="77500" lnSpcReduction="20000"/>
          </a:bodyPr>
          <a:lstStyle/>
          <a:p>
            <a:pPr marL="0" indent="0" algn="just" fontAlgn="ctr">
              <a:buNone/>
            </a:pPr>
            <a:r>
              <a:rPr lang="cs-CZ" dirty="0"/>
              <a:t>(1) Kdo si přisvojí cizí věc tím, že se jí zmocní, a</a:t>
            </a:r>
          </a:p>
          <a:p>
            <a:pPr marL="0" indent="0" algn="just" fontAlgn="ctr">
              <a:buNone/>
            </a:pPr>
            <a:r>
              <a:rPr lang="cs-CZ" dirty="0"/>
              <a:t>a) způsobí tak na cizím majetku škodu nikoliv nepatrnou,</a:t>
            </a:r>
          </a:p>
          <a:p>
            <a:pPr marL="0" indent="0" algn="just" fontAlgn="ctr">
              <a:buNone/>
            </a:pPr>
            <a:r>
              <a:rPr lang="cs-CZ" dirty="0"/>
              <a:t>b) čin spáchá vloupáním,</a:t>
            </a:r>
          </a:p>
          <a:p>
            <a:pPr marL="0" indent="0" algn="just" fontAlgn="ctr">
              <a:buNone/>
            </a:pPr>
            <a:r>
              <a:rPr lang="cs-CZ" dirty="0"/>
              <a:t>c) bezprostředně po činu se pokusí uchovat si věc násilím nebo pohrůžkou bezprostředního násilí,</a:t>
            </a:r>
          </a:p>
          <a:p>
            <a:pPr marL="0" indent="0" algn="just" fontAlgn="ctr">
              <a:buNone/>
            </a:pPr>
            <a:r>
              <a:rPr lang="cs-CZ" dirty="0"/>
              <a:t>d) čin spáchá na věci, kterou má jiný na sobě nebo při sobě, nebo</a:t>
            </a:r>
          </a:p>
          <a:p>
            <a:pPr marL="0" indent="0" algn="just" fontAlgn="ctr">
              <a:buNone/>
            </a:pPr>
            <a:r>
              <a:rPr lang="cs-CZ" dirty="0"/>
              <a:t>e) čin spáchá na území, na němž je prováděna nebo byla provedena evakuace osob,</a:t>
            </a:r>
          </a:p>
          <a:p>
            <a:pPr marL="0" indent="0" algn="just" fontAlgn="ctr">
              <a:buNone/>
            </a:pPr>
            <a:r>
              <a:rPr lang="cs-CZ" dirty="0"/>
              <a:t>bude potrestán odnětím svobody až na dvě léta, zákazem činnosti nebo propadnutím věci</a:t>
            </a:r>
          </a:p>
          <a:p>
            <a:pPr marL="0" indent="0" algn="just" fontAlgn="ctr">
              <a:buNone/>
            </a:pPr>
            <a:r>
              <a:rPr lang="cs-CZ" dirty="0"/>
              <a:t>(2) Kdo si přisvojí cizí věc tím, že se jí zmocní, a byl za takový čin v posledních třech letech odsouzen nebo potrestán, bude potrestán odnětím svobody na šest měsíců až tři léta.</a:t>
            </a:r>
          </a:p>
          <a:p>
            <a:pPr algn="just"/>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27</a:t>
            </a:fld>
            <a:endParaRPr lang="cs-CZ"/>
          </a:p>
        </p:txBody>
      </p:sp>
    </p:spTree>
    <p:extLst>
      <p:ext uri="{BB962C8B-B14F-4D97-AF65-F5344CB8AC3E}">
        <p14:creationId xmlns:p14="http://schemas.microsoft.com/office/powerpoint/2010/main" val="1362696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normAutofit fontScale="92500"/>
          </a:bodyPr>
          <a:lstStyle/>
          <a:p>
            <a:r>
              <a:rPr lang="cs-CZ" sz="2800" dirty="0"/>
              <a:t>§ 209-212 TZ: </a:t>
            </a:r>
            <a:r>
              <a:rPr lang="cs-CZ" sz="2800" b="1" dirty="0"/>
              <a:t>podvod, pojistný podvod, úvěrový podvod, dotační podvod </a:t>
            </a:r>
          </a:p>
          <a:p>
            <a:pPr algn="just"/>
            <a:r>
              <a:rPr lang="cs-CZ" sz="2800" dirty="0"/>
              <a:t>§ 209 TZ: </a:t>
            </a:r>
            <a:r>
              <a:rPr lang="cs-CZ" sz="2800" i="1" dirty="0"/>
              <a:t>Kdo sebe nebo jiného obohatí tím, že uvede někoho v </a:t>
            </a:r>
            <a:r>
              <a:rPr lang="cs-CZ" sz="2800" i="1" u="sng" dirty="0"/>
              <a:t>omyl</a:t>
            </a:r>
            <a:r>
              <a:rPr lang="cs-CZ" sz="2800" i="1" dirty="0"/>
              <a:t>, využije něčího omylu nebo zamlčí podstatné skutečnosti, a způsobí tak na cizím majetku </a:t>
            </a:r>
            <a:r>
              <a:rPr lang="cs-CZ" sz="2800" i="1" u="sng" dirty="0"/>
              <a:t>škodu nikoli nepatrnou</a:t>
            </a:r>
            <a:r>
              <a:rPr lang="cs-CZ" sz="2800" i="1" dirty="0"/>
              <a:t>, bude potrestán odnětím svobody až na dvě léta, zákazem činnosti nebo propadnutím věci.</a:t>
            </a:r>
          </a:p>
          <a:p>
            <a:pPr algn="just"/>
            <a:r>
              <a:rPr lang="cs-CZ" sz="2800" dirty="0"/>
              <a:t>§ 212 TZ: </a:t>
            </a:r>
            <a:r>
              <a:rPr lang="cs-CZ" sz="2800" i="1" dirty="0"/>
              <a:t>Kdo </a:t>
            </a:r>
            <a:r>
              <a:rPr lang="cs-CZ" sz="2800" i="1" u="sng" dirty="0"/>
              <a:t>v žádosti o poskytnutí dotace, subvence nebo návratné finanční výpomoci nebo příspěvku </a:t>
            </a:r>
            <a:r>
              <a:rPr lang="cs-CZ" sz="2800" i="1" dirty="0"/>
              <a:t>uvede nepravdivé nebo hrubě zkreslené údaje nebo podstatné údaje zamlčí, bude potrestán odnětím svobody až na dvě léta nebo zákazem činnosti.</a:t>
            </a:r>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28</a:t>
            </a:fld>
            <a:endParaRPr lang="cs-CZ"/>
          </a:p>
        </p:txBody>
      </p:sp>
      <p:sp>
        <p:nvSpPr>
          <p:cNvPr id="9" name="Nadpis 1">
            <a:extLst>
              <a:ext uri="{FF2B5EF4-FFF2-40B4-BE49-F238E27FC236}">
                <a16:creationId xmlns:a16="http://schemas.microsoft.com/office/drawing/2014/main" id="{BEB67600-100B-4358-8439-76F2CE6F27A2}"/>
              </a:ext>
            </a:extLst>
          </p:cNvPr>
          <p:cNvSpPr>
            <a:spLocks noGrp="1"/>
          </p:cNvSpPr>
          <p:nvPr>
            <p:ph type="title"/>
          </p:nvPr>
        </p:nvSpPr>
        <p:spPr>
          <a:xfrm>
            <a:off x="971600" y="188640"/>
            <a:ext cx="7848872" cy="576064"/>
          </a:xfrm>
        </p:spPr>
        <p:txBody>
          <a:bodyPr>
            <a:noAutofit/>
          </a:bodyPr>
          <a:lstStyle/>
          <a:p>
            <a:r>
              <a:rPr lang="cs-CZ" sz="3200" b="1" dirty="0"/>
              <a:t>Podvodná jednání</a:t>
            </a:r>
          </a:p>
        </p:txBody>
      </p:sp>
    </p:spTree>
    <p:extLst>
      <p:ext uri="{BB962C8B-B14F-4D97-AF65-F5344CB8AC3E}">
        <p14:creationId xmlns:p14="http://schemas.microsoft.com/office/powerpoint/2010/main" val="1199598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pPr algn="just"/>
            <a:r>
              <a:rPr lang="cs-CZ" sz="2800" dirty="0"/>
              <a:t>legální definice </a:t>
            </a:r>
            <a:r>
              <a:rPr lang="cs-CZ" sz="2800" b="1" dirty="0"/>
              <a:t>úplatku</a:t>
            </a:r>
            <a:r>
              <a:rPr lang="cs-CZ" sz="2800" dirty="0"/>
              <a:t>: </a:t>
            </a:r>
            <a:r>
              <a:rPr lang="cs-CZ" sz="2800" i="1" dirty="0"/>
              <a:t>neoprávněná výhoda spočívající v přímém majetkovém obohacení nebo jiném zvýhodnění, které se dostává nebo má dostat uplácené osobě nebo s jejím souhlasem jiné osobě, </a:t>
            </a:r>
            <a:br>
              <a:rPr lang="cs-CZ" sz="2800" i="1" dirty="0"/>
            </a:br>
            <a:r>
              <a:rPr lang="cs-CZ" sz="2800" i="1" dirty="0"/>
              <a:t>a na kterou není nárok</a:t>
            </a:r>
          </a:p>
          <a:p>
            <a:pPr algn="just"/>
            <a:r>
              <a:rPr lang="cs-CZ" sz="2800" dirty="0"/>
              <a:t>§ 331 TZ: přijetí úplatku</a:t>
            </a:r>
          </a:p>
          <a:p>
            <a:pPr algn="just"/>
            <a:r>
              <a:rPr lang="cs-CZ" sz="2800" dirty="0"/>
              <a:t>§ 332 TZ: podplacení</a:t>
            </a:r>
          </a:p>
          <a:p>
            <a:pPr algn="just"/>
            <a:r>
              <a:rPr lang="cs-CZ" sz="2800" dirty="0"/>
              <a:t>§ 333 TZ: nepřímé úplatkářství</a:t>
            </a:r>
          </a:p>
          <a:p>
            <a:pPr algn="just"/>
            <a:endParaRPr lang="cs-CZ" sz="2800" dirty="0"/>
          </a:p>
          <a:p>
            <a:pPr algn="just"/>
            <a:r>
              <a:rPr lang="cs-CZ" sz="2800" dirty="0"/>
              <a:t>obstarávání věcí obecného zájmu </a:t>
            </a:r>
          </a:p>
          <a:p>
            <a:endParaRPr lang="cs-CZ" dirty="0"/>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29</a:t>
            </a:fld>
            <a:endParaRPr lang="cs-CZ"/>
          </a:p>
        </p:txBody>
      </p:sp>
      <p:sp>
        <p:nvSpPr>
          <p:cNvPr id="9" name="Nadpis 1">
            <a:extLst>
              <a:ext uri="{FF2B5EF4-FFF2-40B4-BE49-F238E27FC236}">
                <a16:creationId xmlns:a16="http://schemas.microsoft.com/office/drawing/2014/main" id="{BEB67600-100B-4358-8439-76F2CE6F27A2}"/>
              </a:ext>
            </a:extLst>
          </p:cNvPr>
          <p:cNvSpPr>
            <a:spLocks noGrp="1"/>
          </p:cNvSpPr>
          <p:nvPr>
            <p:ph type="title"/>
          </p:nvPr>
        </p:nvSpPr>
        <p:spPr>
          <a:xfrm>
            <a:off x="863080" y="188640"/>
            <a:ext cx="8280920" cy="576064"/>
          </a:xfrm>
        </p:spPr>
        <p:txBody>
          <a:bodyPr>
            <a:noAutofit/>
          </a:bodyPr>
          <a:lstStyle/>
          <a:p>
            <a:r>
              <a:rPr lang="cs-CZ" sz="3200" dirty="0"/>
              <a:t>Korupce</a:t>
            </a:r>
            <a:endParaRPr lang="cs-CZ" sz="2800" b="1" dirty="0"/>
          </a:p>
        </p:txBody>
      </p:sp>
    </p:spTree>
    <p:extLst>
      <p:ext uri="{BB962C8B-B14F-4D97-AF65-F5344CB8AC3E}">
        <p14:creationId xmlns:p14="http://schemas.microsoft.com/office/powerpoint/2010/main" val="98184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CC66716-9752-4317-8D74-2E03CB996CD4}"/>
              </a:ext>
            </a:extLst>
          </p:cNvPr>
          <p:cNvSpPr>
            <a:spLocks noGrp="1"/>
          </p:cNvSpPr>
          <p:nvPr>
            <p:ph type="dt" sz="half" idx="10"/>
          </p:nvPr>
        </p:nvSpPr>
        <p:spPr/>
        <p:txBody>
          <a:bodyPr/>
          <a:lstStyle/>
          <a:p>
            <a:fld id="{F5CFFA2E-5D03-4514-844A-744C489CC0F0}" type="datetime1">
              <a:rPr lang="cs-CZ" smtClean="0"/>
              <a:t>28.03.2023</a:t>
            </a:fld>
            <a:endParaRPr lang="cs-CZ" dirty="0"/>
          </a:p>
        </p:txBody>
      </p:sp>
      <p:sp>
        <p:nvSpPr>
          <p:cNvPr id="4" name="Zástupný symbol pro číslo snímku 3">
            <a:extLst>
              <a:ext uri="{FF2B5EF4-FFF2-40B4-BE49-F238E27FC236}">
                <a16:creationId xmlns:a16="http://schemas.microsoft.com/office/drawing/2014/main" id="{0B60D4FC-0872-48BC-AB00-4C1842F306BE}"/>
              </a:ext>
            </a:extLst>
          </p:cNvPr>
          <p:cNvSpPr>
            <a:spLocks noGrp="1"/>
          </p:cNvSpPr>
          <p:nvPr>
            <p:ph type="sldNum" sz="quarter" idx="12"/>
          </p:nvPr>
        </p:nvSpPr>
        <p:spPr/>
        <p:txBody>
          <a:bodyPr/>
          <a:lstStyle/>
          <a:p>
            <a:fld id="{043C14C5-4EFC-4118-879D-40CCE9F28BCC}" type="slidenum">
              <a:rPr lang="cs-CZ" smtClean="0"/>
              <a:t>3</a:t>
            </a:fld>
            <a:endParaRPr lang="cs-CZ"/>
          </a:p>
        </p:txBody>
      </p:sp>
      <p:sp>
        <p:nvSpPr>
          <p:cNvPr id="8" name="Nadpis 1">
            <a:extLst>
              <a:ext uri="{FF2B5EF4-FFF2-40B4-BE49-F238E27FC236}">
                <a16:creationId xmlns:a16="http://schemas.microsoft.com/office/drawing/2014/main" id="{36AB026E-3A66-45C4-A83B-E1670161BCF1}"/>
              </a:ext>
            </a:extLst>
          </p:cNvPr>
          <p:cNvSpPr>
            <a:spLocks noGrp="1"/>
          </p:cNvSpPr>
          <p:nvPr>
            <p:ph type="title"/>
          </p:nvPr>
        </p:nvSpPr>
        <p:spPr>
          <a:xfrm>
            <a:off x="899592" y="3284984"/>
            <a:ext cx="7344816" cy="1008112"/>
          </a:xfrm>
        </p:spPr>
        <p:txBody>
          <a:bodyPr>
            <a:normAutofit fontScale="90000"/>
          </a:bodyPr>
          <a:lstStyle/>
          <a:p>
            <a:pPr algn="ctr"/>
            <a:r>
              <a:rPr lang="cs-CZ" sz="7300" b="1" dirty="0">
                <a:solidFill>
                  <a:schemeClr val="bg1"/>
                </a:solidFill>
              </a:rPr>
              <a:t>I. OBECNÁ ČÁST</a:t>
            </a:r>
            <a:br>
              <a:rPr lang="cs-CZ" dirty="0">
                <a:solidFill>
                  <a:schemeClr val="bg1"/>
                </a:solidFill>
              </a:rPr>
            </a:br>
            <a:endParaRPr lang="cs-CZ" dirty="0">
              <a:solidFill>
                <a:schemeClr val="bg1"/>
              </a:solidFill>
            </a:endParaRPr>
          </a:p>
        </p:txBody>
      </p:sp>
    </p:spTree>
    <p:extLst>
      <p:ext uri="{BB962C8B-B14F-4D97-AF65-F5344CB8AC3E}">
        <p14:creationId xmlns:p14="http://schemas.microsoft.com/office/powerpoint/2010/main" val="918846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3"/>
          </p:nvPr>
        </p:nvSpPr>
        <p:spPr/>
        <p:txBody>
          <a:bodyPr>
            <a:normAutofit fontScale="92500" lnSpcReduction="10000"/>
          </a:bodyPr>
          <a:lstStyle/>
          <a:p>
            <a:r>
              <a:rPr lang="cs-CZ" dirty="0"/>
              <a:t>bohuslav@prf.cuni.cz</a:t>
            </a:r>
          </a:p>
        </p:txBody>
      </p:sp>
      <p:sp>
        <p:nvSpPr>
          <p:cNvPr id="6" name="Zástupný symbol pro číslo snímku 5"/>
          <p:cNvSpPr>
            <a:spLocks noGrp="1"/>
          </p:cNvSpPr>
          <p:nvPr>
            <p:ph type="sldNum" sz="quarter" idx="12"/>
          </p:nvPr>
        </p:nvSpPr>
        <p:spPr/>
        <p:txBody>
          <a:bodyPr/>
          <a:lstStyle/>
          <a:p>
            <a:fld id="{55B195E7-E09C-4879-AB61-0F645C2C373E}" type="slidenum">
              <a:rPr lang="cs-CZ" smtClean="0"/>
              <a:t>30</a:t>
            </a:fld>
            <a:endParaRPr lang="cs-CZ"/>
          </a:p>
        </p:txBody>
      </p:sp>
      <p:sp>
        <p:nvSpPr>
          <p:cNvPr id="4" name="Zástupný symbol pro datum 3"/>
          <p:cNvSpPr>
            <a:spLocks noGrp="1"/>
          </p:cNvSpPr>
          <p:nvPr>
            <p:ph type="dt" sz="half" idx="10"/>
          </p:nvPr>
        </p:nvSpPr>
        <p:spPr/>
        <p:txBody>
          <a:bodyPr/>
          <a:lstStyle/>
          <a:p>
            <a:fld id="{B87C5F4B-7297-46A6-ADF0-C755D994713D}" type="datetime1">
              <a:rPr lang="cs-CZ" smtClean="0"/>
              <a:t>28.03.2023</a:t>
            </a:fld>
            <a:endParaRPr lang="cs-CZ"/>
          </a:p>
        </p:txBody>
      </p:sp>
      <p:sp>
        <p:nvSpPr>
          <p:cNvPr id="5" name="Zástupný symbol pro zápatí 4"/>
          <p:cNvSpPr>
            <a:spLocks noGrp="1"/>
          </p:cNvSpPr>
          <p:nvPr>
            <p:ph type="ftr" sz="quarter" idx="11"/>
          </p:nvPr>
        </p:nvSpPr>
        <p:spPr/>
        <p:txBody>
          <a:bodyPr/>
          <a:lstStyle/>
          <a:p>
            <a:r>
              <a:rPr lang="cs-CZ" dirty="0"/>
              <a:t>JUDr. Lukáš Bohuslav, Ph.D.</a:t>
            </a:r>
          </a:p>
        </p:txBody>
      </p:sp>
    </p:spTree>
    <p:extLst>
      <p:ext uri="{BB962C8B-B14F-4D97-AF65-F5344CB8AC3E}">
        <p14:creationId xmlns:p14="http://schemas.microsoft.com/office/powerpoint/2010/main" val="54963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Autofit/>
          </a:bodyPr>
          <a:lstStyle/>
          <a:p>
            <a:r>
              <a:rPr lang="cs-CZ" sz="3200" dirty="0"/>
              <a:t>Trestní právo hmotné a jeho základní zásady</a:t>
            </a:r>
          </a:p>
        </p:txBody>
      </p:sp>
      <p:sp>
        <p:nvSpPr>
          <p:cNvPr id="3" name="Zástupný symbol pro text 2"/>
          <p:cNvSpPr>
            <a:spLocks noGrp="1"/>
          </p:cNvSpPr>
          <p:nvPr>
            <p:ph type="body" sz="quarter" idx="13"/>
          </p:nvPr>
        </p:nvSpPr>
        <p:spPr/>
        <p:txBody>
          <a:bodyPr>
            <a:normAutofit fontScale="92500" lnSpcReduction="10000"/>
          </a:bodyPr>
          <a:lstStyle/>
          <a:p>
            <a:r>
              <a:rPr lang="cs-CZ" sz="2800" dirty="0"/>
              <a:t>odvětví práva veřejného, soubor právních norem </a:t>
            </a:r>
          </a:p>
          <a:p>
            <a:r>
              <a:rPr lang="cs-CZ" sz="2800" dirty="0"/>
              <a:t>úkolem: chránit nejdůležitější právní statky</a:t>
            </a:r>
          </a:p>
          <a:p>
            <a:r>
              <a:rPr lang="cs-CZ" sz="2800" dirty="0"/>
              <a:t>stanoví, která společensky škodlivá jednání jsou trestnými činy a jaké tresty lze uložit jejich pachatelům</a:t>
            </a:r>
          </a:p>
          <a:p>
            <a:r>
              <a:rPr lang="cs-CZ" sz="2800" i="1" dirty="0"/>
              <a:t>ultima ratio</a:t>
            </a:r>
            <a:r>
              <a:rPr lang="cs-CZ" sz="2800" dirty="0"/>
              <a:t> – </a:t>
            </a:r>
            <a:r>
              <a:rPr lang="cs-CZ" sz="2800" b="1" dirty="0"/>
              <a:t>subsidiarita trestní represe</a:t>
            </a:r>
          </a:p>
          <a:p>
            <a:r>
              <a:rPr lang="cs-CZ" sz="2800" b="1" dirty="0"/>
              <a:t>zásada zákonnosti </a:t>
            </a:r>
            <a:r>
              <a:rPr lang="cs-CZ" sz="2800" dirty="0"/>
              <a:t>– </a:t>
            </a:r>
            <a:r>
              <a:rPr lang="cs-CZ" sz="2800" i="1" dirty="0"/>
              <a:t>nullum crimen sine lege - </a:t>
            </a:r>
            <a:r>
              <a:rPr lang="cs-CZ" sz="2800" dirty="0"/>
              <a:t>Trestní právo má působit jako poslední možnost reakce na společensky nepřijatelné chování </a:t>
            </a:r>
          </a:p>
          <a:p>
            <a:r>
              <a:rPr lang="cs-CZ" sz="2800" i="1" dirty="0" err="1"/>
              <a:t>nulla</a:t>
            </a:r>
            <a:r>
              <a:rPr lang="cs-CZ" sz="2800" i="1" dirty="0"/>
              <a:t> </a:t>
            </a:r>
            <a:r>
              <a:rPr lang="cs-CZ" sz="2800" i="1" dirty="0" err="1"/>
              <a:t>poena</a:t>
            </a:r>
            <a:r>
              <a:rPr lang="cs-CZ" sz="2800" i="1" dirty="0"/>
              <a:t> sine lege </a:t>
            </a:r>
            <a:endParaRPr lang="cs-CZ" sz="2800" dirty="0"/>
          </a:p>
          <a:p>
            <a:r>
              <a:rPr lang="cs-CZ" sz="2800" dirty="0"/>
              <a:t>zásada humanismu </a:t>
            </a:r>
          </a:p>
          <a:p>
            <a:r>
              <a:rPr lang="cs-CZ" sz="2800" dirty="0"/>
              <a:t>zásada individuální trestní odpovědnosti</a:t>
            </a:r>
          </a:p>
          <a:p>
            <a:r>
              <a:rPr lang="cs-CZ" sz="2800" dirty="0"/>
              <a:t>zásada subjektivní trestní odpovědnosti – za zavinění</a:t>
            </a:r>
          </a:p>
        </p:txBody>
      </p:sp>
      <p:sp>
        <p:nvSpPr>
          <p:cNvPr id="4" name="Zástupný symbol pro datum 3"/>
          <p:cNvSpPr>
            <a:spLocks noGrp="1"/>
          </p:cNvSpPr>
          <p:nvPr>
            <p:ph type="dt" sz="half" idx="2"/>
          </p:nvPr>
        </p:nvSpPr>
        <p:spPr/>
        <p:txBody>
          <a:bodyPr/>
          <a:lstStyle/>
          <a:p>
            <a:fld id="{4C4A5960-34EB-4D65-A678-919F3FC8D3E1}"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4</a:t>
            </a:fld>
            <a:endParaRPr lang="cs-CZ"/>
          </a:p>
        </p:txBody>
      </p:sp>
    </p:spTree>
    <p:extLst>
      <p:ext uri="{BB962C8B-B14F-4D97-AF65-F5344CB8AC3E}">
        <p14:creationId xmlns:p14="http://schemas.microsoft.com/office/powerpoint/2010/main" val="396500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Trestný čin</a:t>
            </a:r>
          </a:p>
        </p:txBody>
      </p:sp>
      <p:sp>
        <p:nvSpPr>
          <p:cNvPr id="3" name="Zástupný symbol pro text 2"/>
          <p:cNvSpPr>
            <a:spLocks noGrp="1"/>
          </p:cNvSpPr>
          <p:nvPr>
            <p:ph type="body" sz="quarter" idx="13"/>
          </p:nvPr>
        </p:nvSpPr>
        <p:spPr/>
        <p:txBody>
          <a:bodyPr/>
          <a:lstStyle/>
          <a:p>
            <a:pPr algn="just"/>
            <a:r>
              <a:rPr lang="cs-CZ" sz="2000" dirty="0">
                <a:solidFill>
                  <a:srgbClr val="404040"/>
                </a:solidFill>
                <a:latin typeface="Palatino Linotype"/>
                <a:cs typeface="Palatino Linotype"/>
              </a:rPr>
              <a:t>§ 13 TZ</a:t>
            </a:r>
          </a:p>
          <a:p>
            <a:pPr algn="just"/>
            <a:r>
              <a:rPr lang="cs-CZ" sz="2000" b="1" dirty="0">
                <a:solidFill>
                  <a:srgbClr val="404040"/>
                </a:solidFill>
                <a:latin typeface="Palatino Linotype"/>
                <a:cs typeface="Palatino Linotype"/>
              </a:rPr>
              <a:t>Protiprávní čin, který TZ označuje jako trestný a který vykazuje znaky uvedené v takovém zákoně</a:t>
            </a:r>
          </a:p>
          <a:p>
            <a:pPr algn="just"/>
            <a:r>
              <a:rPr lang="cs-CZ" sz="2000" dirty="0">
                <a:solidFill>
                  <a:srgbClr val="404040"/>
                </a:solidFill>
                <a:latin typeface="Palatino Linotype"/>
                <a:cs typeface="Palatino Linotype"/>
              </a:rPr>
              <a:t>Rozlišujeme 3 kategorie:</a:t>
            </a:r>
          </a:p>
          <a:p>
            <a:pPr lvl="1" algn="just"/>
            <a:r>
              <a:rPr lang="cs-CZ" sz="2000" b="1" dirty="0">
                <a:solidFill>
                  <a:srgbClr val="404040"/>
                </a:solidFill>
                <a:latin typeface="Palatino Linotype"/>
                <a:cs typeface="Palatino Linotype"/>
              </a:rPr>
              <a:t>přečiny</a:t>
            </a:r>
            <a:r>
              <a:rPr lang="cs-CZ" sz="2000" dirty="0">
                <a:solidFill>
                  <a:srgbClr val="404040"/>
                </a:solidFill>
                <a:latin typeface="Palatino Linotype"/>
                <a:cs typeface="Palatino Linotype"/>
              </a:rPr>
              <a:t> – všechny nedbalostní TČ + úmyslné za které TZ stanoví trest odnětí svobody s horní hranicí sazby do 5 let včetně</a:t>
            </a:r>
          </a:p>
          <a:p>
            <a:pPr lvl="1" algn="just"/>
            <a:r>
              <a:rPr lang="cs-CZ" sz="2000" b="1" dirty="0">
                <a:solidFill>
                  <a:srgbClr val="404040"/>
                </a:solidFill>
                <a:latin typeface="Palatino Linotype"/>
                <a:cs typeface="Palatino Linotype"/>
              </a:rPr>
              <a:t>zločiny</a:t>
            </a:r>
            <a:r>
              <a:rPr lang="cs-CZ" sz="2000" dirty="0">
                <a:solidFill>
                  <a:srgbClr val="404040"/>
                </a:solidFill>
                <a:latin typeface="Palatino Linotype"/>
                <a:cs typeface="Palatino Linotype"/>
              </a:rPr>
              <a:t> – vše co není přečin</a:t>
            </a:r>
          </a:p>
          <a:p>
            <a:pPr lvl="1" algn="just"/>
            <a:r>
              <a:rPr lang="cs-CZ" sz="2000" b="1" dirty="0">
                <a:solidFill>
                  <a:srgbClr val="404040"/>
                </a:solidFill>
                <a:latin typeface="Palatino Linotype"/>
                <a:cs typeface="Palatino Linotype"/>
              </a:rPr>
              <a:t>zvlášť závažné zločiny </a:t>
            </a:r>
            <a:r>
              <a:rPr lang="cs-CZ" sz="2000" dirty="0">
                <a:solidFill>
                  <a:srgbClr val="404040"/>
                </a:solidFill>
                <a:latin typeface="Palatino Linotype"/>
                <a:cs typeface="Palatino Linotype"/>
              </a:rPr>
              <a:t>- úmyslné trestné činy, na něž trestní zákon stanoví trest odnětí svobody s horní hranicí trestní sazby nejméně deset let</a:t>
            </a: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dirty="0"/>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5</a:t>
            </a:fld>
            <a:endParaRPr lang="cs-CZ"/>
          </a:p>
        </p:txBody>
      </p:sp>
    </p:spTree>
    <p:extLst>
      <p:ext uri="{BB962C8B-B14F-4D97-AF65-F5344CB8AC3E}">
        <p14:creationId xmlns:p14="http://schemas.microsoft.com/office/powerpoint/2010/main" val="1539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Skutková podstata TČ</a:t>
            </a:r>
          </a:p>
        </p:txBody>
      </p:sp>
      <p:sp>
        <p:nvSpPr>
          <p:cNvPr id="3" name="Zástupný symbol pro text 2"/>
          <p:cNvSpPr>
            <a:spLocks noGrp="1"/>
          </p:cNvSpPr>
          <p:nvPr>
            <p:ph type="body" sz="quarter" idx="13"/>
          </p:nvPr>
        </p:nvSpPr>
        <p:spPr/>
        <p:txBody>
          <a:bodyPr>
            <a:normAutofit fontScale="70000" lnSpcReduction="20000"/>
          </a:bodyPr>
          <a:lstStyle/>
          <a:p>
            <a:pPr marL="0" indent="0" algn="just">
              <a:buNone/>
            </a:pPr>
            <a:r>
              <a:rPr lang="cs-CZ" dirty="0">
                <a:solidFill>
                  <a:srgbClr val="404040"/>
                </a:solidFill>
                <a:latin typeface="Palatino Linotype"/>
                <a:cs typeface="Palatino Linotype"/>
              </a:rPr>
              <a:t>= souhrn objektivních a subjektivních znaků (resp. skupin znaků, složek), které určují jednotlivé druhy TČ a odlišují je navzájem</a:t>
            </a:r>
          </a:p>
          <a:p>
            <a:pPr marL="0" indent="0" algn="just">
              <a:buNone/>
            </a:pPr>
            <a:r>
              <a:rPr lang="cs-CZ" dirty="0">
                <a:solidFill>
                  <a:srgbClr val="404040"/>
                </a:solidFill>
                <a:latin typeface="Palatino Linotype"/>
                <a:cs typeface="Palatino Linotype"/>
              </a:rPr>
              <a:t> </a:t>
            </a:r>
          </a:p>
          <a:p>
            <a:pPr marL="0" indent="0" algn="just">
              <a:buNone/>
            </a:pPr>
            <a:r>
              <a:rPr lang="cs-CZ" b="1" dirty="0">
                <a:solidFill>
                  <a:srgbClr val="404040"/>
                </a:solidFill>
                <a:latin typeface="Palatino Linotype"/>
                <a:cs typeface="Palatino Linotype"/>
              </a:rPr>
              <a:t>1.objekt</a:t>
            </a:r>
          </a:p>
          <a:p>
            <a:pPr algn="just"/>
            <a:r>
              <a:rPr lang="cs-CZ" dirty="0">
                <a:solidFill>
                  <a:srgbClr val="404040"/>
                </a:solidFill>
                <a:latin typeface="Palatino Linotype"/>
                <a:cs typeface="Palatino Linotype"/>
              </a:rPr>
              <a:t>chráněné zájmy (hodnoty), proti nimž směřuje trestný čin (např. u TČ krádeže = zájem na ochraně majetku) </a:t>
            </a:r>
          </a:p>
          <a:p>
            <a:pPr marL="0" indent="0" algn="just">
              <a:buNone/>
            </a:pPr>
            <a:r>
              <a:rPr lang="cs-CZ" b="1" dirty="0">
                <a:solidFill>
                  <a:srgbClr val="404040"/>
                </a:solidFill>
                <a:latin typeface="Palatino Linotype"/>
                <a:cs typeface="Palatino Linotype"/>
              </a:rPr>
              <a:t>2. objektivní stránka</a:t>
            </a:r>
            <a:endParaRPr lang="cs-CZ" dirty="0">
              <a:solidFill>
                <a:srgbClr val="404040"/>
              </a:solidFill>
              <a:latin typeface="Palatino Linotype"/>
              <a:cs typeface="Palatino Linotype"/>
            </a:endParaRPr>
          </a:p>
          <a:p>
            <a:pPr algn="just"/>
            <a:r>
              <a:rPr lang="cs-CZ" dirty="0">
                <a:solidFill>
                  <a:srgbClr val="404040"/>
                </a:solidFill>
                <a:latin typeface="Palatino Linotype"/>
                <a:cs typeface="Palatino Linotype"/>
              </a:rPr>
              <a:t>způsob provedení činu a jeho následky (jednání, následek a příčinný vztah mezi nimi) </a:t>
            </a:r>
          </a:p>
          <a:p>
            <a:pPr marL="0" indent="0" algn="just">
              <a:buNone/>
            </a:pPr>
            <a:r>
              <a:rPr lang="cs-CZ" b="1" dirty="0">
                <a:solidFill>
                  <a:srgbClr val="404040"/>
                </a:solidFill>
                <a:latin typeface="Palatino Linotype"/>
                <a:cs typeface="Palatino Linotype"/>
              </a:rPr>
              <a:t>3.pachatel (subjekt)</a:t>
            </a:r>
          </a:p>
          <a:p>
            <a:pPr algn="just"/>
            <a:r>
              <a:rPr lang="cs-CZ" dirty="0">
                <a:solidFill>
                  <a:srgbClr val="404040"/>
                </a:solidFill>
                <a:latin typeface="Palatino Linotype"/>
                <a:cs typeface="Palatino Linotype"/>
              </a:rPr>
              <a:t>pokud ze zákona nevyplývá něco jiného, může jim být kdokoli, kdo je trestně odpovědný</a:t>
            </a:r>
          </a:p>
          <a:p>
            <a:pPr marL="0" indent="0" algn="just">
              <a:buNone/>
            </a:pPr>
            <a:r>
              <a:rPr lang="cs-CZ" b="1" dirty="0">
                <a:solidFill>
                  <a:srgbClr val="404040"/>
                </a:solidFill>
                <a:latin typeface="Palatino Linotype"/>
                <a:cs typeface="Palatino Linotype"/>
              </a:rPr>
              <a:t>4. subjektivní stránka</a:t>
            </a:r>
            <a:endParaRPr lang="cs-CZ" dirty="0">
              <a:solidFill>
                <a:srgbClr val="404040"/>
              </a:solidFill>
              <a:latin typeface="Palatino Linotype"/>
              <a:cs typeface="Palatino Linotype"/>
            </a:endParaRPr>
          </a:p>
          <a:p>
            <a:pPr algn="just"/>
            <a:r>
              <a:rPr lang="cs-CZ" dirty="0">
                <a:solidFill>
                  <a:srgbClr val="404040"/>
                </a:solidFill>
                <a:latin typeface="Palatino Linotype"/>
                <a:cs typeface="Palatino Linotype"/>
              </a:rPr>
              <a:t>charakterizuje vnitřní psychický vztah pachatele k protiprávnímu jednání</a:t>
            </a:r>
          </a:p>
          <a:p>
            <a:endParaRPr lang="en-US" dirty="0"/>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6</a:t>
            </a:fld>
            <a:endParaRPr lang="cs-CZ"/>
          </a:p>
        </p:txBody>
      </p:sp>
    </p:spTree>
    <p:extLst>
      <p:ext uri="{BB962C8B-B14F-4D97-AF65-F5344CB8AC3E}">
        <p14:creationId xmlns:p14="http://schemas.microsoft.com/office/powerpoint/2010/main" val="144915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Objekt TČ</a:t>
            </a:r>
          </a:p>
        </p:txBody>
      </p:sp>
      <p:sp>
        <p:nvSpPr>
          <p:cNvPr id="3" name="Zástupný symbol pro text 2"/>
          <p:cNvSpPr>
            <a:spLocks noGrp="1"/>
          </p:cNvSpPr>
          <p:nvPr>
            <p:ph type="body" sz="quarter" idx="13"/>
          </p:nvPr>
        </p:nvSpPr>
        <p:spPr/>
        <p:txBody>
          <a:bodyPr>
            <a:normAutofit fontScale="25000" lnSpcReduction="20000"/>
          </a:bodyPr>
          <a:lstStyle/>
          <a:p>
            <a:pPr marL="0" indent="0" algn="just">
              <a:buNone/>
            </a:pPr>
            <a:r>
              <a:rPr lang="cs-CZ" sz="8000" dirty="0">
                <a:solidFill>
                  <a:srgbClr val="404040"/>
                </a:solidFill>
                <a:latin typeface="Palatino Linotype"/>
                <a:cs typeface="Palatino Linotype"/>
              </a:rPr>
              <a:t>= chráněné zájmy (hodnoty), proti nimž směřuje trestný čin </a:t>
            </a:r>
          </a:p>
          <a:p>
            <a:pPr marL="0" indent="0" algn="just">
              <a:buNone/>
            </a:pPr>
            <a:r>
              <a:rPr lang="cs-CZ" sz="8000" dirty="0">
                <a:solidFill>
                  <a:srgbClr val="404040"/>
                </a:solidFill>
                <a:latin typeface="Palatino Linotype"/>
                <a:cs typeface="Palatino Linotype"/>
              </a:rPr>
              <a:t>- TZ se dělí na 13 hlav:</a:t>
            </a:r>
          </a:p>
          <a:p>
            <a:pPr lvl="1" algn="just"/>
            <a:r>
              <a:rPr lang="cs-CZ" sz="8000" dirty="0">
                <a:solidFill>
                  <a:srgbClr val="404040"/>
                </a:solidFill>
                <a:latin typeface="Palatino Linotype"/>
                <a:cs typeface="Palatino Linotype"/>
              </a:rPr>
              <a:t>TČ proti životu a zdraví</a:t>
            </a:r>
          </a:p>
          <a:p>
            <a:pPr lvl="1" algn="just"/>
            <a:r>
              <a:rPr lang="cs-CZ" sz="8000" dirty="0">
                <a:solidFill>
                  <a:srgbClr val="404040"/>
                </a:solidFill>
                <a:latin typeface="Palatino Linotype"/>
                <a:cs typeface="Palatino Linotype"/>
              </a:rPr>
              <a:t>TČ proti svobodě a právům na ochranu osobnosti, soukromí a listovního tajemství</a:t>
            </a:r>
          </a:p>
          <a:p>
            <a:pPr lvl="1" algn="just"/>
            <a:r>
              <a:rPr lang="cs-CZ" sz="8000" dirty="0">
                <a:solidFill>
                  <a:srgbClr val="404040"/>
                </a:solidFill>
                <a:latin typeface="Palatino Linotype"/>
                <a:cs typeface="Palatino Linotype"/>
              </a:rPr>
              <a:t>TČ proti lidské důstojnosti v sexuální oblasti</a:t>
            </a:r>
          </a:p>
          <a:p>
            <a:pPr lvl="1" algn="just"/>
            <a:r>
              <a:rPr lang="cs-CZ" sz="8000" dirty="0">
                <a:solidFill>
                  <a:srgbClr val="404040"/>
                </a:solidFill>
                <a:latin typeface="Palatino Linotype"/>
                <a:cs typeface="Palatino Linotype"/>
              </a:rPr>
              <a:t>TČ proti rodině a dětem</a:t>
            </a:r>
          </a:p>
          <a:p>
            <a:pPr lvl="1" algn="just"/>
            <a:r>
              <a:rPr lang="cs-CZ" sz="8000" dirty="0">
                <a:solidFill>
                  <a:srgbClr val="404040"/>
                </a:solidFill>
                <a:latin typeface="Palatino Linotype"/>
                <a:cs typeface="Palatino Linotype"/>
              </a:rPr>
              <a:t>TČ proti majetku </a:t>
            </a:r>
          </a:p>
          <a:p>
            <a:pPr lvl="1" algn="just"/>
            <a:r>
              <a:rPr lang="cs-CZ" sz="8000" dirty="0">
                <a:solidFill>
                  <a:srgbClr val="404040"/>
                </a:solidFill>
                <a:latin typeface="Palatino Linotype"/>
                <a:cs typeface="Palatino Linotype"/>
              </a:rPr>
              <a:t>TČ hospodářské</a:t>
            </a:r>
          </a:p>
          <a:p>
            <a:pPr lvl="1" algn="just"/>
            <a:r>
              <a:rPr lang="cs-CZ" sz="8000" dirty="0">
                <a:solidFill>
                  <a:srgbClr val="404040"/>
                </a:solidFill>
                <a:latin typeface="Palatino Linotype"/>
                <a:cs typeface="Palatino Linotype"/>
              </a:rPr>
              <a:t>TČ obecně nebezpečné</a:t>
            </a:r>
          </a:p>
          <a:p>
            <a:pPr lvl="1" algn="just"/>
            <a:r>
              <a:rPr lang="cs-CZ" sz="8000" dirty="0">
                <a:solidFill>
                  <a:srgbClr val="404040"/>
                </a:solidFill>
                <a:latin typeface="Palatino Linotype"/>
                <a:cs typeface="Palatino Linotype"/>
              </a:rPr>
              <a:t>TČ proti životnímu prostředí</a:t>
            </a:r>
          </a:p>
          <a:p>
            <a:pPr lvl="1" algn="just"/>
            <a:r>
              <a:rPr lang="cs-CZ" sz="8000" dirty="0">
                <a:solidFill>
                  <a:srgbClr val="404040"/>
                </a:solidFill>
                <a:latin typeface="Palatino Linotype"/>
                <a:cs typeface="Palatino Linotype"/>
              </a:rPr>
              <a:t>TČ proti ČR, cizímu státu a mezinárodní organizaci</a:t>
            </a:r>
          </a:p>
          <a:p>
            <a:pPr lvl="1" algn="just"/>
            <a:r>
              <a:rPr lang="cs-CZ" sz="8000" dirty="0">
                <a:solidFill>
                  <a:srgbClr val="404040"/>
                </a:solidFill>
                <a:latin typeface="Palatino Linotype"/>
                <a:cs typeface="Palatino Linotype"/>
              </a:rPr>
              <a:t>TČ proti pořádku ve věcech veřejných</a:t>
            </a:r>
          </a:p>
          <a:p>
            <a:pPr lvl="1" algn="just"/>
            <a:r>
              <a:rPr lang="cs-CZ" sz="8000" dirty="0">
                <a:solidFill>
                  <a:srgbClr val="404040"/>
                </a:solidFill>
                <a:latin typeface="Palatino Linotype"/>
                <a:cs typeface="Palatino Linotype"/>
              </a:rPr>
              <a:t>TČ proti branné povinnosti</a:t>
            </a:r>
          </a:p>
          <a:p>
            <a:pPr lvl="1" algn="just"/>
            <a:r>
              <a:rPr lang="cs-CZ" sz="8000" dirty="0">
                <a:solidFill>
                  <a:srgbClr val="404040"/>
                </a:solidFill>
                <a:latin typeface="Palatino Linotype"/>
                <a:cs typeface="Palatino Linotype"/>
              </a:rPr>
              <a:t>TČ vojenské</a:t>
            </a:r>
          </a:p>
          <a:p>
            <a:pPr lvl="1" algn="just"/>
            <a:r>
              <a:rPr lang="cs-CZ" sz="8000" dirty="0">
                <a:solidFill>
                  <a:srgbClr val="404040"/>
                </a:solidFill>
                <a:latin typeface="Palatino Linotype"/>
                <a:cs typeface="Palatino Linotype"/>
              </a:rPr>
              <a:t>TČ proti lidskosti, proti míru a válečné trestné činy</a:t>
            </a:r>
          </a:p>
          <a:p>
            <a:endParaRPr lang="en-US" dirty="0">
              <a:solidFill>
                <a:srgbClr val="404040"/>
              </a:solidFill>
              <a:latin typeface="Palatino Linotype"/>
              <a:cs typeface="Palatino Linotype"/>
            </a:endParaRPr>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7</a:t>
            </a:fld>
            <a:endParaRPr lang="cs-CZ"/>
          </a:p>
        </p:txBody>
      </p:sp>
    </p:spTree>
    <p:extLst>
      <p:ext uri="{BB962C8B-B14F-4D97-AF65-F5344CB8AC3E}">
        <p14:creationId xmlns:p14="http://schemas.microsoft.com/office/powerpoint/2010/main" val="156129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Objektivní stránka</a:t>
            </a:r>
          </a:p>
        </p:txBody>
      </p:sp>
      <p:sp>
        <p:nvSpPr>
          <p:cNvPr id="3" name="Zástupný symbol pro text 2"/>
          <p:cNvSpPr>
            <a:spLocks noGrp="1"/>
          </p:cNvSpPr>
          <p:nvPr>
            <p:ph type="body" sz="quarter" idx="13"/>
          </p:nvPr>
        </p:nvSpPr>
        <p:spPr/>
        <p:txBody>
          <a:bodyPr>
            <a:normAutofit/>
          </a:bodyPr>
          <a:lstStyle/>
          <a:p>
            <a:pPr marL="0" indent="0" algn="just">
              <a:buNone/>
            </a:pPr>
            <a:r>
              <a:rPr lang="cs-CZ" sz="2600" dirty="0">
                <a:solidFill>
                  <a:srgbClr val="404040"/>
                </a:solidFill>
                <a:latin typeface="Palatino Linotype"/>
                <a:cs typeface="Palatino Linotype"/>
              </a:rPr>
              <a:t>= charakterizuje způsob spáchání TČ a jeho následky </a:t>
            </a:r>
          </a:p>
          <a:p>
            <a:pPr marL="0" indent="0" algn="just">
              <a:buNone/>
            </a:pPr>
            <a:r>
              <a:rPr lang="cs-CZ" sz="2600" dirty="0">
                <a:solidFill>
                  <a:srgbClr val="404040"/>
                </a:solidFill>
                <a:latin typeface="Palatino Linotype"/>
                <a:cs typeface="Palatino Linotype"/>
              </a:rPr>
              <a:t>a) Jednání</a:t>
            </a:r>
          </a:p>
          <a:p>
            <a:pPr lvl="1" algn="just"/>
            <a:r>
              <a:rPr lang="cs-CZ" sz="2600" b="1" dirty="0" err="1">
                <a:solidFill>
                  <a:srgbClr val="404040"/>
                </a:solidFill>
                <a:latin typeface="Palatino Linotype"/>
                <a:cs typeface="Palatino Linotype"/>
              </a:rPr>
              <a:t>Komisivní</a:t>
            </a:r>
            <a:r>
              <a:rPr lang="cs-CZ" sz="2600" dirty="0">
                <a:solidFill>
                  <a:srgbClr val="404040"/>
                </a:solidFill>
                <a:latin typeface="Palatino Linotype"/>
                <a:cs typeface="Palatino Linotype"/>
              </a:rPr>
              <a:t> – činnostní (např. TČ pozměňování veřejné listiny)</a:t>
            </a:r>
          </a:p>
          <a:p>
            <a:pPr lvl="1" algn="just"/>
            <a:r>
              <a:rPr lang="cs-CZ" sz="2600" b="1" dirty="0">
                <a:solidFill>
                  <a:srgbClr val="404040"/>
                </a:solidFill>
                <a:latin typeface="Palatino Linotype"/>
                <a:cs typeface="Palatino Linotype"/>
              </a:rPr>
              <a:t>Omisivní</a:t>
            </a:r>
            <a:r>
              <a:rPr lang="cs-CZ" sz="2600" dirty="0">
                <a:solidFill>
                  <a:srgbClr val="404040"/>
                </a:solidFill>
                <a:latin typeface="Palatino Linotype"/>
                <a:cs typeface="Palatino Linotype"/>
              </a:rPr>
              <a:t> – nečinnostní (např. TČ neposkytnutí pomoci)</a:t>
            </a:r>
          </a:p>
          <a:p>
            <a:pPr marL="0" indent="0" algn="just">
              <a:buNone/>
            </a:pPr>
            <a:r>
              <a:rPr lang="cs-CZ" sz="2600" dirty="0">
                <a:solidFill>
                  <a:srgbClr val="404040"/>
                </a:solidFill>
                <a:latin typeface="Palatino Linotype"/>
                <a:cs typeface="Palatino Linotype"/>
              </a:rPr>
              <a:t>b) Následek</a:t>
            </a:r>
          </a:p>
          <a:p>
            <a:pPr marL="0" indent="0" algn="just">
              <a:buNone/>
            </a:pPr>
            <a:r>
              <a:rPr lang="cs-CZ" sz="2600" dirty="0">
                <a:solidFill>
                  <a:srgbClr val="404040"/>
                </a:solidFill>
                <a:latin typeface="Palatino Linotype"/>
                <a:cs typeface="Palatino Linotype"/>
              </a:rPr>
              <a:t>c) Příčinná souvislost</a:t>
            </a:r>
          </a:p>
          <a:p>
            <a:pPr marL="0" indent="0">
              <a:buNone/>
            </a:pPr>
            <a:endParaRPr lang="cs-CZ" sz="2600"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8</a:t>
            </a:fld>
            <a:endParaRPr lang="cs-CZ"/>
          </a:p>
        </p:txBody>
      </p:sp>
    </p:spTree>
    <p:extLst>
      <p:ext uri="{BB962C8B-B14F-4D97-AF65-F5344CB8AC3E}">
        <p14:creationId xmlns:p14="http://schemas.microsoft.com/office/powerpoint/2010/main" val="2133112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Pachatel TČ</a:t>
            </a:r>
          </a:p>
        </p:txBody>
      </p:sp>
      <p:sp>
        <p:nvSpPr>
          <p:cNvPr id="3" name="Zástupný symbol pro text 2"/>
          <p:cNvSpPr>
            <a:spLocks noGrp="1"/>
          </p:cNvSpPr>
          <p:nvPr>
            <p:ph type="body" sz="quarter" idx="13"/>
          </p:nvPr>
        </p:nvSpPr>
        <p:spPr/>
        <p:txBody>
          <a:bodyPr>
            <a:normAutofit fontScale="92500" lnSpcReduction="10000"/>
          </a:bodyPr>
          <a:lstStyle/>
          <a:p>
            <a:pPr algn="just"/>
            <a:r>
              <a:rPr lang="cs-CZ" b="1" dirty="0">
                <a:solidFill>
                  <a:srgbClr val="404040"/>
                </a:solidFill>
                <a:latin typeface="Palatino Linotype"/>
                <a:cs typeface="Palatino Linotype"/>
              </a:rPr>
              <a:t>pachatelem TČ </a:t>
            </a:r>
            <a:r>
              <a:rPr lang="cs-CZ" dirty="0">
                <a:solidFill>
                  <a:srgbClr val="404040"/>
                </a:solidFill>
                <a:latin typeface="Palatino Linotype"/>
                <a:cs typeface="Palatino Linotype"/>
              </a:rPr>
              <a:t>= trestně odpovědná osoba, která svým jednáním uskutečnila všechny znaky TČ</a:t>
            </a:r>
          </a:p>
          <a:p>
            <a:pPr algn="just"/>
            <a:r>
              <a:rPr lang="cs-CZ" b="1" dirty="0">
                <a:solidFill>
                  <a:srgbClr val="404040"/>
                </a:solidFill>
                <a:latin typeface="Palatino Linotype"/>
                <a:cs typeface="Palatino Linotype"/>
              </a:rPr>
              <a:t>pachatelem je FO, která je v době činu: </a:t>
            </a:r>
            <a:endParaRPr lang="cs-CZ" dirty="0">
              <a:solidFill>
                <a:srgbClr val="404040"/>
              </a:solidFill>
              <a:latin typeface="Palatino Linotype"/>
              <a:cs typeface="Palatino Linotype"/>
            </a:endParaRPr>
          </a:p>
          <a:p>
            <a:pPr marL="0" indent="0">
              <a:buNone/>
            </a:pPr>
            <a:r>
              <a:rPr lang="cs-CZ" dirty="0">
                <a:solidFill>
                  <a:srgbClr val="404040"/>
                </a:solidFill>
                <a:latin typeface="Palatino Linotype"/>
                <a:cs typeface="Palatino Linotype"/>
              </a:rPr>
              <a:t>	a) příčetná</a:t>
            </a:r>
          </a:p>
          <a:p>
            <a:pPr marL="0" indent="0">
              <a:buNone/>
            </a:pPr>
            <a:r>
              <a:rPr lang="cs-CZ" dirty="0">
                <a:solidFill>
                  <a:srgbClr val="404040"/>
                </a:solidFill>
                <a:latin typeface="Palatino Linotype"/>
                <a:cs typeface="Palatino Linotype"/>
              </a:rPr>
              <a:t>	b) dovršila 15. rok věku</a:t>
            </a:r>
          </a:p>
          <a:p>
            <a:pPr marL="0" indent="0">
              <a:buNone/>
            </a:pPr>
            <a:r>
              <a:rPr lang="cs-CZ" dirty="0">
                <a:solidFill>
                  <a:srgbClr val="404040"/>
                </a:solidFill>
                <a:latin typeface="Palatino Linotype"/>
                <a:cs typeface="Palatino Linotype"/>
              </a:rPr>
              <a:t>	c) je rozumově a mravně vyspělá, jde-li o 	mladistvého </a:t>
            </a:r>
          </a:p>
          <a:p>
            <a:pPr algn="just"/>
            <a:endParaRPr lang="cs-CZ" dirty="0">
              <a:solidFill>
                <a:srgbClr val="404040"/>
              </a:solidFill>
              <a:latin typeface="Palatino Linotype"/>
              <a:cs typeface="Palatino Linotype"/>
            </a:endParaRPr>
          </a:p>
          <a:p>
            <a:pPr algn="just"/>
            <a:r>
              <a:rPr lang="en-US" dirty="0">
                <a:solidFill>
                  <a:srgbClr val="404040"/>
                </a:solidFill>
                <a:latin typeface="Palatino Linotype"/>
                <a:cs typeface="Palatino Linotype"/>
              </a:rPr>
              <a:t>P</a:t>
            </a:r>
            <a:r>
              <a:rPr lang="cs-CZ" dirty="0" err="1">
                <a:solidFill>
                  <a:srgbClr val="404040"/>
                </a:solidFill>
                <a:latin typeface="Palatino Linotype"/>
                <a:cs typeface="Palatino Linotype"/>
              </a:rPr>
              <a:t>odmínky</a:t>
            </a:r>
            <a:r>
              <a:rPr lang="cs-CZ" dirty="0">
                <a:solidFill>
                  <a:srgbClr val="404040"/>
                </a:solidFill>
                <a:latin typeface="Palatino Linotype"/>
                <a:cs typeface="Palatino Linotype"/>
              </a:rPr>
              <a:t> a) - c) musí být splněny současně </a:t>
            </a:r>
          </a:p>
          <a:p>
            <a:endParaRPr lang="en-US" dirty="0"/>
          </a:p>
          <a:p>
            <a:endParaRPr lang="cs-CZ" dirty="0"/>
          </a:p>
        </p:txBody>
      </p:sp>
      <p:sp>
        <p:nvSpPr>
          <p:cNvPr id="4" name="Zástupný symbol pro datum 3"/>
          <p:cNvSpPr>
            <a:spLocks noGrp="1"/>
          </p:cNvSpPr>
          <p:nvPr>
            <p:ph type="dt" sz="half" idx="2"/>
          </p:nvPr>
        </p:nvSpPr>
        <p:spPr/>
        <p:txBody>
          <a:bodyPr/>
          <a:lstStyle/>
          <a:p>
            <a:fld id="{BF88882C-9D38-4DE2-9710-402CB4053E9D}" type="datetime1">
              <a:rPr lang="cs-CZ" smtClean="0"/>
              <a:t>28.03.2023</a:t>
            </a:fld>
            <a:endParaRPr lang="cs-CZ"/>
          </a:p>
        </p:txBody>
      </p:sp>
      <p:sp>
        <p:nvSpPr>
          <p:cNvPr id="5" name="Zástupný symbol pro zápatí 4"/>
          <p:cNvSpPr>
            <a:spLocks noGrp="1"/>
          </p:cNvSpPr>
          <p:nvPr>
            <p:ph type="ftr" sz="quarter" idx="3"/>
          </p:nvPr>
        </p:nvSpPr>
        <p:spPr/>
        <p:txBody>
          <a:bodyPr/>
          <a:lstStyle/>
          <a:p>
            <a:r>
              <a:rPr lang="cs-CZ"/>
              <a:t>JUDr. Lukáš Bohuslav,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9</a:t>
            </a:fld>
            <a:endParaRPr lang="cs-CZ"/>
          </a:p>
        </p:txBody>
      </p:sp>
    </p:spTree>
    <p:extLst>
      <p:ext uri="{BB962C8B-B14F-4D97-AF65-F5344CB8AC3E}">
        <p14:creationId xmlns:p14="http://schemas.microsoft.com/office/powerpoint/2010/main" val="2741723726"/>
      </p:ext>
    </p:extLst>
  </p:cSld>
  <p:clrMapOvr>
    <a:masterClrMapping/>
  </p:clrMapOvr>
</p:sld>
</file>

<file path=ppt/theme/theme1.xml><?xml version="1.0" encoding="utf-8"?>
<a:theme xmlns:a="http://schemas.openxmlformats.org/drawingml/2006/main" name="PFUK-červená-CZ">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19-01-29 Prezentace (Trestni pravo)</Template>
  <TotalTime>2297</TotalTime>
  <Words>3723</Words>
  <Application>Microsoft Office PowerPoint</Application>
  <PresentationFormat>Předvádění na obrazovce (4:3)</PresentationFormat>
  <Paragraphs>444</Paragraphs>
  <Slides>30</Slides>
  <Notes>30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Palatino Linotype</vt:lpstr>
      <vt:lpstr>PFUK-červená-CZ</vt:lpstr>
      <vt:lpstr>Trestní právo hmotné</vt:lpstr>
      <vt:lpstr>Prameny trestního práva</vt:lpstr>
      <vt:lpstr>I. OBECNÁ ČÁST </vt:lpstr>
      <vt:lpstr>Trestní právo hmotné a jeho základní zásady</vt:lpstr>
      <vt:lpstr>Trestný čin</vt:lpstr>
      <vt:lpstr>Skutková podstata TČ</vt:lpstr>
      <vt:lpstr>Objekt TČ</vt:lpstr>
      <vt:lpstr>Objektivní stránka</vt:lpstr>
      <vt:lpstr>Pachatel TČ</vt:lpstr>
      <vt:lpstr>Subjektivní stránka TČ</vt:lpstr>
      <vt:lpstr>Subjektivní stránka TČ</vt:lpstr>
      <vt:lpstr>Okolnosti vylučující protiprávnost</vt:lpstr>
      <vt:lpstr>Trestná součinnost  </vt:lpstr>
      <vt:lpstr>Vývojová stadia trestné činnosti</vt:lpstr>
      <vt:lpstr>Tresty</vt:lpstr>
      <vt:lpstr>Trestní odpovědnost právnických osob   </vt:lpstr>
      <vt:lpstr>Rozsah kriminalizace ZTOPO (§7)</vt:lpstr>
      <vt:lpstr>Přičitatelnost (§8)</vt:lpstr>
      <vt:lpstr>Vyvinění, resp. zproštění</vt:lpstr>
      <vt:lpstr>II. ZVLÁŠTNÍ ČÁST </vt:lpstr>
      <vt:lpstr>Úvod</vt:lpstr>
      <vt:lpstr>Vražda  (§ 140 TZ)</vt:lpstr>
      <vt:lpstr>Usmrcení z nedbalosti (§ 143 TZ)</vt:lpstr>
      <vt:lpstr>Loupež (§ 173 TZ)</vt:lpstr>
      <vt:lpstr>Vydírání (§ 175 TZ)</vt:lpstr>
      <vt:lpstr>Znásilnění (§ 185 TZ)</vt:lpstr>
      <vt:lpstr>Krádež (§ 205 TZ)</vt:lpstr>
      <vt:lpstr>Podvodná jednání</vt:lpstr>
      <vt:lpstr>Korupce</vt:lpstr>
      <vt:lpstr>Prezentace aplikace PowerPoint</vt:lpstr>
    </vt:vector>
  </TitlesOfParts>
  <Company>Univerzita Karlova v Praze, 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trestního práva</dc:title>
  <dc:creator>User</dc:creator>
  <cp:lastModifiedBy>Lukáš Bohuslav</cp:lastModifiedBy>
  <cp:revision>103</cp:revision>
  <dcterms:created xsi:type="dcterms:W3CDTF">2019-01-24T16:18:19Z</dcterms:created>
  <dcterms:modified xsi:type="dcterms:W3CDTF">2023-03-28T16:26:32Z</dcterms:modified>
</cp:coreProperties>
</file>