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10" r:id="rId3"/>
    <p:sldId id="307" r:id="rId4"/>
    <p:sldId id="309" r:id="rId5"/>
    <p:sldId id="289" r:id="rId6"/>
    <p:sldId id="290" r:id="rId7"/>
    <p:sldId id="308" r:id="rId8"/>
    <p:sldId id="311" r:id="rId9"/>
    <p:sldId id="317" r:id="rId10"/>
    <p:sldId id="318" r:id="rId11"/>
    <p:sldId id="316" r:id="rId12"/>
    <p:sldId id="319" r:id="rId13"/>
    <p:sldId id="320" r:id="rId14"/>
    <p:sldId id="312" r:id="rId15"/>
    <p:sldId id="313" r:id="rId16"/>
    <p:sldId id="314" r:id="rId17"/>
    <p:sldId id="321" r:id="rId18"/>
    <p:sldId id="322" r:id="rId19"/>
    <p:sldId id="323" r:id="rId20"/>
    <p:sldId id="324" r:id="rId21"/>
    <p:sldId id="325" r:id="rId22"/>
    <p:sldId id="315" r:id="rId23"/>
    <p:sldId id="305" r:id="rId24"/>
    <p:sldId id="306" r:id="rId25"/>
    <p:sldId id="326" r:id="rId26"/>
    <p:sldId id="327" r:id="rId27"/>
    <p:sldId id="328" r:id="rId28"/>
    <p:sldId id="329" r:id="rId29"/>
    <p:sldId id="330" r:id="rId30"/>
    <p:sldId id="331" r:id="rId31"/>
    <p:sldId id="332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258" autoAdjust="0"/>
    <p:restoredTop sz="94660"/>
  </p:normalViewPr>
  <p:slideViewPr>
    <p:cSldViewPr>
      <p:cViewPr varScale="1">
        <p:scale>
          <a:sx n="58" d="100"/>
          <a:sy n="58" d="100"/>
        </p:scale>
        <p:origin x="996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E0C720-BC39-4A28-95A5-29E87F52C98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5EED2D-AB11-446F-AE64-10117F4E126B}">
      <dgm:prSet phldrT="[Text]"/>
      <dgm:spPr/>
      <dgm:t>
        <a:bodyPr/>
        <a:lstStyle/>
        <a:p>
          <a:r>
            <a:rPr lang="cs-CZ" dirty="0"/>
            <a:t>Den nástupu do práce </a:t>
          </a:r>
          <a:endParaRPr lang="en-US" dirty="0"/>
        </a:p>
      </dgm:t>
    </dgm:pt>
    <dgm:pt modelId="{2910A621-BC18-4DF3-A4DF-024BD1F5B342}" type="parTrans" cxnId="{F4BB9B53-E743-436A-99F1-E120DE45C29F}">
      <dgm:prSet/>
      <dgm:spPr/>
      <dgm:t>
        <a:bodyPr/>
        <a:lstStyle/>
        <a:p>
          <a:endParaRPr lang="en-US"/>
        </a:p>
      </dgm:t>
    </dgm:pt>
    <dgm:pt modelId="{DE898A6D-50B7-44BB-9343-C703C300DFEA}" type="sibTrans" cxnId="{F4BB9B53-E743-436A-99F1-E120DE45C29F}">
      <dgm:prSet/>
      <dgm:spPr/>
      <dgm:t>
        <a:bodyPr/>
        <a:lstStyle/>
        <a:p>
          <a:endParaRPr lang="en-US"/>
        </a:p>
      </dgm:t>
    </dgm:pt>
    <dgm:pt modelId="{0E2C613B-7A40-43C1-9BD9-4FE435611B91}">
      <dgm:prSet phldrT="[Text]"/>
      <dgm:spPr/>
      <dgm:t>
        <a:bodyPr/>
        <a:lstStyle/>
        <a:p>
          <a:r>
            <a:rPr lang="cs-CZ" dirty="0"/>
            <a:t>Datum, kdy začíná pracovní poměr</a:t>
          </a:r>
          <a:endParaRPr lang="en-US" dirty="0"/>
        </a:p>
      </dgm:t>
    </dgm:pt>
    <dgm:pt modelId="{5F2C8C38-DC2E-4DB5-9452-713D624708DB}" type="parTrans" cxnId="{2B5A63AE-F3CD-436E-B473-A2B3789054F2}">
      <dgm:prSet/>
      <dgm:spPr/>
      <dgm:t>
        <a:bodyPr/>
        <a:lstStyle/>
        <a:p>
          <a:endParaRPr lang="en-US"/>
        </a:p>
      </dgm:t>
    </dgm:pt>
    <dgm:pt modelId="{23877E19-1108-48DB-A858-B86D535A2DF3}" type="sibTrans" cxnId="{2B5A63AE-F3CD-436E-B473-A2B3789054F2}">
      <dgm:prSet/>
      <dgm:spPr/>
      <dgm:t>
        <a:bodyPr/>
        <a:lstStyle/>
        <a:p>
          <a:endParaRPr lang="en-US"/>
        </a:p>
      </dgm:t>
    </dgm:pt>
    <dgm:pt modelId="{9AAC4E73-3BBF-4E29-81B9-CEBBFF054FE9}">
      <dgm:prSet phldrT="[Text]"/>
      <dgm:spPr/>
      <dgm:t>
        <a:bodyPr/>
        <a:lstStyle/>
        <a:p>
          <a:r>
            <a:rPr lang="cs-CZ" dirty="0"/>
            <a:t>Nemusí být nutně i den první směny</a:t>
          </a:r>
          <a:endParaRPr lang="en-US" dirty="0"/>
        </a:p>
      </dgm:t>
    </dgm:pt>
    <dgm:pt modelId="{C0125700-F88C-4916-8E36-EB86A82F7DBE}" type="parTrans" cxnId="{9DADD604-DFC0-476F-B4E5-5661FFEE120E}">
      <dgm:prSet/>
      <dgm:spPr/>
      <dgm:t>
        <a:bodyPr/>
        <a:lstStyle/>
        <a:p>
          <a:endParaRPr lang="en-US"/>
        </a:p>
      </dgm:t>
    </dgm:pt>
    <dgm:pt modelId="{08E4BC53-C8F6-42CC-9FB8-C2C2A6061AF5}" type="sibTrans" cxnId="{9DADD604-DFC0-476F-B4E5-5661FFEE120E}">
      <dgm:prSet/>
      <dgm:spPr/>
      <dgm:t>
        <a:bodyPr/>
        <a:lstStyle/>
        <a:p>
          <a:endParaRPr lang="en-US"/>
        </a:p>
      </dgm:t>
    </dgm:pt>
    <dgm:pt modelId="{8F9A43CC-7FE5-4979-9E91-06300BB189DA}">
      <dgm:prSet phldrT="[Text]"/>
      <dgm:spPr/>
      <dgm:t>
        <a:bodyPr/>
        <a:lstStyle/>
        <a:p>
          <a:r>
            <a:rPr lang="cs-CZ" dirty="0"/>
            <a:t>Místo výkonu práce</a:t>
          </a:r>
          <a:endParaRPr lang="en-US" dirty="0"/>
        </a:p>
      </dgm:t>
    </dgm:pt>
    <dgm:pt modelId="{D9B356BA-07D2-4E66-9ACF-9B0AFEC19AEB}" type="parTrans" cxnId="{E26F30F7-D04B-47C4-A76C-427C36BFC1A7}">
      <dgm:prSet/>
      <dgm:spPr/>
      <dgm:t>
        <a:bodyPr/>
        <a:lstStyle/>
        <a:p>
          <a:endParaRPr lang="en-US"/>
        </a:p>
      </dgm:t>
    </dgm:pt>
    <dgm:pt modelId="{D1D0E0EF-B853-492B-BCD9-1BB4F6308B1F}" type="sibTrans" cxnId="{E26F30F7-D04B-47C4-A76C-427C36BFC1A7}">
      <dgm:prSet/>
      <dgm:spPr/>
      <dgm:t>
        <a:bodyPr/>
        <a:lstStyle/>
        <a:p>
          <a:endParaRPr lang="en-US"/>
        </a:p>
      </dgm:t>
    </dgm:pt>
    <dgm:pt modelId="{F67AABBA-81B0-4A4C-B7C9-009214679FC6}">
      <dgm:prSet phldrT="[Text]"/>
      <dgm:spPr/>
      <dgm:t>
        <a:bodyPr/>
        <a:lstStyle/>
        <a:p>
          <a:r>
            <a:rPr lang="cs-CZ" dirty="0"/>
            <a:t>Přesná adresa, město, nebo i širší </a:t>
          </a:r>
          <a:endParaRPr lang="en-US" dirty="0"/>
        </a:p>
      </dgm:t>
    </dgm:pt>
    <dgm:pt modelId="{526F835F-455A-46E1-8365-A39A3102CC99}" type="parTrans" cxnId="{397059A1-4129-42C8-B7A1-4E9EC281F8D4}">
      <dgm:prSet/>
      <dgm:spPr/>
      <dgm:t>
        <a:bodyPr/>
        <a:lstStyle/>
        <a:p>
          <a:endParaRPr lang="en-US"/>
        </a:p>
      </dgm:t>
    </dgm:pt>
    <dgm:pt modelId="{F52EB032-BDF2-49AC-8701-864E0A684459}" type="sibTrans" cxnId="{397059A1-4129-42C8-B7A1-4E9EC281F8D4}">
      <dgm:prSet/>
      <dgm:spPr/>
      <dgm:t>
        <a:bodyPr/>
        <a:lstStyle/>
        <a:p>
          <a:endParaRPr lang="en-US"/>
        </a:p>
      </dgm:t>
    </dgm:pt>
    <dgm:pt modelId="{FBA58E18-3473-4F57-B034-25807BCC6B0F}">
      <dgm:prSet phldrT="[Text]"/>
      <dgm:spPr/>
      <dgm:t>
        <a:bodyPr/>
        <a:lstStyle/>
        <a:p>
          <a:r>
            <a:rPr lang="cs-CZ" dirty="0"/>
            <a:t>Pravidelné pracoviště pro účely cestovních náhrad</a:t>
          </a:r>
          <a:endParaRPr lang="en-US" dirty="0"/>
        </a:p>
      </dgm:t>
    </dgm:pt>
    <dgm:pt modelId="{394CA848-4C22-45EB-B702-1A5C873E68FA}" type="parTrans" cxnId="{90B51F40-461A-4C93-96E5-19551DC8FD3D}">
      <dgm:prSet/>
      <dgm:spPr/>
      <dgm:t>
        <a:bodyPr/>
        <a:lstStyle/>
        <a:p>
          <a:endParaRPr lang="en-US"/>
        </a:p>
      </dgm:t>
    </dgm:pt>
    <dgm:pt modelId="{3EC7BF09-A434-4F7C-8AC0-3753E5115455}" type="sibTrans" cxnId="{90B51F40-461A-4C93-96E5-19551DC8FD3D}">
      <dgm:prSet/>
      <dgm:spPr/>
      <dgm:t>
        <a:bodyPr/>
        <a:lstStyle/>
        <a:p>
          <a:endParaRPr lang="en-US"/>
        </a:p>
      </dgm:t>
    </dgm:pt>
    <dgm:pt modelId="{17493504-DAEB-462D-AD8A-EDEC303F953C}">
      <dgm:prSet phldrT="[Text]"/>
      <dgm:spPr/>
      <dgm:t>
        <a:bodyPr/>
        <a:lstStyle/>
        <a:p>
          <a:r>
            <a:rPr lang="cs-CZ" dirty="0"/>
            <a:t>Druh práce </a:t>
          </a:r>
          <a:endParaRPr lang="en-US" dirty="0"/>
        </a:p>
      </dgm:t>
    </dgm:pt>
    <dgm:pt modelId="{F9407937-CCC4-4FFC-B77B-CC0D5AB9984A}" type="parTrans" cxnId="{947F1240-87DD-4B0E-945B-D5468F49653A}">
      <dgm:prSet/>
      <dgm:spPr/>
      <dgm:t>
        <a:bodyPr/>
        <a:lstStyle/>
        <a:p>
          <a:endParaRPr lang="en-US"/>
        </a:p>
      </dgm:t>
    </dgm:pt>
    <dgm:pt modelId="{7422C767-C8FB-4AAE-9070-2BB5563A484D}" type="sibTrans" cxnId="{947F1240-87DD-4B0E-945B-D5468F49653A}">
      <dgm:prSet/>
      <dgm:spPr/>
      <dgm:t>
        <a:bodyPr/>
        <a:lstStyle/>
        <a:p>
          <a:endParaRPr lang="en-US"/>
        </a:p>
      </dgm:t>
    </dgm:pt>
    <dgm:pt modelId="{6A84B8F3-BCDA-4A8F-8D1A-E2C0E22E5C30}">
      <dgm:prSet phldrT="[Text]"/>
      <dgm:spPr/>
      <dgm:t>
        <a:bodyPr/>
        <a:lstStyle/>
        <a:p>
          <a:r>
            <a:rPr lang="cs-CZ" dirty="0"/>
            <a:t>Zpravidla název pozice</a:t>
          </a:r>
          <a:endParaRPr lang="en-US" dirty="0"/>
        </a:p>
      </dgm:t>
    </dgm:pt>
    <dgm:pt modelId="{71B76107-F842-4647-84CC-89D141E75D8C}" type="parTrans" cxnId="{90B82BF8-AC0D-4715-B5EE-67B4E3046F60}">
      <dgm:prSet/>
      <dgm:spPr/>
      <dgm:t>
        <a:bodyPr/>
        <a:lstStyle/>
        <a:p>
          <a:endParaRPr lang="en-US"/>
        </a:p>
      </dgm:t>
    </dgm:pt>
    <dgm:pt modelId="{F201E05D-0C22-438F-AC13-A01A64B9A20D}" type="sibTrans" cxnId="{90B82BF8-AC0D-4715-B5EE-67B4E3046F60}">
      <dgm:prSet/>
      <dgm:spPr/>
      <dgm:t>
        <a:bodyPr/>
        <a:lstStyle/>
        <a:p>
          <a:endParaRPr lang="en-US"/>
        </a:p>
      </dgm:t>
    </dgm:pt>
    <dgm:pt modelId="{7267B770-F0B0-4DB4-A404-6381E0215003}">
      <dgm:prSet phldrT="[Text]"/>
      <dgm:spPr/>
      <dgm:t>
        <a:bodyPr/>
        <a:lstStyle/>
        <a:p>
          <a:r>
            <a:rPr lang="cs-CZ" dirty="0"/>
            <a:t>Bližší informace (úkoly, odpovědnost, kvalifikace) – popis pracovní pozice </a:t>
          </a:r>
          <a:endParaRPr lang="en-US" dirty="0"/>
        </a:p>
      </dgm:t>
    </dgm:pt>
    <dgm:pt modelId="{8BE5041E-2078-4BA1-A44C-DCDAAD50E46C}" type="parTrans" cxnId="{5E823FDC-A021-4DAE-867B-7FC7E60D7299}">
      <dgm:prSet/>
      <dgm:spPr/>
      <dgm:t>
        <a:bodyPr/>
        <a:lstStyle/>
        <a:p>
          <a:endParaRPr lang="en-US"/>
        </a:p>
      </dgm:t>
    </dgm:pt>
    <dgm:pt modelId="{688BBD14-AA3C-4A05-A132-50A7B02CBAD2}" type="sibTrans" cxnId="{5E823FDC-A021-4DAE-867B-7FC7E60D7299}">
      <dgm:prSet/>
      <dgm:spPr/>
      <dgm:t>
        <a:bodyPr/>
        <a:lstStyle/>
        <a:p>
          <a:endParaRPr lang="en-US"/>
        </a:p>
      </dgm:t>
    </dgm:pt>
    <dgm:pt modelId="{0D3ED3E0-E802-4F88-AFA1-0FBFC5866834}" type="pres">
      <dgm:prSet presAssocID="{B5E0C720-BC39-4A28-95A5-29E87F52C98B}" presName="Name0" presStyleCnt="0">
        <dgm:presLayoutVars>
          <dgm:dir/>
          <dgm:animLvl val="lvl"/>
          <dgm:resizeHandles val="exact"/>
        </dgm:presLayoutVars>
      </dgm:prSet>
      <dgm:spPr/>
    </dgm:pt>
    <dgm:pt modelId="{6EF4BA45-770E-484A-853B-5599D8066BCE}" type="pres">
      <dgm:prSet presAssocID="{425EED2D-AB11-446F-AE64-10117F4E126B}" presName="composite" presStyleCnt="0"/>
      <dgm:spPr/>
    </dgm:pt>
    <dgm:pt modelId="{53BA2D10-7ACB-4D9B-8C83-03B0B9CFB6F6}" type="pres">
      <dgm:prSet presAssocID="{425EED2D-AB11-446F-AE64-10117F4E126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A2DC5B81-123D-4ADB-AF04-E8A2678A596F}" type="pres">
      <dgm:prSet presAssocID="{425EED2D-AB11-446F-AE64-10117F4E126B}" presName="desTx" presStyleLbl="alignAccFollowNode1" presStyleIdx="0" presStyleCnt="3">
        <dgm:presLayoutVars>
          <dgm:bulletEnabled val="1"/>
        </dgm:presLayoutVars>
      </dgm:prSet>
      <dgm:spPr/>
    </dgm:pt>
    <dgm:pt modelId="{D21D92A7-C869-43DC-87F3-E8770D9C3C81}" type="pres">
      <dgm:prSet presAssocID="{DE898A6D-50B7-44BB-9343-C703C300DFEA}" presName="space" presStyleCnt="0"/>
      <dgm:spPr/>
    </dgm:pt>
    <dgm:pt modelId="{7C199A58-F34A-4748-9AA3-203689D1458E}" type="pres">
      <dgm:prSet presAssocID="{8F9A43CC-7FE5-4979-9E91-06300BB189DA}" presName="composite" presStyleCnt="0"/>
      <dgm:spPr/>
    </dgm:pt>
    <dgm:pt modelId="{3E431816-B99E-400D-8B70-9FCF1B33FB67}" type="pres">
      <dgm:prSet presAssocID="{8F9A43CC-7FE5-4979-9E91-06300BB189DA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AA086360-009A-461D-A005-951310F6D8CA}" type="pres">
      <dgm:prSet presAssocID="{8F9A43CC-7FE5-4979-9E91-06300BB189DA}" presName="desTx" presStyleLbl="alignAccFollowNode1" presStyleIdx="1" presStyleCnt="3">
        <dgm:presLayoutVars>
          <dgm:bulletEnabled val="1"/>
        </dgm:presLayoutVars>
      </dgm:prSet>
      <dgm:spPr/>
    </dgm:pt>
    <dgm:pt modelId="{42BA18A0-2467-48DC-902D-D80CADB63E2D}" type="pres">
      <dgm:prSet presAssocID="{D1D0E0EF-B853-492B-BCD9-1BB4F6308B1F}" presName="space" presStyleCnt="0"/>
      <dgm:spPr/>
    </dgm:pt>
    <dgm:pt modelId="{FBFAF8BC-C0C7-4E99-A060-A5D3485CF6FF}" type="pres">
      <dgm:prSet presAssocID="{17493504-DAEB-462D-AD8A-EDEC303F953C}" presName="composite" presStyleCnt="0"/>
      <dgm:spPr/>
    </dgm:pt>
    <dgm:pt modelId="{43CDD873-88AB-448D-975B-663DE5EAB99E}" type="pres">
      <dgm:prSet presAssocID="{17493504-DAEB-462D-AD8A-EDEC303F953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198622A1-E0E6-4434-B2AA-281FB0F2C379}" type="pres">
      <dgm:prSet presAssocID="{17493504-DAEB-462D-AD8A-EDEC303F953C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3E540900-C3ED-4605-8D0B-F23359BAB78E}" type="presOf" srcId="{FBA58E18-3473-4F57-B034-25807BCC6B0F}" destId="{AA086360-009A-461D-A005-951310F6D8CA}" srcOrd="0" destOrd="1" presId="urn:microsoft.com/office/officeart/2005/8/layout/hList1"/>
    <dgm:cxn modelId="{9DADD604-DFC0-476F-B4E5-5661FFEE120E}" srcId="{425EED2D-AB11-446F-AE64-10117F4E126B}" destId="{9AAC4E73-3BBF-4E29-81B9-CEBBFF054FE9}" srcOrd="1" destOrd="0" parTransId="{C0125700-F88C-4916-8E36-EB86A82F7DBE}" sibTransId="{08E4BC53-C8F6-42CC-9FB8-C2C2A6061AF5}"/>
    <dgm:cxn modelId="{7283E609-E89E-4228-83F1-FA356D650BA4}" type="presOf" srcId="{17493504-DAEB-462D-AD8A-EDEC303F953C}" destId="{43CDD873-88AB-448D-975B-663DE5EAB99E}" srcOrd="0" destOrd="0" presId="urn:microsoft.com/office/officeart/2005/8/layout/hList1"/>
    <dgm:cxn modelId="{4AAC7B16-85C3-4270-8C44-D8ECC8D1389B}" type="presOf" srcId="{F67AABBA-81B0-4A4C-B7C9-009214679FC6}" destId="{AA086360-009A-461D-A005-951310F6D8CA}" srcOrd="0" destOrd="0" presId="urn:microsoft.com/office/officeart/2005/8/layout/hList1"/>
    <dgm:cxn modelId="{F92FA21D-0C7D-4848-8A2A-9D7EC7E31A80}" type="presOf" srcId="{9AAC4E73-3BBF-4E29-81B9-CEBBFF054FE9}" destId="{A2DC5B81-123D-4ADB-AF04-E8A2678A596F}" srcOrd="0" destOrd="1" presId="urn:microsoft.com/office/officeart/2005/8/layout/hList1"/>
    <dgm:cxn modelId="{18C48237-40DB-4D5F-BE1F-6DAEAA960506}" type="presOf" srcId="{6A84B8F3-BCDA-4A8F-8D1A-E2C0E22E5C30}" destId="{198622A1-E0E6-4434-B2AA-281FB0F2C379}" srcOrd="0" destOrd="0" presId="urn:microsoft.com/office/officeart/2005/8/layout/hList1"/>
    <dgm:cxn modelId="{29372838-798B-4552-AB06-4B29B670F10C}" type="presOf" srcId="{8F9A43CC-7FE5-4979-9E91-06300BB189DA}" destId="{3E431816-B99E-400D-8B70-9FCF1B33FB67}" srcOrd="0" destOrd="0" presId="urn:microsoft.com/office/officeart/2005/8/layout/hList1"/>
    <dgm:cxn modelId="{947F1240-87DD-4B0E-945B-D5468F49653A}" srcId="{B5E0C720-BC39-4A28-95A5-29E87F52C98B}" destId="{17493504-DAEB-462D-AD8A-EDEC303F953C}" srcOrd="2" destOrd="0" parTransId="{F9407937-CCC4-4FFC-B77B-CC0D5AB9984A}" sibTransId="{7422C767-C8FB-4AAE-9070-2BB5563A484D}"/>
    <dgm:cxn modelId="{90B51F40-461A-4C93-96E5-19551DC8FD3D}" srcId="{8F9A43CC-7FE5-4979-9E91-06300BB189DA}" destId="{FBA58E18-3473-4F57-B034-25807BCC6B0F}" srcOrd="1" destOrd="0" parTransId="{394CA848-4C22-45EB-B702-1A5C873E68FA}" sibTransId="{3EC7BF09-A434-4F7C-8AC0-3753E5115455}"/>
    <dgm:cxn modelId="{61058A64-8AE7-4EB9-BC21-AC7ABD387459}" type="presOf" srcId="{425EED2D-AB11-446F-AE64-10117F4E126B}" destId="{53BA2D10-7ACB-4D9B-8C83-03B0B9CFB6F6}" srcOrd="0" destOrd="0" presId="urn:microsoft.com/office/officeart/2005/8/layout/hList1"/>
    <dgm:cxn modelId="{CB715349-0BCB-45F5-A4A0-50548C8DBBF4}" type="presOf" srcId="{7267B770-F0B0-4DB4-A404-6381E0215003}" destId="{198622A1-E0E6-4434-B2AA-281FB0F2C379}" srcOrd="0" destOrd="1" presId="urn:microsoft.com/office/officeart/2005/8/layout/hList1"/>
    <dgm:cxn modelId="{7E80F74B-4A89-41A5-BEFE-6A7F9CBB3A10}" type="presOf" srcId="{B5E0C720-BC39-4A28-95A5-29E87F52C98B}" destId="{0D3ED3E0-E802-4F88-AFA1-0FBFC5866834}" srcOrd="0" destOrd="0" presId="urn:microsoft.com/office/officeart/2005/8/layout/hList1"/>
    <dgm:cxn modelId="{F4BB9B53-E743-436A-99F1-E120DE45C29F}" srcId="{B5E0C720-BC39-4A28-95A5-29E87F52C98B}" destId="{425EED2D-AB11-446F-AE64-10117F4E126B}" srcOrd="0" destOrd="0" parTransId="{2910A621-BC18-4DF3-A4DF-024BD1F5B342}" sibTransId="{DE898A6D-50B7-44BB-9343-C703C300DFEA}"/>
    <dgm:cxn modelId="{B4D5DA85-5DD2-4106-BD2B-FA2EDBADA102}" type="presOf" srcId="{0E2C613B-7A40-43C1-9BD9-4FE435611B91}" destId="{A2DC5B81-123D-4ADB-AF04-E8A2678A596F}" srcOrd="0" destOrd="0" presId="urn:microsoft.com/office/officeart/2005/8/layout/hList1"/>
    <dgm:cxn modelId="{397059A1-4129-42C8-B7A1-4E9EC281F8D4}" srcId="{8F9A43CC-7FE5-4979-9E91-06300BB189DA}" destId="{F67AABBA-81B0-4A4C-B7C9-009214679FC6}" srcOrd="0" destOrd="0" parTransId="{526F835F-455A-46E1-8365-A39A3102CC99}" sibTransId="{F52EB032-BDF2-49AC-8701-864E0A684459}"/>
    <dgm:cxn modelId="{2B5A63AE-F3CD-436E-B473-A2B3789054F2}" srcId="{425EED2D-AB11-446F-AE64-10117F4E126B}" destId="{0E2C613B-7A40-43C1-9BD9-4FE435611B91}" srcOrd="0" destOrd="0" parTransId="{5F2C8C38-DC2E-4DB5-9452-713D624708DB}" sibTransId="{23877E19-1108-48DB-A858-B86D535A2DF3}"/>
    <dgm:cxn modelId="{5E823FDC-A021-4DAE-867B-7FC7E60D7299}" srcId="{17493504-DAEB-462D-AD8A-EDEC303F953C}" destId="{7267B770-F0B0-4DB4-A404-6381E0215003}" srcOrd="1" destOrd="0" parTransId="{8BE5041E-2078-4BA1-A44C-DCDAAD50E46C}" sibTransId="{688BBD14-AA3C-4A05-A132-50A7B02CBAD2}"/>
    <dgm:cxn modelId="{E26F30F7-D04B-47C4-A76C-427C36BFC1A7}" srcId="{B5E0C720-BC39-4A28-95A5-29E87F52C98B}" destId="{8F9A43CC-7FE5-4979-9E91-06300BB189DA}" srcOrd="1" destOrd="0" parTransId="{D9B356BA-07D2-4E66-9ACF-9B0AFEC19AEB}" sibTransId="{D1D0E0EF-B853-492B-BCD9-1BB4F6308B1F}"/>
    <dgm:cxn modelId="{90B82BF8-AC0D-4715-B5EE-67B4E3046F60}" srcId="{17493504-DAEB-462D-AD8A-EDEC303F953C}" destId="{6A84B8F3-BCDA-4A8F-8D1A-E2C0E22E5C30}" srcOrd="0" destOrd="0" parTransId="{71B76107-F842-4647-84CC-89D141E75D8C}" sibTransId="{F201E05D-0C22-438F-AC13-A01A64B9A20D}"/>
    <dgm:cxn modelId="{CDDE77DC-2345-4374-8A4D-25E6007D822D}" type="presParOf" srcId="{0D3ED3E0-E802-4F88-AFA1-0FBFC5866834}" destId="{6EF4BA45-770E-484A-853B-5599D8066BCE}" srcOrd="0" destOrd="0" presId="urn:microsoft.com/office/officeart/2005/8/layout/hList1"/>
    <dgm:cxn modelId="{FEEFABCB-9866-40C8-B240-B3A781C9FE29}" type="presParOf" srcId="{6EF4BA45-770E-484A-853B-5599D8066BCE}" destId="{53BA2D10-7ACB-4D9B-8C83-03B0B9CFB6F6}" srcOrd="0" destOrd="0" presId="urn:microsoft.com/office/officeart/2005/8/layout/hList1"/>
    <dgm:cxn modelId="{CA089A45-FA89-4B48-A9B8-FA653A2A2998}" type="presParOf" srcId="{6EF4BA45-770E-484A-853B-5599D8066BCE}" destId="{A2DC5B81-123D-4ADB-AF04-E8A2678A596F}" srcOrd="1" destOrd="0" presId="urn:microsoft.com/office/officeart/2005/8/layout/hList1"/>
    <dgm:cxn modelId="{CD04F7BA-5D99-49A2-AAAD-C8972AD9B650}" type="presParOf" srcId="{0D3ED3E0-E802-4F88-AFA1-0FBFC5866834}" destId="{D21D92A7-C869-43DC-87F3-E8770D9C3C81}" srcOrd="1" destOrd="0" presId="urn:microsoft.com/office/officeart/2005/8/layout/hList1"/>
    <dgm:cxn modelId="{A4A2BBE2-CFA8-47C7-9FFD-D3C8F2825CF0}" type="presParOf" srcId="{0D3ED3E0-E802-4F88-AFA1-0FBFC5866834}" destId="{7C199A58-F34A-4748-9AA3-203689D1458E}" srcOrd="2" destOrd="0" presId="urn:microsoft.com/office/officeart/2005/8/layout/hList1"/>
    <dgm:cxn modelId="{76166D9E-AACC-4A74-8E5C-9C7640492F4F}" type="presParOf" srcId="{7C199A58-F34A-4748-9AA3-203689D1458E}" destId="{3E431816-B99E-400D-8B70-9FCF1B33FB67}" srcOrd="0" destOrd="0" presId="urn:microsoft.com/office/officeart/2005/8/layout/hList1"/>
    <dgm:cxn modelId="{DD4D94D8-CD3B-40CD-904E-E01CE6B4C87B}" type="presParOf" srcId="{7C199A58-F34A-4748-9AA3-203689D1458E}" destId="{AA086360-009A-461D-A005-951310F6D8CA}" srcOrd="1" destOrd="0" presId="urn:microsoft.com/office/officeart/2005/8/layout/hList1"/>
    <dgm:cxn modelId="{00C5D652-3EBB-42C1-8AE0-95420377FCCB}" type="presParOf" srcId="{0D3ED3E0-E802-4F88-AFA1-0FBFC5866834}" destId="{42BA18A0-2467-48DC-902D-D80CADB63E2D}" srcOrd="3" destOrd="0" presId="urn:microsoft.com/office/officeart/2005/8/layout/hList1"/>
    <dgm:cxn modelId="{370BA3C2-2BD4-4CCD-B7C4-80C5D0C4F66C}" type="presParOf" srcId="{0D3ED3E0-E802-4F88-AFA1-0FBFC5866834}" destId="{FBFAF8BC-C0C7-4E99-A060-A5D3485CF6FF}" srcOrd="4" destOrd="0" presId="urn:microsoft.com/office/officeart/2005/8/layout/hList1"/>
    <dgm:cxn modelId="{08FFBEAB-B5A2-49EC-B9F4-65F07D089C4C}" type="presParOf" srcId="{FBFAF8BC-C0C7-4E99-A060-A5D3485CF6FF}" destId="{43CDD873-88AB-448D-975B-663DE5EAB99E}" srcOrd="0" destOrd="0" presId="urn:microsoft.com/office/officeart/2005/8/layout/hList1"/>
    <dgm:cxn modelId="{ACFBE19C-BB95-4473-AF04-513513E73760}" type="presParOf" srcId="{FBFAF8BC-C0C7-4E99-A060-A5D3485CF6FF}" destId="{198622A1-E0E6-4434-B2AA-281FB0F2C37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70DD-4E07-4D13-A639-830979A80F4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5EFAA2-6EF8-47DA-91BB-740DFDD53E1A}">
      <dgm:prSet phldrT="[Text]"/>
      <dgm:spPr/>
      <dgm:t>
        <a:bodyPr/>
        <a:lstStyle/>
        <a:p>
          <a:r>
            <a:rPr lang="cs-CZ" dirty="0"/>
            <a:t>Během trvání pracovního poměru </a:t>
          </a:r>
          <a:endParaRPr lang="en-US" dirty="0"/>
        </a:p>
      </dgm:t>
    </dgm:pt>
    <dgm:pt modelId="{9A9FB28B-CB95-44A3-8603-3DADE65A0108}" type="parTrans" cxnId="{D144330D-E480-4B8E-BDF6-2E1F242443DF}">
      <dgm:prSet/>
      <dgm:spPr/>
      <dgm:t>
        <a:bodyPr/>
        <a:lstStyle/>
        <a:p>
          <a:endParaRPr lang="en-US"/>
        </a:p>
      </dgm:t>
    </dgm:pt>
    <dgm:pt modelId="{9C851E79-EFCA-4727-B7CE-F83F6340E8E6}" type="sibTrans" cxnId="{D144330D-E480-4B8E-BDF6-2E1F242443DF}">
      <dgm:prSet/>
      <dgm:spPr/>
      <dgm:t>
        <a:bodyPr/>
        <a:lstStyle/>
        <a:p>
          <a:endParaRPr lang="en-US"/>
        </a:p>
      </dgm:t>
    </dgm:pt>
    <dgm:pt modelId="{4BC6B84C-D261-4920-9472-1090B02A3BA4}">
      <dgm:prSet phldrT="[Text]"/>
      <dgm:spPr/>
      <dgm:t>
        <a:bodyPr/>
        <a:lstStyle/>
        <a:p>
          <a:r>
            <a:rPr lang="cs-CZ" dirty="0"/>
            <a:t>Platí automaticky </a:t>
          </a:r>
          <a:endParaRPr lang="en-US" dirty="0"/>
        </a:p>
      </dgm:t>
    </dgm:pt>
    <dgm:pt modelId="{83E11623-1E31-4C62-B90B-AE1CA9EA6D72}" type="parTrans" cxnId="{0FEB03A6-269E-4CD3-AEC5-9EE260396A05}">
      <dgm:prSet/>
      <dgm:spPr/>
      <dgm:t>
        <a:bodyPr/>
        <a:lstStyle/>
        <a:p>
          <a:endParaRPr lang="en-US"/>
        </a:p>
      </dgm:t>
    </dgm:pt>
    <dgm:pt modelId="{48EDD286-2596-4DCF-9609-181C77E9F2F4}" type="sibTrans" cxnId="{0FEB03A6-269E-4CD3-AEC5-9EE260396A05}">
      <dgm:prSet/>
      <dgm:spPr/>
      <dgm:t>
        <a:bodyPr/>
        <a:lstStyle/>
        <a:p>
          <a:endParaRPr lang="en-US"/>
        </a:p>
      </dgm:t>
    </dgm:pt>
    <dgm:pt modelId="{600D8C0D-F6D6-409D-A8C1-0276E09B14EA}">
      <dgm:prSet phldrT="[Text]"/>
      <dgm:spPr/>
      <dgm:t>
        <a:bodyPr/>
        <a:lstStyle/>
        <a:p>
          <a:r>
            <a:rPr lang="cs-CZ" dirty="0"/>
            <a:t>Se souhlasem zaměstnavatele možno prolomit </a:t>
          </a:r>
          <a:endParaRPr lang="en-US" dirty="0"/>
        </a:p>
      </dgm:t>
    </dgm:pt>
    <dgm:pt modelId="{A0ED64F7-558B-4AAE-8061-FF00871BA76D}" type="parTrans" cxnId="{7ABB60DA-84D6-47AD-99FE-EE0A5713EB85}">
      <dgm:prSet/>
      <dgm:spPr/>
      <dgm:t>
        <a:bodyPr/>
        <a:lstStyle/>
        <a:p>
          <a:endParaRPr lang="en-US"/>
        </a:p>
      </dgm:t>
    </dgm:pt>
    <dgm:pt modelId="{C14A5C9B-F1FE-48FD-80B1-368CB64FA760}" type="sibTrans" cxnId="{7ABB60DA-84D6-47AD-99FE-EE0A5713EB85}">
      <dgm:prSet/>
      <dgm:spPr/>
      <dgm:t>
        <a:bodyPr/>
        <a:lstStyle/>
        <a:p>
          <a:endParaRPr lang="en-US"/>
        </a:p>
      </dgm:t>
    </dgm:pt>
    <dgm:pt modelId="{5F1B28E9-4035-41CC-ADCB-FFD26A39F97A}">
      <dgm:prSet phldrT="[Text]"/>
      <dgm:spPr/>
      <dgm:t>
        <a:bodyPr/>
        <a:lstStyle/>
        <a:p>
          <a:r>
            <a:rPr lang="cs-CZ" dirty="0"/>
            <a:t>Po skončení pracovního poměru</a:t>
          </a:r>
          <a:endParaRPr lang="en-US" dirty="0"/>
        </a:p>
      </dgm:t>
    </dgm:pt>
    <dgm:pt modelId="{C128B8A0-4609-4FCD-8E4C-911D17A8D1AA}" type="parTrans" cxnId="{84E55C1F-D871-43CF-9CA7-E0A015DB4606}">
      <dgm:prSet/>
      <dgm:spPr/>
      <dgm:t>
        <a:bodyPr/>
        <a:lstStyle/>
        <a:p>
          <a:endParaRPr lang="en-US"/>
        </a:p>
      </dgm:t>
    </dgm:pt>
    <dgm:pt modelId="{4F2B1DF4-18CD-4742-8939-A34F74D19258}" type="sibTrans" cxnId="{84E55C1F-D871-43CF-9CA7-E0A015DB4606}">
      <dgm:prSet/>
      <dgm:spPr/>
      <dgm:t>
        <a:bodyPr/>
        <a:lstStyle/>
        <a:p>
          <a:endParaRPr lang="en-US"/>
        </a:p>
      </dgm:t>
    </dgm:pt>
    <dgm:pt modelId="{40B6BC69-D2D9-47C8-877C-160D1617F327}">
      <dgm:prSet phldrT="[Text]"/>
      <dgm:spPr/>
      <dgm:t>
        <a:bodyPr/>
        <a:lstStyle/>
        <a:p>
          <a:r>
            <a:rPr lang="cs-CZ" dirty="0"/>
            <a:t>Nutno sjednat konkurenční doložku</a:t>
          </a:r>
          <a:endParaRPr lang="en-US" dirty="0"/>
        </a:p>
      </dgm:t>
    </dgm:pt>
    <dgm:pt modelId="{77E10BA0-5E82-4943-80A6-8E147F0DAB1A}" type="parTrans" cxnId="{F5434695-E592-48E9-B8AD-00856DF48652}">
      <dgm:prSet/>
      <dgm:spPr/>
      <dgm:t>
        <a:bodyPr/>
        <a:lstStyle/>
        <a:p>
          <a:endParaRPr lang="en-US"/>
        </a:p>
      </dgm:t>
    </dgm:pt>
    <dgm:pt modelId="{FA3CD00D-299F-48CB-B7CF-D33FE5AF36FC}" type="sibTrans" cxnId="{F5434695-E592-48E9-B8AD-00856DF48652}">
      <dgm:prSet/>
      <dgm:spPr/>
      <dgm:t>
        <a:bodyPr/>
        <a:lstStyle/>
        <a:p>
          <a:endParaRPr lang="en-US"/>
        </a:p>
      </dgm:t>
    </dgm:pt>
    <dgm:pt modelId="{F406C119-56C3-47E4-8104-DBD63EE73EF0}">
      <dgm:prSet phldrT="[Text]"/>
      <dgm:spPr/>
      <dgm:t>
        <a:bodyPr/>
        <a:lstStyle/>
        <a:p>
          <a:r>
            <a:rPr lang="cs-CZ" dirty="0"/>
            <a:t>Musí být přiměřené</a:t>
          </a:r>
          <a:endParaRPr lang="en-US" dirty="0"/>
        </a:p>
      </dgm:t>
    </dgm:pt>
    <dgm:pt modelId="{7F9FFEFC-0F2E-4EED-95E9-2A20AAD4A576}" type="parTrans" cxnId="{15A0FFEE-D7D1-4A29-A27A-EC165D2EB165}">
      <dgm:prSet/>
      <dgm:spPr/>
    </dgm:pt>
    <dgm:pt modelId="{BE57511C-CD5B-4FC2-B062-842AC0B5A4B8}" type="sibTrans" cxnId="{15A0FFEE-D7D1-4A29-A27A-EC165D2EB165}">
      <dgm:prSet/>
      <dgm:spPr/>
    </dgm:pt>
    <dgm:pt modelId="{BE22D1F1-B7BB-4367-B0B1-23BF8BC6234A}">
      <dgm:prSet phldrT="[Text]"/>
      <dgm:spPr/>
      <dgm:t>
        <a:bodyPr/>
        <a:lstStyle/>
        <a:p>
          <a:r>
            <a:rPr lang="cs-CZ" dirty="0"/>
            <a:t>Max. 1 rok </a:t>
          </a:r>
          <a:endParaRPr lang="en-US" dirty="0"/>
        </a:p>
      </dgm:t>
    </dgm:pt>
    <dgm:pt modelId="{34AD43F1-6C08-46D9-8F9F-29E8C16E43BA}" type="parTrans" cxnId="{190A4326-5AFE-4E72-BED4-811311A0077A}">
      <dgm:prSet/>
      <dgm:spPr/>
    </dgm:pt>
    <dgm:pt modelId="{80D930C4-BB1C-4840-9703-2A5300B6377A}" type="sibTrans" cxnId="{190A4326-5AFE-4E72-BED4-811311A0077A}">
      <dgm:prSet/>
      <dgm:spPr/>
    </dgm:pt>
    <dgm:pt modelId="{E6905B88-7A50-4E97-BD50-C7D0E85F55E4}">
      <dgm:prSet phldrT="[Text]"/>
      <dgm:spPr/>
      <dgm:t>
        <a:bodyPr/>
        <a:lstStyle/>
        <a:p>
          <a:r>
            <a:rPr lang="cs-CZ" dirty="0"/>
            <a:t>Minimálně polovina průměrného měsíčního výdělku </a:t>
          </a:r>
          <a:endParaRPr lang="en-US" dirty="0"/>
        </a:p>
      </dgm:t>
    </dgm:pt>
    <dgm:pt modelId="{FD4086C6-99C6-49A3-99EA-6486B948FCF3}" type="parTrans" cxnId="{F28E8715-8681-4A0B-B366-79E8ACBBEE45}">
      <dgm:prSet/>
      <dgm:spPr/>
    </dgm:pt>
    <dgm:pt modelId="{073DD0F8-CC99-4490-9FAB-40CD2EC1D5C2}" type="sibTrans" cxnId="{F28E8715-8681-4A0B-B366-79E8ACBBEE45}">
      <dgm:prSet/>
      <dgm:spPr/>
    </dgm:pt>
    <dgm:pt modelId="{2FD6BB2F-2AB9-4021-98C0-0E4B0F66BB35}">
      <dgm:prSet phldrT="[Text]"/>
      <dgm:spPr/>
      <dgm:t>
        <a:bodyPr/>
        <a:lstStyle/>
        <a:p>
          <a:r>
            <a:rPr lang="cs-CZ" dirty="0"/>
            <a:t>Problematické jednostranné odstoupení </a:t>
          </a:r>
          <a:endParaRPr lang="en-US" dirty="0"/>
        </a:p>
      </dgm:t>
    </dgm:pt>
    <dgm:pt modelId="{16AC2456-9E75-422F-BEE5-058112EA437B}" type="parTrans" cxnId="{05214113-7D73-401F-9D5D-399CA5886C92}">
      <dgm:prSet/>
      <dgm:spPr/>
    </dgm:pt>
    <dgm:pt modelId="{037D1906-1EC9-4B89-A24A-00F1DD2D28A8}" type="sibTrans" cxnId="{05214113-7D73-401F-9D5D-399CA5886C92}">
      <dgm:prSet/>
      <dgm:spPr/>
    </dgm:pt>
    <dgm:pt modelId="{0986085A-7CE1-442B-BDB9-325B41D876E3}">
      <dgm:prSet phldrT="[Text]"/>
      <dgm:spPr/>
      <dgm:t>
        <a:bodyPr/>
        <a:lstStyle/>
        <a:p>
          <a:r>
            <a:rPr lang="cs-CZ" dirty="0"/>
            <a:t>Konkurence = stejný předmět činnosti zaměstnavatele, ne stejná pozice! </a:t>
          </a:r>
          <a:endParaRPr lang="en-US" dirty="0"/>
        </a:p>
      </dgm:t>
    </dgm:pt>
    <dgm:pt modelId="{33E4C42C-9E58-4F7C-8C0D-62786325A1B1}" type="parTrans" cxnId="{488F0C9D-326D-4421-A3E2-02C9C9576126}">
      <dgm:prSet/>
      <dgm:spPr/>
    </dgm:pt>
    <dgm:pt modelId="{0E65D5EF-AE4C-4EB8-AA13-EF5C96F87990}" type="sibTrans" cxnId="{488F0C9D-326D-4421-A3E2-02C9C9576126}">
      <dgm:prSet/>
      <dgm:spPr/>
    </dgm:pt>
    <dgm:pt modelId="{6C99306E-2340-4956-BF60-044264485D35}" type="pres">
      <dgm:prSet presAssocID="{597170DD-4E07-4D13-A639-830979A80F4A}" presName="Name0" presStyleCnt="0">
        <dgm:presLayoutVars>
          <dgm:dir/>
          <dgm:animLvl val="lvl"/>
          <dgm:resizeHandles val="exact"/>
        </dgm:presLayoutVars>
      </dgm:prSet>
      <dgm:spPr/>
    </dgm:pt>
    <dgm:pt modelId="{FF70497A-6116-4DDA-9BF2-46AFA596B577}" type="pres">
      <dgm:prSet presAssocID="{155EFAA2-6EF8-47DA-91BB-740DFDD53E1A}" presName="composite" presStyleCnt="0"/>
      <dgm:spPr/>
    </dgm:pt>
    <dgm:pt modelId="{483E0B20-431C-4EE7-A043-000381E425A1}" type="pres">
      <dgm:prSet presAssocID="{155EFAA2-6EF8-47DA-91BB-740DFDD53E1A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069E95E9-A626-4E0A-9435-4C019488C32F}" type="pres">
      <dgm:prSet presAssocID="{155EFAA2-6EF8-47DA-91BB-740DFDD53E1A}" presName="desTx" presStyleLbl="alignAccFollowNode1" presStyleIdx="0" presStyleCnt="2">
        <dgm:presLayoutVars>
          <dgm:bulletEnabled val="1"/>
        </dgm:presLayoutVars>
      </dgm:prSet>
      <dgm:spPr/>
    </dgm:pt>
    <dgm:pt modelId="{4BEBC5B2-2D73-4A64-B0AB-2A677E89415C}" type="pres">
      <dgm:prSet presAssocID="{9C851E79-EFCA-4727-B7CE-F83F6340E8E6}" presName="space" presStyleCnt="0"/>
      <dgm:spPr/>
    </dgm:pt>
    <dgm:pt modelId="{FC4D2F3B-3234-4B16-82DB-B8362AEE0155}" type="pres">
      <dgm:prSet presAssocID="{5F1B28E9-4035-41CC-ADCB-FFD26A39F97A}" presName="composite" presStyleCnt="0"/>
      <dgm:spPr/>
    </dgm:pt>
    <dgm:pt modelId="{D0567665-BBD5-4F53-A4C8-B0D1F3F716DC}" type="pres">
      <dgm:prSet presAssocID="{5F1B28E9-4035-41CC-ADCB-FFD26A39F97A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10063C4B-749D-443B-AD7C-B3D4C7ECFC3F}" type="pres">
      <dgm:prSet presAssocID="{5F1B28E9-4035-41CC-ADCB-FFD26A39F97A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B5F59203-EEA5-49A6-9975-A4D49BC4F4BE}" type="presOf" srcId="{40B6BC69-D2D9-47C8-877C-160D1617F327}" destId="{10063C4B-749D-443B-AD7C-B3D4C7ECFC3F}" srcOrd="0" destOrd="0" presId="urn:microsoft.com/office/officeart/2005/8/layout/hList1"/>
    <dgm:cxn modelId="{071AAD06-C426-4857-8D64-DAD0959B4DB8}" type="presOf" srcId="{BE22D1F1-B7BB-4367-B0B1-23BF8BC6234A}" destId="{10063C4B-749D-443B-AD7C-B3D4C7ECFC3F}" srcOrd="0" destOrd="2" presId="urn:microsoft.com/office/officeart/2005/8/layout/hList1"/>
    <dgm:cxn modelId="{D144330D-E480-4B8E-BDF6-2E1F242443DF}" srcId="{597170DD-4E07-4D13-A639-830979A80F4A}" destId="{155EFAA2-6EF8-47DA-91BB-740DFDD53E1A}" srcOrd="0" destOrd="0" parTransId="{9A9FB28B-CB95-44A3-8603-3DADE65A0108}" sibTransId="{9C851E79-EFCA-4727-B7CE-F83F6340E8E6}"/>
    <dgm:cxn modelId="{05214113-7D73-401F-9D5D-399CA5886C92}" srcId="{5F1B28E9-4035-41CC-ADCB-FFD26A39F97A}" destId="{2FD6BB2F-2AB9-4021-98C0-0E4B0F66BB35}" srcOrd="4" destOrd="0" parTransId="{16AC2456-9E75-422F-BEE5-058112EA437B}" sibTransId="{037D1906-1EC9-4B89-A24A-00F1DD2D28A8}"/>
    <dgm:cxn modelId="{F28E8715-8681-4A0B-B366-79E8ACBBEE45}" srcId="{5F1B28E9-4035-41CC-ADCB-FFD26A39F97A}" destId="{E6905B88-7A50-4E97-BD50-C7D0E85F55E4}" srcOrd="3" destOrd="0" parTransId="{FD4086C6-99C6-49A3-99EA-6486B948FCF3}" sibTransId="{073DD0F8-CC99-4490-9FAB-40CD2EC1D5C2}"/>
    <dgm:cxn modelId="{C862041B-B7BD-43D9-A4CD-8254DFDF038C}" type="presOf" srcId="{F406C119-56C3-47E4-8104-DBD63EE73EF0}" destId="{10063C4B-749D-443B-AD7C-B3D4C7ECFC3F}" srcOrd="0" destOrd="1" presId="urn:microsoft.com/office/officeart/2005/8/layout/hList1"/>
    <dgm:cxn modelId="{84E55C1F-D871-43CF-9CA7-E0A015DB4606}" srcId="{597170DD-4E07-4D13-A639-830979A80F4A}" destId="{5F1B28E9-4035-41CC-ADCB-FFD26A39F97A}" srcOrd="1" destOrd="0" parTransId="{C128B8A0-4609-4FCD-8E4C-911D17A8D1AA}" sibTransId="{4F2B1DF4-18CD-4742-8939-A34F74D19258}"/>
    <dgm:cxn modelId="{190A4326-5AFE-4E72-BED4-811311A0077A}" srcId="{5F1B28E9-4035-41CC-ADCB-FFD26A39F97A}" destId="{BE22D1F1-B7BB-4367-B0B1-23BF8BC6234A}" srcOrd="2" destOrd="0" parTransId="{34AD43F1-6C08-46D9-8F9F-29E8C16E43BA}" sibTransId="{80D930C4-BB1C-4840-9703-2A5300B6377A}"/>
    <dgm:cxn modelId="{60570F3C-D299-40D2-8399-A0D76634A595}" type="presOf" srcId="{E6905B88-7A50-4E97-BD50-C7D0E85F55E4}" destId="{10063C4B-749D-443B-AD7C-B3D4C7ECFC3F}" srcOrd="0" destOrd="3" presId="urn:microsoft.com/office/officeart/2005/8/layout/hList1"/>
    <dgm:cxn modelId="{F4500571-64CC-4C0D-92FA-F5B9A311F3FD}" type="presOf" srcId="{597170DD-4E07-4D13-A639-830979A80F4A}" destId="{6C99306E-2340-4956-BF60-044264485D35}" srcOrd="0" destOrd="0" presId="urn:microsoft.com/office/officeart/2005/8/layout/hList1"/>
    <dgm:cxn modelId="{FBAF6875-326E-42CC-A8D4-FF452DDF2E1D}" type="presOf" srcId="{155EFAA2-6EF8-47DA-91BB-740DFDD53E1A}" destId="{483E0B20-431C-4EE7-A043-000381E425A1}" srcOrd="0" destOrd="0" presId="urn:microsoft.com/office/officeart/2005/8/layout/hList1"/>
    <dgm:cxn modelId="{F5434695-E592-48E9-B8AD-00856DF48652}" srcId="{5F1B28E9-4035-41CC-ADCB-FFD26A39F97A}" destId="{40B6BC69-D2D9-47C8-877C-160D1617F327}" srcOrd="0" destOrd="0" parTransId="{77E10BA0-5E82-4943-80A6-8E147F0DAB1A}" sibTransId="{FA3CD00D-299F-48CB-B7CF-D33FE5AF36FC}"/>
    <dgm:cxn modelId="{488F0C9D-326D-4421-A3E2-02C9C9576126}" srcId="{155EFAA2-6EF8-47DA-91BB-740DFDD53E1A}" destId="{0986085A-7CE1-442B-BDB9-325B41D876E3}" srcOrd="0" destOrd="0" parTransId="{33E4C42C-9E58-4F7C-8C0D-62786325A1B1}" sibTransId="{0E65D5EF-AE4C-4EB8-AA13-EF5C96F87990}"/>
    <dgm:cxn modelId="{3CF6CA9D-F986-47A3-964F-81EDF9000223}" type="presOf" srcId="{5F1B28E9-4035-41CC-ADCB-FFD26A39F97A}" destId="{D0567665-BBD5-4F53-A4C8-B0D1F3F716DC}" srcOrd="0" destOrd="0" presId="urn:microsoft.com/office/officeart/2005/8/layout/hList1"/>
    <dgm:cxn modelId="{F6E5C8A2-30D3-4FBE-90F5-B8893D55A58D}" type="presOf" srcId="{4BC6B84C-D261-4920-9472-1090B02A3BA4}" destId="{069E95E9-A626-4E0A-9435-4C019488C32F}" srcOrd="0" destOrd="1" presId="urn:microsoft.com/office/officeart/2005/8/layout/hList1"/>
    <dgm:cxn modelId="{0FEB03A6-269E-4CD3-AEC5-9EE260396A05}" srcId="{155EFAA2-6EF8-47DA-91BB-740DFDD53E1A}" destId="{4BC6B84C-D261-4920-9472-1090B02A3BA4}" srcOrd="1" destOrd="0" parTransId="{83E11623-1E31-4C62-B90B-AE1CA9EA6D72}" sibTransId="{48EDD286-2596-4DCF-9609-181C77E9F2F4}"/>
    <dgm:cxn modelId="{F9E917AF-2573-4644-840F-85FE25FD6087}" type="presOf" srcId="{2FD6BB2F-2AB9-4021-98C0-0E4B0F66BB35}" destId="{10063C4B-749D-443B-AD7C-B3D4C7ECFC3F}" srcOrd="0" destOrd="4" presId="urn:microsoft.com/office/officeart/2005/8/layout/hList1"/>
    <dgm:cxn modelId="{E044D2BF-2DEE-48B7-B40D-366FA7BB993E}" type="presOf" srcId="{0986085A-7CE1-442B-BDB9-325B41D876E3}" destId="{069E95E9-A626-4E0A-9435-4C019488C32F}" srcOrd="0" destOrd="0" presId="urn:microsoft.com/office/officeart/2005/8/layout/hList1"/>
    <dgm:cxn modelId="{AB8F13C0-984A-49D5-BFA7-334B8A62188F}" type="presOf" srcId="{600D8C0D-F6D6-409D-A8C1-0276E09B14EA}" destId="{069E95E9-A626-4E0A-9435-4C019488C32F}" srcOrd="0" destOrd="2" presId="urn:microsoft.com/office/officeart/2005/8/layout/hList1"/>
    <dgm:cxn modelId="{7ABB60DA-84D6-47AD-99FE-EE0A5713EB85}" srcId="{155EFAA2-6EF8-47DA-91BB-740DFDD53E1A}" destId="{600D8C0D-F6D6-409D-A8C1-0276E09B14EA}" srcOrd="2" destOrd="0" parTransId="{A0ED64F7-558B-4AAE-8061-FF00871BA76D}" sibTransId="{C14A5C9B-F1FE-48FD-80B1-368CB64FA760}"/>
    <dgm:cxn modelId="{15A0FFEE-D7D1-4A29-A27A-EC165D2EB165}" srcId="{5F1B28E9-4035-41CC-ADCB-FFD26A39F97A}" destId="{F406C119-56C3-47E4-8104-DBD63EE73EF0}" srcOrd="1" destOrd="0" parTransId="{7F9FFEFC-0F2E-4EED-95E9-2A20AAD4A576}" sibTransId="{BE57511C-CD5B-4FC2-B062-842AC0B5A4B8}"/>
    <dgm:cxn modelId="{C9D0EC23-48AA-47E3-8D15-9E0C23B50F43}" type="presParOf" srcId="{6C99306E-2340-4956-BF60-044264485D35}" destId="{FF70497A-6116-4DDA-9BF2-46AFA596B577}" srcOrd="0" destOrd="0" presId="urn:microsoft.com/office/officeart/2005/8/layout/hList1"/>
    <dgm:cxn modelId="{7C180780-B59A-4F47-BF0D-1BE0F6D9F692}" type="presParOf" srcId="{FF70497A-6116-4DDA-9BF2-46AFA596B577}" destId="{483E0B20-431C-4EE7-A043-000381E425A1}" srcOrd="0" destOrd="0" presId="urn:microsoft.com/office/officeart/2005/8/layout/hList1"/>
    <dgm:cxn modelId="{35B7656D-B0EB-499C-AC2E-03787023D28C}" type="presParOf" srcId="{FF70497A-6116-4DDA-9BF2-46AFA596B577}" destId="{069E95E9-A626-4E0A-9435-4C019488C32F}" srcOrd="1" destOrd="0" presId="urn:microsoft.com/office/officeart/2005/8/layout/hList1"/>
    <dgm:cxn modelId="{7E02B4C0-1485-4171-9FB3-D71BDCB3FEC1}" type="presParOf" srcId="{6C99306E-2340-4956-BF60-044264485D35}" destId="{4BEBC5B2-2D73-4A64-B0AB-2A677E89415C}" srcOrd="1" destOrd="0" presId="urn:microsoft.com/office/officeart/2005/8/layout/hList1"/>
    <dgm:cxn modelId="{5C91EE9B-FDEA-4005-A60C-CAD6594E308A}" type="presParOf" srcId="{6C99306E-2340-4956-BF60-044264485D35}" destId="{FC4D2F3B-3234-4B16-82DB-B8362AEE0155}" srcOrd="2" destOrd="0" presId="urn:microsoft.com/office/officeart/2005/8/layout/hList1"/>
    <dgm:cxn modelId="{D46BB8E9-5FBE-4E77-BDC1-0CFA1F5DB770}" type="presParOf" srcId="{FC4D2F3B-3234-4B16-82DB-B8362AEE0155}" destId="{D0567665-BBD5-4F53-A4C8-B0D1F3F716DC}" srcOrd="0" destOrd="0" presId="urn:microsoft.com/office/officeart/2005/8/layout/hList1"/>
    <dgm:cxn modelId="{8E6457DD-7433-407C-8AA4-38BC1A612CC3}" type="presParOf" srcId="{FC4D2F3B-3234-4B16-82DB-B8362AEE0155}" destId="{10063C4B-749D-443B-AD7C-B3D4C7ECFC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70DD-4E07-4D13-A639-830979A80F4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5EFAA2-6EF8-47DA-91BB-740DFDD53E1A}">
      <dgm:prSet phldrT="[Text]"/>
      <dgm:spPr/>
      <dgm:t>
        <a:bodyPr/>
        <a:lstStyle/>
        <a:p>
          <a:r>
            <a:rPr lang="cs-CZ" dirty="0"/>
            <a:t>DPP</a:t>
          </a:r>
          <a:endParaRPr lang="en-US" dirty="0"/>
        </a:p>
      </dgm:t>
    </dgm:pt>
    <dgm:pt modelId="{9A9FB28B-CB95-44A3-8603-3DADE65A0108}" type="parTrans" cxnId="{D144330D-E480-4B8E-BDF6-2E1F242443DF}">
      <dgm:prSet/>
      <dgm:spPr/>
      <dgm:t>
        <a:bodyPr/>
        <a:lstStyle/>
        <a:p>
          <a:endParaRPr lang="en-US"/>
        </a:p>
      </dgm:t>
    </dgm:pt>
    <dgm:pt modelId="{9C851E79-EFCA-4727-B7CE-F83F6340E8E6}" type="sibTrans" cxnId="{D144330D-E480-4B8E-BDF6-2E1F242443DF}">
      <dgm:prSet/>
      <dgm:spPr/>
      <dgm:t>
        <a:bodyPr/>
        <a:lstStyle/>
        <a:p>
          <a:endParaRPr lang="en-US"/>
        </a:p>
      </dgm:t>
    </dgm:pt>
    <dgm:pt modelId="{4BC6B84C-D261-4920-9472-1090B02A3BA4}">
      <dgm:prSet phldrT="[Text]"/>
      <dgm:spPr/>
      <dgm:t>
        <a:bodyPr/>
        <a:lstStyle/>
        <a:p>
          <a:r>
            <a:rPr lang="cs-CZ" dirty="0"/>
            <a:t>Max. 300 hodin ročně, nemusí být jen jednorázový úkol </a:t>
          </a:r>
          <a:endParaRPr lang="en-US" dirty="0"/>
        </a:p>
      </dgm:t>
    </dgm:pt>
    <dgm:pt modelId="{83E11623-1E31-4C62-B90B-AE1CA9EA6D72}" type="parTrans" cxnId="{0FEB03A6-269E-4CD3-AEC5-9EE260396A05}">
      <dgm:prSet/>
      <dgm:spPr/>
      <dgm:t>
        <a:bodyPr/>
        <a:lstStyle/>
        <a:p>
          <a:endParaRPr lang="en-US"/>
        </a:p>
      </dgm:t>
    </dgm:pt>
    <dgm:pt modelId="{48EDD286-2596-4DCF-9609-181C77E9F2F4}" type="sibTrans" cxnId="{0FEB03A6-269E-4CD3-AEC5-9EE260396A05}">
      <dgm:prSet/>
      <dgm:spPr/>
      <dgm:t>
        <a:bodyPr/>
        <a:lstStyle/>
        <a:p>
          <a:endParaRPr lang="en-US"/>
        </a:p>
      </dgm:t>
    </dgm:pt>
    <dgm:pt modelId="{5F1B28E9-4035-41CC-ADCB-FFD26A39F97A}">
      <dgm:prSet phldrT="[Text]"/>
      <dgm:spPr/>
      <dgm:t>
        <a:bodyPr/>
        <a:lstStyle/>
        <a:p>
          <a:r>
            <a:rPr lang="cs-CZ" dirty="0"/>
            <a:t>DPČ</a:t>
          </a:r>
          <a:endParaRPr lang="en-US" dirty="0"/>
        </a:p>
      </dgm:t>
    </dgm:pt>
    <dgm:pt modelId="{C128B8A0-4609-4FCD-8E4C-911D17A8D1AA}" type="parTrans" cxnId="{84E55C1F-D871-43CF-9CA7-E0A015DB4606}">
      <dgm:prSet/>
      <dgm:spPr/>
      <dgm:t>
        <a:bodyPr/>
        <a:lstStyle/>
        <a:p>
          <a:endParaRPr lang="en-US"/>
        </a:p>
      </dgm:t>
    </dgm:pt>
    <dgm:pt modelId="{4F2B1DF4-18CD-4742-8939-A34F74D19258}" type="sibTrans" cxnId="{84E55C1F-D871-43CF-9CA7-E0A015DB4606}">
      <dgm:prSet/>
      <dgm:spPr/>
      <dgm:t>
        <a:bodyPr/>
        <a:lstStyle/>
        <a:p>
          <a:endParaRPr lang="en-US"/>
        </a:p>
      </dgm:t>
    </dgm:pt>
    <dgm:pt modelId="{40B6BC69-D2D9-47C8-877C-160D1617F327}">
      <dgm:prSet phldrT="[Text]"/>
      <dgm:spPr/>
      <dgm:t>
        <a:bodyPr/>
        <a:lstStyle/>
        <a:p>
          <a:r>
            <a:rPr lang="cs-CZ" dirty="0"/>
            <a:t>Odvody nejsou zvýhodněny</a:t>
          </a:r>
          <a:endParaRPr lang="en-US" dirty="0"/>
        </a:p>
      </dgm:t>
    </dgm:pt>
    <dgm:pt modelId="{77E10BA0-5E82-4943-80A6-8E147F0DAB1A}" type="parTrans" cxnId="{F5434695-E592-48E9-B8AD-00856DF48652}">
      <dgm:prSet/>
      <dgm:spPr/>
      <dgm:t>
        <a:bodyPr/>
        <a:lstStyle/>
        <a:p>
          <a:endParaRPr lang="en-US"/>
        </a:p>
      </dgm:t>
    </dgm:pt>
    <dgm:pt modelId="{FA3CD00D-299F-48CB-B7CF-D33FE5AF36FC}" type="sibTrans" cxnId="{F5434695-E592-48E9-B8AD-00856DF48652}">
      <dgm:prSet/>
      <dgm:spPr/>
      <dgm:t>
        <a:bodyPr/>
        <a:lstStyle/>
        <a:p>
          <a:endParaRPr lang="en-US"/>
        </a:p>
      </dgm:t>
    </dgm:pt>
    <dgm:pt modelId="{0986085A-7CE1-442B-BDB9-325B41D876E3}">
      <dgm:prSet phldrT="[Text]"/>
      <dgm:spPr/>
      <dgm:t>
        <a:bodyPr/>
        <a:lstStyle/>
        <a:p>
          <a:r>
            <a:rPr lang="cs-CZ" dirty="0"/>
            <a:t>Bez ZP a PSZ do 10.000 Kč měsíčně</a:t>
          </a:r>
          <a:endParaRPr lang="en-US" dirty="0"/>
        </a:p>
      </dgm:t>
    </dgm:pt>
    <dgm:pt modelId="{33E4C42C-9E58-4F7C-8C0D-62786325A1B1}" type="parTrans" cxnId="{488F0C9D-326D-4421-A3E2-02C9C9576126}">
      <dgm:prSet/>
      <dgm:spPr/>
      <dgm:t>
        <a:bodyPr/>
        <a:lstStyle/>
        <a:p>
          <a:endParaRPr lang="en-US"/>
        </a:p>
      </dgm:t>
    </dgm:pt>
    <dgm:pt modelId="{0E65D5EF-AE4C-4EB8-AA13-EF5C96F87990}" type="sibTrans" cxnId="{488F0C9D-326D-4421-A3E2-02C9C9576126}">
      <dgm:prSet/>
      <dgm:spPr/>
      <dgm:t>
        <a:bodyPr/>
        <a:lstStyle/>
        <a:p>
          <a:endParaRPr lang="en-US"/>
        </a:p>
      </dgm:t>
    </dgm:pt>
    <dgm:pt modelId="{FF9A0F4F-2BA7-42BA-89C4-102446FD008D}">
      <dgm:prSet phldrT="[Text]"/>
      <dgm:spPr/>
      <dgm:t>
        <a:bodyPr/>
        <a:lstStyle/>
        <a:p>
          <a:r>
            <a:rPr lang="cs-CZ" dirty="0"/>
            <a:t>Max. ½ úvazku v průměru ve vyrovnávacím období max. 52 týdnů </a:t>
          </a:r>
          <a:endParaRPr lang="en-US" dirty="0"/>
        </a:p>
      </dgm:t>
    </dgm:pt>
    <dgm:pt modelId="{D1CD7E71-B722-44BA-87B6-F76C0EB86BD9}" type="parTrans" cxnId="{C765B144-32AC-44E6-A021-506B6B3B2389}">
      <dgm:prSet/>
      <dgm:spPr/>
      <dgm:t>
        <a:bodyPr/>
        <a:lstStyle/>
        <a:p>
          <a:endParaRPr lang="en-US"/>
        </a:p>
      </dgm:t>
    </dgm:pt>
    <dgm:pt modelId="{D68CC9C3-939D-4117-B6CC-237C46818FA6}" type="sibTrans" cxnId="{C765B144-32AC-44E6-A021-506B6B3B2389}">
      <dgm:prSet/>
      <dgm:spPr/>
      <dgm:t>
        <a:bodyPr/>
        <a:lstStyle/>
        <a:p>
          <a:endParaRPr lang="en-US"/>
        </a:p>
      </dgm:t>
    </dgm:pt>
    <dgm:pt modelId="{6C99306E-2340-4956-BF60-044264485D35}" type="pres">
      <dgm:prSet presAssocID="{597170DD-4E07-4D13-A639-830979A80F4A}" presName="Name0" presStyleCnt="0">
        <dgm:presLayoutVars>
          <dgm:dir/>
          <dgm:animLvl val="lvl"/>
          <dgm:resizeHandles val="exact"/>
        </dgm:presLayoutVars>
      </dgm:prSet>
      <dgm:spPr/>
    </dgm:pt>
    <dgm:pt modelId="{FF70497A-6116-4DDA-9BF2-46AFA596B577}" type="pres">
      <dgm:prSet presAssocID="{155EFAA2-6EF8-47DA-91BB-740DFDD53E1A}" presName="composite" presStyleCnt="0"/>
      <dgm:spPr/>
    </dgm:pt>
    <dgm:pt modelId="{483E0B20-431C-4EE7-A043-000381E425A1}" type="pres">
      <dgm:prSet presAssocID="{155EFAA2-6EF8-47DA-91BB-740DFDD53E1A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069E95E9-A626-4E0A-9435-4C019488C32F}" type="pres">
      <dgm:prSet presAssocID="{155EFAA2-6EF8-47DA-91BB-740DFDD53E1A}" presName="desTx" presStyleLbl="alignAccFollowNode1" presStyleIdx="0" presStyleCnt="2">
        <dgm:presLayoutVars>
          <dgm:bulletEnabled val="1"/>
        </dgm:presLayoutVars>
      </dgm:prSet>
      <dgm:spPr/>
    </dgm:pt>
    <dgm:pt modelId="{4BEBC5B2-2D73-4A64-B0AB-2A677E89415C}" type="pres">
      <dgm:prSet presAssocID="{9C851E79-EFCA-4727-B7CE-F83F6340E8E6}" presName="space" presStyleCnt="0"/>
      <dgm:spPr/>
    </dgm:pt>
    <dgm:pt modelId="{FC4D2F3B-3234-4B16-82DB-B8362AEE0155}" type="pres">
      <dgm:prSet presAssocID="{5F1B28E9-4035-41CC-ADCB-FFD26A39F97A}" presName="composite" presStyleCnt="0"/>
      <dgm:spPr/>
    </dgm:pt>
    <dgm:pt modelId="{D0567665-BBD5-4F53-A4C8-B0D1F3F716DC}" type="pres">
      <dgm:prSet presAssocID="{5F1B28E9-4035-41CC-ADCB-FFD26A39F97A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10063C4B-749D-443B-AD7C-B3D4C7ECFC3F}" type="pres">
      <dgm:prSet presAssocID="{5F1B28E9-4035-41CC-ADCB-FFD26A39F97A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B5F59203-EEA5-49A6-9975-A4D49BC4F4BE}" type="presOf" srcId="{40B6BC69-D2D9-47C8-877C-160D1617F327}" destId="{10063C4B-749D-443B-AD7C-B3D4C7ECFC3F}" srcOrd="0" destOrd="0" presId="urn:microsoft.com/office/officeart/2005/8/layout/hList1"/>
    <dgm:cxn modelId="{D144330D-E480-4B8E-BDF6-2E1F242443DF}" srcId="{597170DD-4E07-4D13-A639-830979A80F4A}" destId="{155EFAA2-6EF8-47DA-91BB-740DFDD53E1A}" srcOrd="0" destOrd="0" parTransId="{9A9FB28B-CB95-44A3-8603-3DADE65A0108}" sibTransId="{9C851E79-EFCA-4727-B7CE-F83F6340E8E6}"/>
    <dgm:cxn modelId="{84E55C1F-D871-43CF-9CA7-E0A015DB4606}" srcId="{597170DD-4E07-4D13-A639-830979A80F4A}" destId="{5F1B28E9-4035-41CC-ADCB-FFD26A39F97A}" srcOrd="1" destOrd="0" parTransId="{C128B8A0-4609-4FCD-8E4C-911D17A8D1AA}" sibTransId="{4F2B1DF4-18CD-4742-8939-A34F74D19258}"/>
    <dgm:cxn modelId="{C765B144-32AC-44E6-A021-506B6B3B2389}" srcId="{5F1B28E9-4035-41CC-ADCB-FFD26A39F97A}" destId="{FF9A0F4F-2BA7-42BA-89C4-102446FD008D}" srcOrd="1" destOrd="0" parTransId="{D1CD7E71-B722-44BA-87B6-F76C0EB86BD9}" sibTransId="{D68CC9C3-939D-4117-B6CC-237C46818FA6}"/>
    <dgm:cxn modelId="{67FAF850-B2D2-43A3-B928-DA8A7478F790}" type="presOf" srcId="{FF9A0F4F-2BA7-42BA-89C4-102446FD008D}" destId="{10063C4B-749D-443B-AD7C-B3D4C7ECFC3F}" srcOrd="0" destOrd="1" presId="urn:microsoft.com/office/officeart/2005/8/layout/hList1"/>
    <dgm:cxn modelId="{F4500571-64CC-4C0D-92FA-F5B9A311F3FD}" type="presOf" srcId="{597170DD-4E07-4D13-A639-830979A80F4A}" destId="{6C99306E-2340-4956-BF60-044264485D35}" srcOrd="0" destOrd="0" presId="urn:microsoft.com/office/officeart/2005/8/layout/hList1"/>
    <dgm:cxn modelId="{FBAF6875-326E-42CC-A8D4-FF452DDF2E1D}" type="presOf" srcId="{155EFAA2-6EF8-47DA-91BB-740DFDD53E1A}" destId="{483E0B20-431C-4EE7-A043-000381E425A1}" srcOrd="0" destOrd="0" presId="urn:microsoft.com/office/officeart/2005/8/layout/hList1"/>
    <dgm:cxn modelId="{F5434695-E592-48E9-B8AD-00856DF48652}" srcId="{5F1B28E9-4035-41CC-ADCB-FFD26A39F97A}" destId="{40B6BC69-D2D9-47C8-877C-160D1617F327}" srcOrd="0" destOrd="0" parTransId="{77E10BA0-5E82-4943-80A6-8E147F0DAB1A}" sibTransId="{FA3CD00D-299F-48CB-B7CF-D33FE5AF36FC}"/>
    <dgm:cxn modelId="{488F0C9D-326D-4421-A3E2-02C9C9576126}" srcId="{155EFAA2-6EF8-47DA-91BB-740DFDD53E1A}" destId="{0986085A-7CE1-442B-BDB9-325B41D876E3}" srcOrd="0" destOrd="0" parTransId="{33E4C42C-9E58-4F7C-8C0D-62786325A1B1}" sibTransId="{0E65D5EF-AE4C-4EB8-AA13-EF5C96F87990}"/>
    <dgm:cxn modelId="{3CF6CA9D-F986-47A3-964F-81EDF9000223}" type="presOf" srcId="{5F1B28E9-4035-41CC-ADCB-FFD26A39F97A}" destId="{D0567665-BBD5-4F53-A4C8-B0D1F3F716DC}" srcOrd="0" destOrd="0" presId="urn:microsoft.com/office/officeart/2005/8/layout/hList1"/>
    <dgm:cxn modelId="{F6E5C8A2-30D3-4FBE-90F5-B8893D55A58D}" type="presOf" srcId="{4BC6B84C-D261-4920-9472-1090B02A3BA4}" destId="{069E95E9-A626-4E0A-9435-4C019488C32F}" srcOrd="0" destOrd="1" presId="urn:microsoft.com/office/officeart/2005/8/layout/hList1"/>
    <dgm:cxn modelId="{0FEB03A6-269E-4CD3-AEC5-9EE260396A05}" srcId="{155EFAA2-6EF8-47DA-91BB-740DFDD53E1A}" destId="{4BC6B84C-D261-4920-9472-1090B02A3BA4}" srcOrd="1" destOrd="0" parTransId="{83E11623-1E31-4C62-B90B-AE1CA9EA6D72}" sibTransId="{48EDD286-2596-4DCF-9609-181C77E9F2F4}"/>
    <dgm:cxn modelId="{E044D2BF-2DEE-48B7-B40D-366FA7BB993E}" type="presOf" srcId="{0986085A-7CE1-442B-BDB9-325B41D876E3}" destId="{069E95E9-A626-4E0A-9435-4C019488C32F}" srcOrd="0" destOrd="0" presId="urn:microsoft.com/office/officeart/2005/8/layout/hList1"/>
    <dgm:cxn modelId="{C9D0EC23-48AA-47E3-8D15-9E0C23B50F43}" type="presParOf" srcId="{6C99306E-2340-4956-BF60-044264485D35}" destId="{FF70497A-6116-4DDA-9BF2-46AFA596B577}" srcOrd="0" destOrd="0" presId="urn:microsoft.com/office/officeart/2005/8/layout/hList1"/>
    <dgm:cxn modelId="{7C180780-B59A-4F47-BF0D-1BE0F6D9F692}" type="presParOf" srcId="{FF70497A-6116-4DDA-9BF2-46AFA596B577}" destId="{483E0B20-431C-4EE7-A043-000381E425A1}" srcOrd="0" destOrd="0" presId="urn:microsoft.com/office/officeart/2005/8/layout/hList1"/>
    <dgm:cxn modelId="{35B7656D-B0EB-499C-AC2E-03787023D28C}" type="presParOf" srcId="{FF70497A-6116-4DDA-9BF2-46AFA596B577}" destId="{069E95E9-A626-4E0A-9435-4C019488C32F}" srcOrd="1" destOrd="0" presId="urn:microsoft.com/office/officeart/2005/8/layout/hList1"/>
    <dgm:cxn modelId="{7E02B4C0-1485-4171-9FB3-D71BDCB3FEC1}" type="presParOf" srcId="{6C99306E-2340-4956-BF60-044264485D35}" destId="{4BEBC5B2-2D73-4A64-B0AB-2A677E89415C}" srcOrd="1" destOrd="0" presId="urn:microsoft.com/office/officeart/2005/8/layout/hList1"/>
    <dgm:cxn modelId="{5C91EE9B-FDEA-4005-A60C-CAD6594E308A}" type="presParOf" srcId="{6C99306E-2340-4956-BF60-044264485D35}" destId="{FC4D2F3B-3234-4B16-82DB-B8362AEE0155}" srcOrd="2" destOrd="0" presId="urn:microsoft.com/office/officeart/2005/8/layout/hList1"/>
    <dgm:cxn modelId="{D46BB8E9-5FBE-4E77-BDC1-0CFA1F5DB770}" type="presParOf" srcId="{FC4D2F3B-3234-4B16-82DB-B8362AEE0155}" destId="{D0567665-BBD5-4F53-A4C8-B0D1F3F716DC}" srcOrd="0" destOrd="0" presId="urn:microsoft.com/office/officeart/2005/8/layout/hList1"/>
    <dgm:cxn modelId="{8E6457DD-7433-407C-8AA4-38BC1A612CC3}" type="presParOf" srcId="{FC4D2F3B-3234-4B16-82DB-B8362AEE0155}" destId="{10063C4B-749D-443B-AD7C-B3D4C7ECFC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E85B43D-4AC0-4874-8889-2F9E31E03D2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DFD444A-B59C-4069-8132-454BAF835B41}">
      <dgm:prSet phldrT="[Text]"/>
      <dgm:spPr/>
      <dgm:t>
        <a:bodyPr/>
        <a:lstStyle/>
        <a:p>
          <a:r>
            <a:rPr lang="cs-CZ" dirty="0"/>
            <a:t>Zaměstnavatel </a:t>
          </a:r>
        </a:p>
      </dgm:t>
    </dgm:pt>
    <dgm:pt modelId="{A19A72B4-5D86-4F85-8B92-811130076445}" type="parTrans" cxnId="{DEC75620-5858-485C-9201-4F0BA56C2D55}">
      <dgm:prSet/>
      <dgm:spPr/>
      <dgm:t>
        <a:bodyPr/>
        <a:lstStyle/>
        <a:p>
          <a:endParaRPr lang="cs-CZ"/>
        </a:p>
      </dgm:t>
    </dgm:pt>
    <dgm:pt modelId="{885E0240-0F80-42FC-AA92-1B3A8879A07C}" type="sibTrans" cxnId="{DEC75620-5858-485C-9201-4F0BA56C2D55}">
      <dgm:prSet/>
      <dgm:spPr/>
      <dgm:t>
        <a:bodyPr/>
        <a:lstStyle/>
        <a:p>
          <a:endParaRPr lang="cs-CZ"/>
        </a:p>
      </dgm:t>
    </dgm:pt>
    <dgm:pt modelId="{91D6F7FD-30A8-4CCC-98FE-2B83147B14FB}">
      <dgm:prSet phldrT="[Text]"/>
      <dgm:spPr/>
      <dgm:t>
        <a:bodyPr/>
        <a:lstStyle/>
        <a:p>
          <a:r>
            <a:rPr lang="cs-CZ" dirty="0"/>
            <a:t>Jen ze zákonného důvodu </a:t>
          </a:r>
        </a:p>
      </dgm:t>
    </dgm:pt>
    <dgm:pt modelId="{6EC91BE1-1433-45A5-9199-B084FE4C15C8}" type="parTrans" cxnId="{EB373B40-8790-4627-942F-2E624C4BBCFC}">
      <dgm:prSet/>
      <dgm:spPr/>
      <dgm:t>
        <a:bodyPr/>
        <a:lstStyle/>
        <a:p>
          <a:endParaRPr lang="cs-CZ"/>
        </a:p>
      </dgm:t>
    </dgm:pt>
    <dgm:pt modelId="{84AB4F84-C1C6-4EF4-A546-01512117D338}" type="sibTrans" cxnId="{EB373B40-8790-4627-942F-2E624C4BBCFC}">
      <dgm:prSet/>
      <dgm:spPr/>
      <dgm:t>
        <a:bodyPr/>
        <a:lstStyle/>
        <a:p>
          <a:endParaRPr lang="cs-CZ"/>
        </a:p>
      </dgm:t>
    </dgm:pt>
    <dgm:pt modelId="{C03893FC-5CBB-4BEF-9D48-C16C70D72A63}">
      <dgm:prSet phldrT="[Text]"/>
      <dgm:spPr/>
      <dgm:t>
        <a:bodyPr/>
        <a:lstStyle/>
        <a:p>
          <a:r>
            <a:rPr lang="cs-CZ" dirty="0"/>
            <a:t>Nejméně 2 měsíce výpovědní doba </a:t>
          </a:r>
        </a:p>
      </dgm:t>
    </dgm:pt>
    <dgm:pt modelId="{642F5FBE-2124-41B9-90A6-03F087C175A3}" type="parTrans" cxnId="{8EC1F37D-25E5-4B30-9D1C-A41A4B61DC74}">
      <dgm:prSet/>
      <dgm:spPr/>
      <dgm:t>
        <a:bodyPr/>
        <a:lstStyle/>
        <a:p>
          <a:endParaRPr lang="cs-CZ"/>
        </a:p>
      </dgm:t>
    </dgm:pt>
    <dgm:pt modelId="{B6F039AD-C11B-414B-A647-2B0A714EF8B7}" type="sibTrans" cxnId="{8EC1F37D-25E5-4B30-9D1C-A41A4B61DC74}">
      <dgm:prSet/>
      <dgm:spPr/>
      <dgm:t>
        <a:bodyPr/>
        <a:lstStyle/>
        <a:p>
          <a:endParaRPr lang="cs-CZ"/>
        </a:p>
      </dgm:t>
    </dgm:pt>
    <dgm:pt modelId="{1F51E207-F4C4-48A6-AF4E-0C566005451B}">
      <dgm:prSet phldrT="[Text]"/>
      <dgm:spPr/>
      <dgm:t>
        <a:bodyPr/>
        <a:lstStyle/>
        <a:p>
          <a:r>
            <a:rPr lang="cs-CZ" dirty="0"/>
            <a:t>Zaměstnanec </a:t>
          </a:r>
        </a:p>
      </dgm:t>
    </dgm:pt>
    <dgm:pt modelId="{7228EBBA-B540-41F6-9492-BE3AE321ADDF}" type="parTrans" cxnId="{E077DD41-CF83-454B-9472-E5EC1B04DD92}">
      <dgm:prSet/>
      <dgm:spPr/>
      <dgm:t>
        <a:bodyPr/>
        <a:lstStyle/>
        <a:p>
          <a:endParaRPr lang="cs-CZ"/>
        </a:p>
      </dgm:t>
    </dgm:pt>
    <dgm:pt modelId="{2A229294-B6C8-469B-B678-9AD744F3F77A}" type="sibTrans" cxnId="{E077DD41-CF83-454B-9472-E5EC1B04DD92}">
      <dgm:prSet/>
      <dgm:spPr/>
      <dgm:t>
        <a:bodyPr/>
        <a:lstStyle/>
        <a:p>
          <a:endParaRPr lang="cs-CZ"/>
        </a:p>
      </dgm:t>
    </dgm:pt>
    <dgm:pt modelId="{6CF1A6F2-EA87-4D08-AEC3-9B7BA3910A3C}">
      <dgm:prSet phldrT="[Text]"/>
      <dgm:spPr/>
      <dgm:t>
        <a:bodyPr/>
        <a:lstStyle/>
        <a:p>
          <a:r>
            <a:rPr lang="cs-CZ" dirty="0"/>
            <a:t>Bez udání důvodu </a:t>
          </a:r>
        </a:p>
      </dgm:t>
    </dgm:pt>
    <dgm:pt modelId="{9F5484C7-CB61-4EEA-8713-34F914B6DAC3}" type="parTrans" cxnId="{951DCB13-C0B4-42FA-99D2-8D843D9AD2D1}">
      <dgm:prSet/>
      <dgm:spPr/>
      <dgm:t>
        <a:bodyPr/>
        <a:lstStyle/>
        <a:p>
          <a:endParaRPr lang="cs-CZ"/>
        </a:p>
      </dgm:t>
    </dgm:pt>
    <dgm:pt modelId="{43B6D089-1059-49CB-852D-0B39AEE704E5}" type="sibTrans" cxnId="{951DCB13-C0B4-42FA-99D2-8D843D9AD2D1}">
      <dgm:prSet/>
      <dgm:spPr/>
      <dgm:t>
        <a:bodyPr/>
        <a:lstStyle/>
        <a:p>
          <a:endParaRPr lang="cs-CZ"/>
        </a:p>
      </dgm:t>
    </dgm:pt>
    <dgm:pt modelId="{8CA24023-BE07-4D4A-B350-57F2E0205745}">
      <dgm:prSet phldrT="[Text]"/>
      <dgm:spPr/>
      <dgm:t>
        <a:bodyPr/>
        <a:lstStyle/>
        <a:p>
          <a:r>
            <a:rPr lang="cs-CZ" dirty="0"/>
            <a:t>Nejméně 2 měsíce výpovědní doba</a:t>
          </a:r>
        </a:p>
      </dgm:t>
    </dgm:pt>
    <dgm:pt modelId="{56C324C6-EDE9-476C-8C20-AA9463B27C23}" type="parTrans" cxnId="{B9FE443D-4C76-4A5A-80CE-5B1C06403BD1}">
      <dgm:prSet/>
      <dgm:spPr/>
      <dgm:t>
        <a:bodyPr/>
        <a:lstStyle/>
        <a:p>
          <a:endParaRPr lang="cs-CZ"/>
        </a:p>
      </dgm:t>
    </dgm:pt>
    <dgm:pt modelId="{B9998836-C5C9-4149-91B6-1A30CD19172F}" type="sibTrans" cxnId="{B9FE443D-4C76-4A5A-80CE-5B1C06403BD1}">
      <dgm:prSet/>
      <dgm:spPr/>
      <dgm:t>
        <a:bodyPr/>
        <a:lstStyle/>
        <a:p>
          <a:endParaRPr lang="cs-CZ"/>
        </a:p>
      </dgm:t>
    </dgm:pt>
    <dgm:pt modelId="{A1D56A95-AD3A-445A-A628-7ED2F0AF9ACA}">
      <dgm:prSet phldrT="[Text]"/>
      <dgm:spPr/>
      <dgm:t>
        <a:bodyPr/>
        <a:lstStyle/>
        <a:p>
          <a:r>
            <a:rPr lang="cs-CZ" dirty="0"/>
            <a:t>Může vzniknout nárok na odstupné </a:t>
          </a:r>
        </a:p>
      </dgm:t>
    </dgm:pt>
    <dgm:pt modelId="{7F1FFDA2-BEE3-4088-9602-D37671BEC754}" type="parTrans" cxnId="{5EBE6CE8-2743-4217-B92B-F9387A65C922}">
      <dgm:prSet/>
      <dgm:spPr/>
    </dgm:pt>
    <dgm:pt modelId="{86C617E2-DA3E-4425-9AF8-245D087D82CA}" type="sibTrans" cxnId="{5EBE6CE8-2743-4217-B92B-F9387A65C922}">
      <dgm:prSet/>
      <dgm:spPr/>
    </dgm:pt>
    <dgm:pt modelId="{CAD20799-0607-4820-A3F3-1EF0D1F46FB3}">
      <dgm:prSet phldrT="[Text]"/>
      <dgm:spPr/>
      <dgm:t>
        <a:bodyPr/>
        <a:lstStyle/>
        <a:p>
          <a:r>
            <a:rPr lang="cs-CZ" dirty="0"/>
            <a:t>Bez odstupného  </a:t>
          </a:r>
        </a:p>
      </dgm:t>
    </dgm:pt>
    <dgm:pt modelId="{A0604050-9AF1-48BC-A334-38BFF4063B52}" type="parTrans" cxnId="{C7A12B82-26DF-4028-8DE2-1D821C6FBFC0}">
      <dgm:prSet/>
      <dgm:spPr/>
    </dgm:pt>
    <dgm:pt modelId="{D3633454-07AB-4B82-89BD-2DD474E140E9}" type="sibTrans" cxnId="{C7A12B82-26DF-4028-8DE2-1D821C6FBFC0}">
      <dgm:prSet/>
      <dgm:spPr/>
    </dgm:pt>
    <dgm:pt modelId="{CF349748-8A6F-484C-9826-A07B83CB9BE6}" type="pres">
      <dgm:prSet presAssocID="{4E85B43D-4AC0-4874-8889-2F9E31E03D26}" presName="Name0" presStyleCnt="0">
        <dgm:presLayoutVars>
          <dgm:dir/>
          <dgm:animLvl val="lvl"/>
          <dgm:resizeHandles val="exact"/>
        </dgm:presLayoutVars>
      </dgm:prSet>
      <dgm:spPr/>
    </dgm:pt>
    <dgm:pt modelId="{5E1590DE-6844-42F3-A91E-A916A8714167}" type="pres">
      <dgm:prSet presAssocID="{9DFD444A-B59C-4069-8132-454BAF835B41}" presName="composite" presStyleCnt="0"/>
      <dgm:spPr/>
    </dgm:pt>
    <dgm:pt modelId="{12C19195-E923-46D5-A5E9-B15E67F6D67D}" type="pres">
      <dgm:prSet presAssocID="{9DFD444A-B59C-4069-8132-454BAF835B41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20E9F93F-69E6-4141-8265-2F665ABE3BF9}" type="pres">
      <dgm:prSet presAssocID="{9DFD444A-B59C-4069-8132-454BAF835B41}" presName="desTx" presStyleLbl="alignAccFollowNode1" presStyleIdx="0" presStyleCnt="2">
        <dgm:presLayoutVars>
          <dgm:bulletEnabled val="1"/>
        </dgm:presLayoutVars>
      </dgm:prSet>
      <dgm:spPr/>
    </dgm:pt>
    <dgm:pt modelId="{6C42FDEB-E403-4B40-826B-787F3CEEFB15}" type="pres">
      <dgm:prSet presAssocID="{885E0240-0F80-42FC-AA92-1B3A8879A07C}" presName="space" presStyleCnt="0"/>
      <dgm:spPr/>
    </dgm:pt>
    <dgm:pt modelId="{5EDF0E0D-6E23-4761-A829-25A4C60062B2}" type="pres">
      <dgm:prSet presAssocID="{1F51E207-F4C4-48A6-AF4E-0C566005451B}" presName="composite" presStyleCnt="0"/>
      <dgm:spPr/>
    </dgm:pt>
    <dgm:pt modelId="{F3CB27B4-110C-43FF-81A1-934B887F5178}" type="pres">
      <dgm:prSet presAssocID="{1F51E207-F4C4-48A6-AF4E-0C566005451B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ED6FC5CD-8FCA-4A1F-8CBD-98A3B8CE9E5B}" type="pres">
      <dgm:prSet presAssocID="{1F51E207-F4C4-48A6-AF4E-0C566005451B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F737560C-91C1-457B-BFE4-12FC10664137}" type="presOf" srcId="{C03893FC-5CBB-4BEF-9D48-C16C70D72A63}" destId="{20E9F93F-69E6-4141-8265-2F665ABE3BF9}" srcOrd="0" destOrd="1" presId="urn:microsoft.com/office/officeart/2005/8/layout/hList1"/>
    <dgm:cxn modelId="{951DCB13-C0B4-42FA-99D2-8D843D9AD2D1}" srcId="{1F51E207-F4C4-48A6-AF4E-0C566005451B}" destId="{6CF1A6F2-EA87-4D08-AEC3-9B7BA3910A3C}" srcOrd="0" destOrd="0" parTransId="{9F5484C7-CB61-4EEA-8713-34F914B6DAC3}" sibTransId="{43B6D089-1059-49CB-852D-0B39AEE704E5}"/>
    <dgm:cxn modelId="{DEC75620-5858-485C-9201-4F0BA56C2D55}" srcId="{4E85B43D-4AC0-4874-8889-2F9E31E03D26}" destId="{9DFD444A-B59C-4069-8132-454BAF835B41}" srcOrd="0" destOrd="0" parTransId="{A19A72B4-5D86-4F85-8B92-811130076445}" sibTransId="{885E0240-0F80-42FC-AA92-1B3A8879A07C}"/>
    <dgm:cxn modelId="{95615834-7E0E-4E6E-AC01-6B0470EA377E}" type="presOf" srcId="{1F51E207-F4C4-48A6-AF4E-0C566005451B}" destId="{F3CB27B4-110C-43FF-81A1-934B887F5178}" srcOrd="0" destOrd="0" presId="urn:microsoft.com/office/officeart/2005/8/layout/hList1"/>
    <dgm:cxn modelId="{B9FE443D-4C76-4A5A-80CE-5B1C06403BD1}" srcId="{1F51E207-F4C4-48A6-AF4E-0C566005451B}" destId="{8CA24023-BE07-4D4A-B350-57F2E0205745}" srcOrd="1" destOrd="0" parTransId="{56C324C6-EDE9-476C-8C20-AA9463B27C23}" sibTransId="{B9998836-C5C9-4149-91B6-1A30CD19172F}"/>
    <dgm:cxn modelId="{EB373B40-8790-4627-942F-2E624C4BBCFC}" srcId="{9DFD444A-B59C-4069-8132-454BAF835B41}" destId="{91D6F7FD-30A8-4CCC-98FE-2B83147B14FB}" srcOrd="0" destOrd="0" parTransId="{6EC91BE1-1433-45A5-9199-B084FE4C15C8}" sibTransId="{84AB4F84-C1C6-4EF4-A546-01512117D338}"/>
    <dgm:cxn modelId="{23568F5C-30BE-405D-BB36-DE16FC34E9D1}" type="presOf" srcId="{CAD20799-0607-4820-A3F3-1EF0D1F46FB3}" destId="{ED6FC5CD-8FCA-4A1F-8CBD-98A3B8CE9E5B}" srcOrd="0" destOrd="2" presId="urn:microsoft.com/office/officeart/2005/8/layout/hList1"/>
    <dgm:cxn modelId="{E077DD41-CF83-454B-9472-E5EC1B04DD92}" srcId="{4E85B43D-4AC0-4874-8889-2F9E31E03D26}" destId="{1F51E207-F4C4-48A6-AF4E-0C566005451B}" srcOrd="1" destOrd="0" parTransId="{7228EBBA-B540-41F6-9492-BE3AE321ADDF}" sibTransId="{2A229294-B6C8-469B-B678-9AD744F3F77A}"/>
    <dgm:cxn modelId="{F3DFE171-E648-497D-9F9D-63155C591C2A}" type="presOf" srcId="{8CA24023-BE07-4D4A-B350-57F2E0205745}" destId="{ED6FC5CD-8FCA-4A1F-8CBD-98A3B8CE9E5B}" srcOrd="0" destOrd="1" presId="urn:microsoft.com/office/officeart/2005/8/layout/hList1"/>
    <dgm:cxn modelId="{8EC1F37D-25E5-4B30-9D1C-A41A4B61DC74}" srcId="{9DFD444A-B59C-4069-8132-454BAF835B41}" destId="{C03893FC-5CBB-4BEF-9D48-C16C70D72A63}" srcOrd="1" destOrd="0" parTransId="{642F5FBE-2124-41B9-90A6-03F087C175A3}" sibTransId="{B6F039AD-C11B-414B-A647-2B0A714EF8B7}"/>
    <dgm:cxn modelId="{C7A12B82-26DF-4028-8DE2-1D821C6FBFC0}" srcId="{1F51E207-F4C4-48A6-AF4E-0C566005451B}" destId="{CAD20799-0607-4820-A3F3-1EF0D1F46FB3}" srcOrd="2" destOrd="0" parTransId="{A0604050-9AF1-48BC-A334-38BFF4063B52}" sibTransId="{D3633454-07AB-4B82-89BD-2DD474E140E9}"/>
    <dgm:cxn modelId="{9199508F-FED1-4DDF-9C9E-63BFF95B259B}" type="presOf" srcId="{6CF1A6F2-EA87-4D08-AEC3-9B7BA3910A3C}" destId="{ED6FC5CD-8FCA-4A1F-8CBD-98A3B8CE9E5B}" srcOrd="0" destOrd="0" presId="urn:microsoft.com/office/officeart/2005/8/layout/hList1"/>
    <dgm:cxn modelId="{3F2A7E91-E0E5-4137-8672-05D6A01FE8A8}" type="presOf" srcId="{A1D56A95-AD3A-445A-A628-7ED2F0AF9ACA}" destId="{20E9F93F-69E6-4141-8265-2F665ABE3BF9}" srcOrd="0" destOrd="2" presId="urn:microsoft.com/office/officeart/2005/8/layout/hList1"/>
    <dgm:cxn modelId="{02E621B3-FB6E-4A2A-9EE5-EB0D9CB861E1}" type="presOf" srcId="{91D6F7FD-30A8-4CCC-98FE-2B83147B14FB}" destId="{20E9F93F-69E6-4141-8265-2F665ABE3BF9}" srcOrd="0" destOrd="0" presId="urn:microsoft.com/office/officeart/2005/8/layout/hList1"/>
    <dgm:cxn modelId="{F3DB41BF-077C-440F-AB31-20BFC60D4448}" type="presOf" srcId="{9DFD444A-B59C-4069-8132-454BAF835B41}" destId="{12C19195-E923-46D5-A5E9-B15E67F6D67D}" srcOrd="0" destOrd="0" presId="urn:microsoft.com/office/officeart/2005/8/layout/hList1"/>
    <dgm:cxn modelId="{5EBE6CE8-2743-4217-B92B-F9387A65C922}" srcId="{9DFD444A-B59C-4069-8132-454BAF835B41}" destId="{A1D56A95-AD3A-445A-A628-7ED2F0AF9ACA}" srcOrd="2" destOrd="0" parTransId="{7F1FFDA2-BEE3-4088-9602-D37671BEC754}" sibTransId="{86C617E2-DA3E-4425-9AF8-245D087D82CA}"/>
    <dgm:cxn modelId="{5B14B2F1-E6C5-4550-A26A-4D25AA738D4B}" type="presOf" srcId="{4E85B43D-4AC0-4874-8889-2F9E31E03D26}" destId="{CF349748-8A6F-484C-9826-A07B83CB9BE6}" srcOrd="0" destOrd="0" presId="urn:microsoft.com/office/officeart/2005/8/layout/hList1"/>
    <dgm:cxn modelId="{48B118ED-52DC-4A4D-8E01-64857BF01E06}" type="presParOf" srcId="{CF349748-8A6F-484C-9826-A07B83CB9BE6}" destId="{5E1590DE-6844-42F3-A91E-A916A8714167}" srcOrd="0" destOrd="0" presId="urn:microsoft.com/office/officeart/2005/8/layout/hList1"/>
    <dgm:cxn modelId="{CA4E601D-7410-42C0-B799-284B91364CEF}" type="presParOf" srcId="{5E1590DE-6844-42F3-A91E-A916A8714167}" destId="{12C19195-E923-46D5-A5E9-B15E67F6D67D}" srcOrd="0" destOrd="0" presId="urn:microsoft.com/office/officeart/2005/8/layout/hList1"/>
    <dgm:cxn modelId="{B4CFE19F-D654-428B-868D-B11742981712}" type="presParOf" srcId="{5E1590DE-6844-42F3-A91E-A916A8714167}" destId="{20E9F93F-69E6-4141-8265-2F665ABE3BF9}" srcOrd="1" destOrd="0" presId="urn:microsoft.com/office/officeart/2005/8/layout/hList1"/>
    <dgm:cxn modelId="{17C494A6-452A-4DE9-9745-1CB6F3C7ED3D}" type="presParOf" srcId="{CF349748-8A6F-484C-9826-A07B83CB9BE6}" destId="{6C42FDEB-E403-4B40-826B-787F3CEEFB15}" srcOrd="1" destOrd="0" presId="urn:microsoft.com/office/officeart/2005/8/layout/hList1"/>
    <dgm:cxn modelId="{E7606FBC-EC7B-497F-AA95-FF921A3DA4FB}" type="presParOf" srcId="{CF349748-8A6F-484C-9826-A07B83CB9BE6}" destId="{5EDF0E0D-6E23-4761-A829-25A4C60062B2}" srcOrd="2" destOrd="0" presId="urn:microsoft.com/office/officeart/2005/8/layout/hList1"/>
    <dgm:cxn modelId="{5ED8E3CD-46B0-4192-923C-687CF3745657}" type="presParOf" srcId="{5EDF0E0D-6E23-4761-A829-25A4C60062B2}" destId="{F3CB27B4-110C-43FF-81A1-934B887F5178}" srcOrd="0" destOrd="0" presId="urn:microsoft.com/office/officeart/2005/8/layout/hList1"/>
    <dgm:cxn modelId="{C6C0FD58-6249-4D63-B43C-4D5B183E1656}" type="presParOf" srcId="{5EDF0E0D-6E23-4761-A829-25A4C60062B2}" destId="{ED6FC5CD-8FCA-4A1F-8CBD-98A3B8CE9E5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5C79DCD-5AE8-41DB-88C8-45DDCA954B3A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B3802B0F-3E4C-49AC-8B58-0AB20CBC24CA}">
      <dgm:prSet phldrT="[Text]"/>
      <dgm:spPr/>
      <dgm:t>
        <a:bodyPr/>
        <a:lstStyle/>
        <a:p>
          <a:r>
            <a:rPr lang="cs-CZ" dirty="0"/>
            <a:t>Zvlášť hrubé</a:t>
          </a:r>
        </a:p>
      </dgm:t>
    </dgm:pt>
    <dgm:pt modelId="{7143D6D2-CF65-4A29-B001-94DCDA9F1A47}" type="parTrans" cxnId="{751A0302-C9ED-4DF5-BEEC-C52018C90956}">
      <dgm:prSet/>
      <dgm:spPr/>
      <dgm:t>
        <a:bodyPr/>
        <a:lstStyle/>
        <a:p>
          <a:endParaRPr lang="cs-CZ"/>
        </a:p>
      </dgm:t>
    </dgm:pt>
    <dgm:pt modelId="{57774B1F-6AC3-4D87-AFDB-EB894064B2C5}" type="sibTrans" cxnId="{751A0302-C9ED-4DF5-BEEC-C52018C90956}">
      <dgm:prSet/>
      <dgm:spPr/>
      <dgm:t>
        <a:bodyPr/>
        <a:lstStyle/>
        <a:p>
          <a:endParaRPr lang="cs-CZ"/>
        </a:p>
      </dgm:t>
    </dgm:pt>
    <dgm:pt modelId="{220367AC-BBE6-4AF2-AFBB-7D6513C83D76}">
      <dgm:prSet phldrT="[Text]"/>
      <dgm:spPr/>
      <dgm:t>
        <a:bodyPr/>
        <a:lstStyle/>
        <a:p>
          <a:r>
            <a:rPr lang="cs-CZ" dirty="0"/>
            <a:t>Hrubé</a:t>
          </a:r>
        </a:p>
      </dgm:t>
    </dgm:pt>
    <dgm:pt modelId="{688E4F85-3308-4375-9334-E48E788C0184}" type="parTrans" cxnId="{49952047-4FCA-47EB-9455-BB25B389F649}">
      <dgm:prSet/>
      <dgm:spPr/>
      <dgm:t>
        <a:bodyPr/>
        <a:lstStyle/>
        <a:p>
          <a:endParaRPr lang="cs-CZ"/>
        </a:p>
      </dgm:t>
    </dgm:pt>
    <dgm:pt modelId="{F10C9DC7-E6A7-4207-ADEE-EA9C44539BE0}" type="sibTrans" cxnId="{49952047-4FCA-47EB-9455-BB25B389F649}">
      <dgm:prSet/>
      <dgm:spPr/>
      <dgm:t>
        <a:bodyPr/>
        <a:lstStyle/>
        <a:p>
          <a:endParaRPr lang="cs-CZ"/>
        </a:p>
      </dgm:t>
    </dgm:pt>
    <dgm:pt modelId="{318D5B51-EA0C-4714-83AE-3B046A8B6AA4}">
      <dgm:prSet phldrT="[Text]"/>
      <dgm:spPr/>
      <dgm:t>
        <a:bodyPr/>
        <a:lstStyle/>
        <a:p>
          <a:r>
            <a:rPr lang="cs-CZ" dirty="0"/>
            <a:t>Méně závažné</a:t>
          </a:r>
        </a:p>
      </dgm:t>
    </dgm:pt>
    <dgm:pt modelId="{F8A84643-35B9-4970-8C15-73DE9C72C8E1}" type="parTrans" cxnId="{F5694A1C-5604-4413-8324-E10A9C180E5F}">
      <dgm:prSet/>
      <dgm:spPr/>
      <dgm:t>
        <a:bodyPr/>
        <a:lstStyle/>
        <a:p>
          <a:endParaRPr lang="cs-CZ"/>
        </a:p>
      </dgm:t>
    </dgm:pt>
    <dgm:pt modelId="{972AC282-7A0D-4101-8AEF-E3D6EA8C4B16}" type="sibTrans" cxnId="{F5694A1C-5604-4413-8324-E10A9C180E5F}">
      <dgm:prSet/>
      <dgm:spPr/>
      <dgm:t>
        <a:bodyPr/>
        <a:lstStyle/>
        <a:p>
          <a:endParaRPr lang="cs-CZ"/>
        </a:p>
      </dgm:t>
    </dgm:pt>
    <dgm:pt modelId="{445B7B7F-F6A1-42ED-AC81-F9F7FEFB4919}" type="pres">
      <dgm:prSet presAssocID="{25C79DCD-5AE8-41DB-88C8-45DDCA954B3A}" presName="compositeShape" presStyleCnt="0">
        <dgm:presLayoutVars>
          <dgm:dir/>
          <dgm:resizeHandles/>
        </dgm:presLayoutVars>
      </dgm:prSet>
      <dgm:spPr/>
    </dgm:pt>
    <dgm:pt modelId="{2EBD738F-46F0-485C-AD28-8013A4AA0B74}" type="pres">
      <dgm:prSet presAssocID="{25C79DCD-5AE8-41DB-88C8-45DDCA954B3A}" presName="pyramid" presStyleLbl="node1" presStyleIdx="0" presStyleCnt="1"/>
      <dgm:spPr/>
    </dgm:pt>
    <dgm:pt modelId="{73A79668-A9B6-4FF4-AFBD-677C41FC8912}" type="pres">
      <dgm:prSet presAssocID="{25C79DCD-5AE8-41DB-88C8-45DDCA954B3A}" presName="theList" presStyleCnt="0"/>
      <dgm:spPr/>
    </dgm:pt>
    <dgm:pt modelId="{1B84F196-8C52-4C3F-BBCA-90CEC14CDB04}" type="pres">
      <dgm:prSet presAssocID="{B3802B0F-3E4C-49AC-8B58-0AB20CBC24CA}" presName="aNode" presStyleLbl="fgAcc1" presStyleIdx="0" presStyleCnt="3">
        <dgm:presLayoutVars>
          <dgm:bulletEnabled val="1"/>
        </dgm:presLayoutVars>
      </dgm:prSet>
      <dgm:spPr/>
    </dgm:pt>
    <dgm:pt modelId="{0D1A4E4C-4972-431A-AAF9-180B4ECC46DA}" type="pres">
      <dgm:prSet presAssocID="{B3802B0F-3E4C-49AC-8B58-0AB20CBC24CA}" presName="aSpace" presStyleCnt="0"/>
      <dgm:spPr/>
    </dgm:pt>
    <dgm:pt modelId="{8CF01AE3-F64C-43FB-9974-ED28EE90F3AE}" type="pres">
      <dgm:prSet presAssocID="{220367AC-BBE6-4AF2-AFBB-7D6513C83D76}" presName="aNode" presStyleLbl="fgAcc1" presStyleIdx="1" presStyleCnt="3">
        <dgm:presLayoutVars>
          <dgm:bulletEnabled val="1"/>
        </dgm:presLayoutVars>
      </dgm:prSet>
      <dgm:spPr/>
    </dgm:pt>
    <dgm:pt modelId="{FB2DA69D-236E-4C27-864F-48DA24E697BE}" type="pres">
      <dgm:prSet presAssocID="{220367AC-BBE6-4AF2-AFBB-7D6513C83D76}" presName="aSpace" presStyleCnt="0"/>
      <dgm:spPr/>
    </dgm:pt>
    <dgm:pt modelId="{4625260C-BC71-4EEE-BA78-3D7DC9969977}" type="pres">
      <dgm:prSet presAssocID="{318D5B51-EA0C-4714-83AE-3B046A8B6AA4}" presName="aNode" presStyleLbl="fgAcc1" presStyleIdx="2" presStyleCnt="3">
        <dgm:presLayoutVars>
          <dgm:bulletEnabled val="1"/>
        </dgm:presLayoutVars>
      </dgm:prSet>
      <dgm:spPr/>
    </dgm:pt>
    <dgm:pt modelId="{FCC1C408-33C9-4A96-912E-954E1F036631}" type="pres">
      <dgm:prSet presAssocID="{318D5B51-EA0C-4714-83AE-3B046A8B6AA4}" presName="aSpace" presStyleCnt="0"/>
      <dgm:spPr/>
    </dgm:pt>
  </dgm:ptLst>
  <dgm:cxnLst>
    <dgm:cxn modelId="{751A0302-C9ED-4DF5-BEEC-C52018C90956}" srcId="{25C79DCD-5AE8-41DB-88C8-45DDCA954B3A}" destId="{B3802B0F-3E4C-49AC-8B58-0AB20CBC24CA}" srcOrd="0" destOrd="0" parTransId="{7143D6D2-CF65-4A29-B001-94DCDA9F1A47}" sibTransId="{57774B1F-6AC3-4D87-AFDB-EB894064B2C5}"/>
    <dgm:cxn modelId="{8ACE450A-3A96-4AC0-9355-35F81C7F5CD5}" type="presOf" srcId="{B3802B0F-3E4C-49AC-8B58-0AB20CBC24CA}" destId="{1B84F196-8C52-4C3F-BBCA-90CEC14CDB04}" srcOrd="0" destOrd="0" presId="urn:microsoft.com/office/officeart/2005/8/layout/pyramid2"/>
    <dgm:cxn modelId="{F5694A1C-5604-4413-8324-E10A9C180E5F}" srcId="{25C79DCD-5AE8-41DB-88C8-45DDCA954B3A}" destId="{318D5B51-EA0C-4714-83AE-3B046A8B6AA4}" srcOrd="2" destOrd="0" parTransId="{F8A84643-35B9-4970-8C15-73DE9C72C8E1}" sibTransId="{972AC282-7A0D-4101-8AEF-E3D6EA8C4B16}"/>
    <dgm:cxn modelId="{29843664-FEAF-45AD-A1C6-65EB5CD1A695}" type="presOf" srcId="{220367AC-BBE6-4AF2-AFBB-7D6513C83D76}" destId="{8CF01AE3-F64C-43FB-9974-ED28EE90F3AE}" srcOrd="0" destOrd="0" presId="urn:microsoft.com/office/officeart/2005/8/layout/pyramid2"/>
    <dgm:cxn modelId="{49952047-4FCA-47EB-9455-BB25B389F649}" srcId="{25C79DCD-5AE8-41DB-88C8-45DDCA954B3A}" destId="{220367AC-BBE6-4AF2-AFBB-7D6513C83D76}" srcOrd="1" destOrd="0" parTransId="{688E4F85-3308-4375-9334-E48E788C0184}" sibTransId="{F10C9DC7-E6A7-4207-ADEE-EA9C44539BE0}"/>
    <dgm:cxn modelId="{10D0DE7F-4E0D-4382-B762-619EF6AD157D}" type="presOf" srcId="{318D5B51-EA0C-4714-83AE-3B046A8B6AA4}" destId="{4625260C-BC71-4EEE-BA78-3D7DC9969977}" srcOrd="0" destOrd="0" presId="urn:microsoft.com/office/officeart/2005/8/layout/pyramid2"/>
    <dgm:cxn modelId="{0A78C7A1-CED3-4DB4-A692-14CD75B61AFB}" type="presOf" srcId="{25C79DCD-5AE8-41DB-88C8-45DDCA954B3A}" destId="{445B7B7F-F6A1-42ED-AC81-F9F7FEFB4919}" srcOrd="0" destOrd="0" presId="urn:microsoft.com/office/officeart/2005/8/layout/pyramid2"/>
    <dgm:cxn modelId="{562EB121-D801-4273-ADEB-87B9066C3D76}" type="presParOf" srcId="{445B7B7F-F6A1-42ED-AC81-F9F7FEFB4919}" destId="{2EBD738F-46F0-485C-AD28-8013A4AA0B74}" srcOrd="0" destOrd="0" presId="urn:microsoft.com/office/officeart/2005/8/layout/pyramid2"/>
    <dgm:cxn modelId="{7AB5FCC6-4D31-408B-8DE7-340EB461DC5E}" type="presParOf" srcId="{445B7B7F-F6A1-42ED-AC81-F9F7FEFB4919}" destId="{73A79668-A9B6-4FF4-AFBD-677C41FC8912}" srcOrd="1" destOrd="0" presId="urn:microsoft.com/office/officeart/2005/8/layout/pyramid2"/>
    <dgm:cxn modelId="{45920E2C-AF7D-4378-BB44-49697A2D82F6}" type="presParOf" srcId="{73A79668-A9B6-4FF4-AFBD-677C41FC8912}" destId="{1B84F196-8C52-4C3F-BBCA-90CEC14CDB04}" srcOrd="0" destOrd="0" presId="urn:microsoft.com/office/officeart/2005/8/layout/pyramid2"/>
    <dgm:cxn modelId="{07E19F22-B0D1-4D2F-AE79-A89B63AD0355}" type="presParOf" srcId="{73A79668-A9B6-4FF4-AFBD-677C41FC8912}" destId="{0D1A4E4C-4972-431A-AAF9-180B4ECC46DA}" srcOrd="1" destOrd="0" presId="urn:microsoft.com/office/officeart/2005/8/layout/pyramid2"/>
    <dgm:cxn modelId="{DC74C164-C9DF-4CC3-929C-4B8BBCC8AD00}" type="presParOf" srcId="{73A79668-A9B6-4FF4-AFBD-677C41FC8912}" destId="{8CF01AE3-F64C-43FB-9974-ED28EE90F3AE}" srcOrd="2" destOrd="0" presId="urn:microsoft.com/office/officeart/2005/8/layout/pyramid2"/>
    <dgm:cxn modelId="{110A98DE-5860-4387-98C6-3C4E3CE80102}" type="presParOf" srcId="{73A79668-A9B6-4FF4-AFBD-677C41FC8912}" destId="{FB2DA69D-236E-4C27-864F-48DA24E697BE}" srcOrd="3" destOrd="0" presId="urn:microsoft.com/office/officeart/2005/8/layout/pyramid2"/>
    <dgm:cxn modelId="{37F66F05-9068-4D4D-9876-C8B5880D8F84}" type="presParOf" srcId="{73A79668-A9B6-4FF4-AFBD-677C41FC8912}" destId="{4625260C-BC71-4EEE-BA78-3D7DC9969977}" srcOrd="4" destOrd="0" presId="urn:microsoft.com/office/officeart/2005/8/layout/pyramid2"/>
    <dgm:cxn modelId="{DBB28028-F2CD-4C9D-8E78-4402EEF4C508}" type="presParOf" srcId="{73A79668-A9B6-4FF4-AFBD-677C41FC8912}" destId="{FCC1C408-33C9-4A96-912E-954E1F036631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BA2D10-7ACB-4D9B-8C83-03B0B9CFB6F6}">
      <dsp:nvSpPr>
        <dsp:cNvPr id="0" name=""/>
        <dsp:cNvSpPr/>
      </dsp:nvSpPr>
      <dsp:spPr>
        <a:xfrm>
          <a:off x="2547" y="147550"/>
          <a:ext cx="2484239" cy="8635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Den nástupu do práce </a:t>
          </a:r>
          <a:endParaRPr lang="en-US" sz="2600" kern="1200" dirty="0"/>
        </a:p>
      </dsp:txBody>
      <dsp:txXfrm>
        <a:off x="2547" y="147550"/>
        <a:ext cx="2484239" cy="863594"/>
      </dsp:txXfrm>
    </dsp:sp>
    <dsp:sp modelId="{A2DC5B81-123D-4ADB-AF04-E8A2678A596F}">
      <dsp:nvSpPr>
        <dsp:cNvPr id="0" name=""/>
        <dsp:cNvSpPr/>
      </dsp:nvSpPr>
      <dsp:spPr>
        <a:xfrm>
          <a:off x="2547" y="1011144"/>
          <a:ext cx="2484239" cy="333710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600" kern="1200" dirty="0"/>
            <a:t>Datum, kdy začíná pracovní poměr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600" kern="1200" dirty="0"/>
            <a:t>Nemusí být nutně i den první směny</a:t>
          </a:r>
          <a:endParaRPr lang="en-US" sz="2600" kern="1200" dirty="0"/>
        </a:p>
      </dsp:txBody>
      <dsp:txXfrm>
        <a:off x="2547" y="1011144"/>
        <a:ext cx="2484239" cy="3337105"/>
      </dsp:txXfrm>
    </dsp:sp>
    <dsp:sp modelId="{3E431816-B99E-400D-8B70-9FCF1B33FB67}">
      <dsp:nvSpPr>
        <dsp:cNvPr id="0" name=""/>
        <dsp:cNvSpPr/>
      </dsp:nvSpPr>
      <dsp:spPr>
        <a:xfrm>
          <a:off x="2834580" y="147550"/>
          <a:ext cx="2484239" cy="8635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Místo výkonu práce</a:t>
          </a:r>
          <a:endParaRPr lang="en-US" sz="2600" kern="1200" dirty="0"/>
        </a:p>
      </dsp:txBody>
      <dsp:txXfrm>
        <a:off x="2834580" y="147550"/>
        <a:ext cx="2484239" cy="863594"/>
      </dsp:txXfrm>
    </dsp:sp>
    <dsp:sp modelId="{AA086360-009A-461D-A005-951310F6D8CA}">
      <dsp:nvSpPr>
        <dsp:cNvPr id="0" name=""/>
        <dsp:cNvSpPr/>
      </dsp:nvSpPr>
      <dsp:spPr>
        <a:xfrm>
          <a:off x="2834580" y="1011144"/>
          <a:ext cx="2484239" cy="333710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600" kern="1200" dirty="0"/>
            <a:t>Přesná adresa, město, nebo i širší 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600" kern="1200" dirty="0"/>
            <a:t>Pravidelné pracoviště pro účely cestovních náhrad</a:t>
          </a:r>
          <a:endParaRPr lang="en-US" sz="2600" kern="1200" dirty="0"/>
        </a:p>
      </dsp:txBody>
      <dsp:txXfrm>
        <a:off x="2834580" y="1011144"/>
        <a:ext cx="2484239" cy="3337105"/>
      </dsp:txXfrm>
    </dsp:sp>
    <dsp:sp modelId="{43CDD873-88AB-448D-975B-663DE5EAB99E}">
      <dsp:nvSpPr>
        <dsp:cNvPr id="0" name=""/>
        <dsp:cNvSpPr/>
      </dsp:nvSpPr>
      <dsp:spPr>
        <a:xfrm>
          <a:off x="5666612" y="147550"/>
          <a:ext cx="2484239" cy="8635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Druh práce </a:t>
          </a:r>
          <a:endParaRPr lang="en-US" sz="2600" kern="1200" dirty="0"/>
        </a:p>
      </dsp:txBody>
      <dsp:txXfrm>
        <a:off x="5666612" y="147550"/>
        <a:ext cx="2484239" cy="863594"/>
      </dsp:txXfrm>
    </dsp:sp>
    <dsp:sp modelId="{198622A1-E0E6-4434-B2AA-281FB0F2C379}">
      <dsp:nvSpPr>
        <dsp:cNvPr id="0" name=""/>
        <dsp:cNvSpPr/>
      </dsp:nvSpPr>
      <dsp:spPr>
        <a:xfrm>
          <a:off x="5666612" y="1011144"/>
          <a:ext cx="2484239" cy="333710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600" kern="1200" dirty="0"/>
            <a:t>Zpravidla název pozice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600" kern="1200" dirty="0"/>
            <a:t>Bližší informace (úkoly, odpovědnost, kvalifikace) – popis pracovní pozice </a:t>
          </a:r>
          <a:endParaRPr lang="en-US" sz="2600" kern="1200" dirty="0"/>
        </a:p>
      </dsp:txBody>
      <dsp:txXfrm>
        <a:off x="5666612" y="1011144"/>
        <a:ext cx="2484239" cy="33371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3E0B20-431C-4EE7-A043-000381E425A1}">
      <dsp:nvSpPr>
        <dsp:cNvPr id="0" name=""/>
        <dsp:cNvSpPr/>
      </dsp:nvSpPr>
      <dsp:spPr>
        <a:xfrm>
          <a:off x="39" y="38725"/>
          <a:ext cx="3809962" cy="869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Během trvání pracovního poměru </a:t>
          </a:r>
          <a:endParaRPr lang="en-US" sz="2600" kern="1200" dirty="0"/>
        </a:p>
      </dsp:txBody>
      <dsp:txXfrm>
        <a:off x="39" y="38725"/>
        <a:ext cx="3809962" cy="869922"/>
      </dsp:txXfrm>
    </dsp:sp>
    <dsp:sp modelId="{069E95E9-A626-4E0A-9435-4C019488C32F}">
      <dsp:nvSpPr>
        <dsp:cNvPr id="0" name=""/>
        <dsp:cNvSpPr/>
      </dsp:nvSpPr>
      <dsp:spPr>
        <a:xfrm>
          <a:off x="39" y="908647"/>
          <a:ext cx="3809962" cy="354842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600" kern="1200" dirty="0"/>
            <a:t>Konkurence = stejný předmět činnosti zaměstnavatele, ne stejná pozice! 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600" kern="1200" dirty="0"/>
            <a:t>Platí automaticky 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600" kern="1200" dirty="0"/>
            <a:t>Se souhlasem zaměstnavatele možno prolomit </a:t>
          </a:r>
          <a:endParaRPr lang="en-US" sz="2600" kern="1200" dirty="0"/>
        </a:p>
      </dsp:txBody>
      <dsp:txXfrm>
        <a:off x="39" y="908647"/>
        <a:ext cx="3809962" cy="3548427"/>
      </dsp:txXfrm>
    </dsp:sp>
    <dsp:sp modelId="{D0567665-BBD5-4F53-A4C8-B0D1F3F716DC}">
      <dsp:nvSpPr>
        <dsp:cNvPr id="0" name=""/>
        <dsp:cNvSpPr/>
      </dsp:nvSpPr>
      <dsp:spPr>
        <a:xfrm>
          <a:off x="4343397" y="38725"/>
          <a:ext cx="3809962" cy="869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Po skončení pracovního poměru</a:t>
          </a:r>
          <a:endParaRPr lang="en-US" sz="2600" kern="1200" dirty="0"/>
        </a:p>
      </dsp:txBody>
      <dsp:txXfrm>
        <a:off x="4343397" y="38725"/>
        <a:ext cx="3809962" cy="869922"/>
      </dsp:txXfrm>
    </dsp:sp>
    <dsp:sp modelId="{10063C4B-749D-443B-AD7C-B3D4C7ECFC3F}">
      <dsp:nvSpPr>
        <dsp:cNvPr id="0" name=""/>
        <dsp:cNvSpPr/>
      </dsp:nvSpPr>
      <dsp:spPr>
        <a:xfrm>
          <a:off x="4343397" y="908647"/>
          <a:ext cx="3809962" cy="354842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600" kern="1200" dirty="0"/>
            <a:t>Nutno sjednat konkurenční doložku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600" kern="1200" dirty="0"/>
            <a:t>Musí být přiměřené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600" kern="1200" dirty="0"/>
            <a:t>Max. 1 rok 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600" kern="1200" dirty="0"/>
            <a:t>Minimálně polovina průměrného měsíčního výdělku 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600" kern="1200" dirty="0"/>
            <a:t>Problematické jednostranné odstoupení </a:t>
          </a:r>
          <a:endParaRPr lang="en-US" sz="2600" kern="1200" dirty="0"/>
        </a:p>
      </dsp:txBody>
      <dsp:txXfrm>
        <a:off x="4343397" y="908647"/>
        <a:ext cx="3809962" cy="35484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3E0B20-431C-4EE7-A043-000381E425A1}">
      <dsp:nvSpPr>
        <dsp:cNvPr id="0" name=""/>
        <dsp:cNvSpPr/>
      </dsp:nvSpPr>
      <dsp:spPr>
        <a:xfrm>
          <a:off x="39" y="51584"/>
          <a:ext cx="3809962" cy="950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34112" rIns="234696" bIns="134112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 dirty="0"/>
            <a:t>DPP</a:t>
          </a:r>
          <a:endParaRPr lang="en-US" sz="3300" kern="1200" dirty="0"/>
        </a:p>
      </dsp:txBody>
      <dsp:txXfrm>
        <a:off x="39" y="51584"/>
        <a:ext cx="3809962" cy="950400"/>
      </dsp:txXfrm>
    </dsp:sp>
    <dsp:sp modelId="{069E95E9-A626-4E0A-9435-4C019488C32F}">
      <dsp:nvSpPr>
        <dsp:cNvPr id="0" name=""/>
        <dsp:cNvSpPr/>
      </dsp:nvSpPr>
      <dsp:spPr>
        <a:xfrm>
          <a:off x="39" y="1001985"/>
          <a:ext cx="3809962" cy="34422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022" tIns="176022" rIns="234696" bIns="264033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300" kern="1200" dirty="0"/>
            <a:t>Bez ZP a PSZ do 10.000 Kč měsíčně</a:t>
          </a:r>
          <a:endParaRPr lang="en-US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300" kern="1200" dirty="0"/>
            <a:t>Max. 300 hodin ročně, nemusí být jen jednorázový úkol </a:t>
          </a:r>
          <a:endParaRPr lang="en-US" sz="3300" kern="1200" dirty="0"/>
        </a:p>
      </dsp:txBody>
      <dsp:txXfrm>
        <a:off x="39" y="1001985"/>
        <a:ext cx="3809962" cy="3442230"/>
      </dsp:txXfrm>
    </dsp:sp>
    <dsp:sp modelId="{D0567665-BBD5-4F53-A4C8-B0D1F3F716DC}">
      <dsp:nvSpPr>
        <dsp:cNvPr id="0" name=""/>
        <dsp:cNvSpPr/>
      </dsp:nvSpPr>
      <dsp:spPr>
        <a:xfrm>
          <a:off x="4343397" y="51584"/>
          <a:ext cx="3809962" cy="950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34112" rIns="234696" bIns="134112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 dirty="0"/>
            <a:t>DPČ</a:t>
          </a:r>
          <a:endParaRPr lang="en-US" sz="3300" kern="1200" dirty="0"/>
        </a:p>
      </dsp:txBody>
      <dsp:txXfrm>
        <a:off x="4343397" y="51584"/>
        <a:ext cx="3809962" cy="950400"/>
      </dsp:txXfrm>
    </dsp:sp>
    <dsp:sp modelId="{10063C4B-749D-443B-AD7C-B3D4C7ECFC3F}">
      <dsp:nvSpPr>
        <dsp:cNvPr id="0" name=""/>
        <dsp:cNvSpPr/>
      </dsp:nvSpPr>
      <dsp:spPr>
        <a:xfrm>
          <a:off x="4343397" y="1001985"/>
          <a:ext cx="3809962" cy="34422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022" tIns="176022" rIns="234696" bIns="264033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300" kern="1200" dirty="0"/>
            <a:t>Odvody nejsou zvýhodněny</a:t>
          </a:r>
          <a:endParaRPr lang="en-US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300" kern="1200" dirty="0"/>
            <a:t>Max. ½ úvazku v průměru ve vyrovnávacím období max. 52 týdnů </a:t>
          </a:r>
          <a:endParaRPr lang="en-US" sz="3300" kern="1200" dirty="0"/>
        </a:p>
      </dsp:txBody>
      <dsp:txXfrm>
        <a:off x="4343397" y="1001985"/>
        <a:ext cx="3809962" cy="34422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C19195-E923-46D5-A5E9-B15E67F6D67D}">
      <dsp:nvSpPr>
        <dsp:cNvPr id="0" name=""/>
        <dsp:cNvSpPr/>
      </dsp:nvSpPr>
      <dsp:spPr>
        <a:xfrm>
          <a:off x="39" y="232754"/>
          <a:ext cx="3809962" cy="950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34112" rIns="234696" bIns="134112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 dirty="0"/>
            <a:t>Zaměstnavatel </a:t>
          </a:r>
        </a:p>
      </dsp:txBody>
      <dsp:txXfrm>
        <a:off x="39" y="232754"/>
        <a:ext cx="3809962" cy="950400"/>
      </dsp:txXfrm>
    </dsp:sp>
    <dsp:sp modelId="{20E9F93F-69E6-4141-8265-2F665ABE3BF9}">
      <dsp:nvSpPr>
        <dsp:cNvPr id="0" name=""/>
        <dsp:cNvSpPr/>
      </dsp:nvSpPr>
      <dsp:spPr>
        <a:xfrm>
          <a:off x="39" y="1183154"/>
          <a:ext cx="3809962" cy="30798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022" tIns="176022" rIns="234696" bIns="264033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300" kern="1200" dirty="0"/>
            <a:t>Jen ze zákonného důvodu </a:t>
          </a: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300" kern="1200" dirty="0"/>
            <a:t>Nejméně 2 měsíce výpovědní doba </a:t>
          </a: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300" kern="1200" dirty="0"/>
            <a:t>Může vzniknout nárok na odstupné </a:t>
          </a:r>
        </a:p>
      </dsp:txBody>
      <dsp:txXfrm>
        <a:off x="39" y="1183154"/>
        <a:ext cx="3809962" cy="3079890"/>
      </dsp:txXfrm>
    </dsp:sp>
    <dsp:sp modelId="{F3CB27B4-110C-43FF-81A1-934B887F5178}">
      <dsp:nvSpPr>
        <dsp:cNvPr id="0" name=""/>
        <dsp:cNvSpPr/>
      </dsp:nvSpPr>
      <dsp:spPr>
        <a:xfrm>
          <a:off x="4343397" y="232754"/>
          <a:ext cx="3809962" cy="950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34112" rIns="234696" bIns="134112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 dirty="0"/>
            <a:t>Zaměstnanec </a:t>
          </a:r>
        </a:p>
      </dsp:txBody>
      <dsp:txXfrm>
        <a:off x="4343397" y="232754"/>
        <a:ext cx="3809962" cy="950400"/>
      </dsp:txXfrm>
    </dsp:sp>
    <dsp:sp modelId="{ED6FC5CD-8FCA-4A1F-8CBD-98A3B8CE9E5B}">
      <dsp:nvSpPr>
        <dsp:cNvPr id="0" name=""/>
        <dsp:cNvSpPr/>
      </dsp:nvSpPr>
      <dsp:spPr>
        <a:xfrm>
          <a:off x="4343397" y="1183154"/>
          <a:ext cx="3809962" cy="30798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022" tIns="176022" rIns="234696" bIns="264033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300" kern="1200" dirty="0"/>
            <a:t>Bez udání důvodu </a:t>
          </a: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300" kern="1200" dirty="0"/>
            <a:t>Nejméně 2 měsíce výpovědní doba</a:t>
          </a: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300" kern="1200" dirty="0"/>
            <a:t>Bez odstupného  </a:t>
          </a:r>
        </a:p>
      </dsp:txBody>
      <dsp:txXfrm>
        <a:off x="4343397" y="1183154"/>
        <a:ext cx="3809962" cy="307989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BD738F-46F0-485C-AD28-8013A4AA0B74}">
      <dsp:nvSpPr>
        <dsp:cNvPr id="0" name=""/>
        <dsp:cNvSpPr/>
      </dsp:nvSpPr>
      <dsp:spPr>
        <a:xfrm>
          <a:off x="1491614" y="0"/>
          <a:ext cx="4495800" cy="44958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84F196-8C52-4C3F-BBCA-90CEC14CDB04}">
      <dsp:nvSpPr>
        <dsp:cNvPr id="0" name=""/>
        <dsp:cNvSpPr/>
      </dsp:nvSpPr>
      <dsp:spPr>
        <a:xfrm>
          <a:off x="3739514" y="451994"/>
          <a:ext cx="2922270" cy="106424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/>
            <a:t>Zvlášť hrubé</a:t>
          </a:r>
        </a:p>
      </dsp:txBody>
      <dsp:txXfrm>
        <a:off x="3791466" y="503946"/>
        <a:ext cx="2818366" cy="960336"/>
      </dsp:txXfrm>
    </dsp:sp>
    <dsp:sp modelId="{8CF01AE3-F64C-43FB-9974-ED28EE90F3AE}">
      <dsp:nvSpPr>
        <dsp:cNvPr id="0" name=""/>
        <dsp:cNvSpPr/>
      </dsp:nvSpPr>
      <dsp:spPr>
        <a:xfrm>
          <a:off x="3739514" y="1649264"/>
          <a:ext cx="2922270" cy="106424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/>
            <a:t>Hrubé</a:t>
          </a:r>
        </a:p>
      </dsp:txBody>
      <dsp:txXfrm>
        <a:off x="3791466" y="1701216"/>
        <a:ext cx="2818366" cy="960336"/>
      </dsp:txXfrm>
    </dsp:sp>
    <dsp:sp modelId="{4625260C-BC71-4EEE-BA78-3D7DC9969977}">
      <dsp:nvSpPr>
        <dsp:cNvPr id="0" name=""/>
        <dsp:cNvSpPr/>
      </dsp:nvSpPr>
      <dsp:spPr>
        <a:xfrm>
          <a:off x="3739514" y="2846535"/>
          <a:ext cx="2922270" cy="106424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/>
            <a:t>Méně závažné</a:t>
          </a:r>
        </a:p>
      </dsp:txBody>
      <dsp:txXfrm>
        <a:off x="3791466" y="2898487"/>
        <a:ext cx="2818366" cy="9603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8A23772-C032-4326-859F-06DB4A4C6A15}" type="datetimeFigureOut">
              <a:rPr lang="cs-CZ" smtClean="0"/>
              <a:t>07.03.2023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36CA91-6039-4734-9D9B-BDE0D019194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23772-C032-4326-859F-06DB4A4C6A15}" type="datetimeFigureOut">
              <a:rPr lang="cs-CZ" smtClean="0"/>
              <a:t>07.03.2023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A91-6039-4734-9D9B-BDE0D01919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8A23772-C032-4326-859F-06DB4A4C6A15}" type="datetimeFigureOut">
              <a:rPr lang="cs-CZ" smtClean="0"/>
              <a:t>07.03.2023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336CA91-6039-4734-9D9B-BDE0D019194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23772-C032-4326-859F-06DB4A4C6A15}" type="datetimeFigureOut">
              <a:rPr lang="cs-CZ" smtClean="0"/>
              <a:t>07.03.2023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36CA91-6039-4734-9D9B-BDE0D019194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23772-C032-4326-859F-06DB4A4C6A15}" type="datetimeFigureOut">
              <a:rPr lang="cs-CZ" smtClean="0"/>
              <a:t>07.03.2023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36CA91-6039-4734-9D9B-BDE0D019194D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8A23772-C032-4326-859F-06DB4A4C6A15}" type="datetimeFigureOut">
              <a:rPr lang="cs-CZ" smtClean="0"/>
              <a:t>07.03.2023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36CA91-6039-4734-9D9B-BDE0D019194D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8A23772-C032-4326-859F-06DB4A4C6A15}" type="datetimeFigureOut">
              <a:rPr lang="cs-CZ" smtClean="0"/>
              <a:t>07.03.2023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36CA91-6039-4734-9D9B-BDE0D019194D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23772-C032-4326-859F-06DB4A4C6A15}" type="datetimeFigureOut">
              <a:rPr lang="cs-CZ" smtClean="0"/>
              <a:t>07.03.2023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36CA91-6039-4734-9D9B-BDE0D01919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23772-C032-4326-859F-06DB4A4C6A15}" type="datetimeFigureOut">
              <a:rPr lang="cs-CZ" smtClean="0"/>
              <a:t>07.03.2023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36CA91-6039-4734-9D9B-BDE0D01919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23772-C032-4326-859F-06DB4A4C6A15}" type="datetimeFigureOut">
              <a:rPr lang="cs-CZ" smtClean="0"/>
              <a:t>07.03.2023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36CA91-6039-4734-9D9B-BDE0D019194D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8A23772-C032-4326-859F-06DB4A4C6A15}" type="datetimeFigureOut">
              <a:rPr lang="cs-CZ" smtClean="0"/>
              <a:t>07.03.2023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336CA91-6039-4734-9D9B-BDE0D019194D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8A23772-C032-4326-859F-06DB4A4C6A15}" type="datetimeFigureOut">
              <a:rPr lang="cs-CZ" smtClean="0"/>
              <a:t>07.03.2023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36CA91-6039-4734-9D9B-BDE0D019194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Pracovní právo pro neprávníky</a:t>
            </a:r>
            <a:br>
              <a:rPr lang="cs-CZ" dirty="0"/>
            </a:b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PRACOVNÍ SMLOUVA, DPP/</a:t>
            </a:r>
            <a:r>
              <a:rPr lang="cs-CZ" dirty="0" err="1"/>
              <a:t>dpč</a:t>
            </a:r>
            <a:r>
              <a:rPr lang="cs-CZ" dirty="0"/>
              <a:t>, ZMĚNA A SKONČENÍ pp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JUDr. Jakub Tomšej, Ph.D.  </a:t>
            </a:r>
          </a:p>
        </p:txBody>
      </p:sp>
    </p:spTree>
    <p:extLst>
      <p:ext uri="{BB962C8B-B14F-4D97-AF65-F5344CB8AC3E}">
        <p14:creationId xmlns:p14="http://schemas.microsoft.com/office/powerpoint/2010/main" val="3401176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Přesčasy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Práce nařízená vs. dohodnutá se zaměstnavatelem </a:t>
            </a:r>
          </a:p>
          <a:p>
            <a:r>
              <a:rPr lang="cs-CZ" dirty="0"/>
              <a:t>Příplatek 25% nebo náhradní volno </a:t>
            </a:r>
          </a:p>
          <a:p>
            <a:r>
              <a:rPr lang="cs-CZ" dirty="0"/>
              <a:t>Ve smlouvě možno ujednat, že určitý rozsah práce (vedoucí: veškerá práce přesčas, ostatní: 150 hodin ročně) je již zahrnuta ve mzdě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608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Bonusy a benefity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„Zaměstnanec má nárok na bonus ve výši 10% základní mzdy.“ </a:t>
            </a:r>
          </a:p>
          <a:p>
            <a:r>
              <a:rPr lang="cs-CZ" dirty="0"/>
              <a:t>„Zaměstnanec má nárok na bonus ve výši do 10% základní mzdy.“ </a:t>
            </a:r>
          </a:p>
          <a:p>
            <a:r>
              <a:rPr lang="cs-CZ" dirty="0"/>
              <a:t>„Zaměstnanci může vzniknout nárok na bonus za podmínek stanovených vnitřním předpisem, který v současnosti stanoví cílovou částku 10% základní mzdy.“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601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Pokuty a sankce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Smluvní pokutu možno sjednat jen v konkurenční doložce! </a:t>
            </a:r>
          </a:p>
          <a:p>
            <a:r>
              <a:rPr lang="cs-CZ" dirty="0"/>
              <a:t>Ustanovení o tom, že určité porušení povinnosti může vést ke skončení pracovního poměru, není závazné pro soud.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448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D8E56-FA44-47B6-832F-077A52A8C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osobních údajů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0E902-32F0-40B0-B8B0-FA0F9AC10D7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Častá chyba: souhlas se zpracováním osobních údajů! </a:t>
            </a:r>
          </a:p>
          <a:p>
            <a:r>
              <a:rPr lang="cs-CZ" dirty="0"/>
              <a:t>Správný postup: poučit zaměstnance o tom, jaké údaje jsou zpracovávány, za jakým účelem, jaká má práva</a:t>
            </a:r>
          </a:p>
          <a:p>
            <a:r>
              <a:rPr lang="cs-CZ" dirty="0"/>
              <a:t>Souhlas se vyžaduje jen tam, kde nejde o zpracování, které zaměstnavateli ukládá zákon nebo pro které má silný legitimní zájem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0382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DPP, DPČ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Přednost pracovních smluv (?)</a:t>
            </a:r>
          </a:p>
          <a:p>
            <a:r>
              <a:rPr lang="cs-CZ" dirty="0"/>
              <a:t>Pro DPP a DPČ platí většina ustanovení zákoníku práce </a:t>
            </a:r>
          </a:p>
          <a:p>
            <a:r>
              <a:rPr lang="cs-CZ" dirty="0"/>
              <a:t>Hlavní rozdíly</a:t>
            </a:r>
          </a:p>
          <a:p>
            <a:pPr lvl="1"/>
            <a:r>
              <a:rPr lang="cs-CZ" dirty="0"/>
              <a:t>Rozvrhování pracovní doby </a:t>
            </a:r>
          </a:p>
          <a:p>
            <a:pPr lvl="1"/>
            <a:r>
              <a:rPr lang="cs-CZ" dirty="0"/>
              <a:t>Skončení pracovního poměru (zde 15denní výpovědní doba)</a:t>
            </a:r>
          </a:p>
          <a:p>
            <a:pPr lvl="1"/>
            <a:r>
              <a:rPr lang="cs-CZ" dirty="0"/>
              <a:t>Některé složky odměňování </a:t>
            </a:r>
          </a:p>
          <a:p>
            <a:pPr lvl="1"/>
            <a:r>
              <a:rPr lang="cs-CZ" dirty="0"/>
              <a:t>Dovolená</a:t>
            </a:r>
          </a:p>
          <a:p>
            <a:pPr lvl="1"/>
            <a:r>
              <a:rPr lang="cs-CZ" dirty="0"/>
              <a:t>Cestovní náhrady</a:t>
            </a:r>
          </a:p>
          <a:p>
            <a:pPr lvl="1"/>
            <a:endParaRPr lang="cs-CZ" dirty="0"/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223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DPP a DPČ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0819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Změna pracovního poměru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Dohodou </a:t>
            </a:r>
          </a:p>
          <a:p>
            <a:r>
              <a:rPr lang="cs-CZ" dirty="0"/>
              <a:t>Jednostranná změna druhu práce </a:t>
            </a:r>
          </a:p>
          <a:p>
            <a:pPr lvl="1"/>
            <a:r>
              <a:rPr lang="cs-CZ" dirty="0"/>
              <a:t>Zaměstnavatel musí (např.) </a:t>
            </a:r>
          </a:p>
          <a:p>
            <a:pPr lvl="2"/>
            <a:r>
              <a:rPr lang="cs-CZ" dirty="0"/>
              <a:t>Zdravotní posudek </a:t>
            </a:r>
          </a:p>
          <a:p>
            <a:pPr lvl="2"/>
            <a:r>
              <a:rPr lang="cs-CZ" dirty="0"/>
              <a:t>Těhotná žena </a:t>
            </a:r>
          </a:p>
          <a:p>
            <a:pPr lvl="2"/>
            <a:r>
              <a:rPr lang="cs-CZ" dirty="0"/>
              <a:t>Pravomocné rozhodnutí soudu/úřadu</a:t>
            </a:r>
          </a:p>
          <a:p>
            <a:pPr lvl="1"/>
            <a:r>
              <a:rPr lang="cs-CZ" dirty="0"/>
              <a:t>Zaměstnavatel může (např.) </a:t>
            </a:r>
          </a:p>
          <a:p>
            <a:pPr lvl="2"/>
            <a:r>
              <a:rPr lang="cs-CZ" dirty="0"/>
              <a:t>Výpověď de § 52 písm. f), g) </a:t>
            </a:r>
          </a:p>
          <a:p>
            <a:pPr lvl="2"/>
            <a:r>
              <a:rPr lang="cs-CZ" dirty="0"/>
              <a:t>Zahájeno trestní stíhání (</a:t>
            </a:r>
            <a:r>
              <a:rPr lang="cs-CZ" dirty="0" err="1"/>
              <a:t>úmylně</a:t>
            </a:r>
            <a:r>
              <a:rPr lang="cs-CZ" dirty="0"/>
              <a:t>, při práci, ke škodě na majetku zaměstnavatele)</a:t>
            </a:r>
          </a:p>
          <a:p>
            <a:pPr lvl="2"/>
            <a:r>
              <a:rPr lang="cs-CZ" dirty="0"/>
              <a:t>Dočasné pozbytí předpokladů k výkonu práce do 30 dnů </a:t>
            </a:r>
          </a:p>
        </p:txBody>
      </p:sp>
    </p:spTree>
    <p:extLst>
      <p:ext uri="{BB962C8B-B14F-4D97-AF65-F5344CB8AC3E}">
        <p14:creationId xmlns:p14="http://schemas.microsoft.com/office/powerpoint/2010/main" val="4129897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69656-5D07-4834-8926-818253B65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Zdravotní nezpůsobilost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2EB82-85C9-476F-8B32-06583C3EDDC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Lékařský posudek vydaný poskytovatelem PLS (ve stanovených případech i </a:t>
            </a:r>
            <a:r>
              <a:rPr lang="cs-CZ" dirty="0" err="1"/>
              <a:t>reg</a:t>
            </a:r>
            <a:r>
              <a:rPr lang="cs-CZ" dirty="0"/>
              <a:t>. praktickým lékařem)</a:t>
            </a:r>
          </a:p>
          <a:p>
            <a:r>
              <a:rPr lang="cs-CZ" dirty="0"/>
              <a:t>Převedení na jinou práci – podle judikatury buď trvale na stejný druh práce, nebo přechodně i na jiný, trvalá změna práce však vyžaduje souhlas zaměstnance </a:t>
            </a:r>
          </a:p>
          <a:p>
            <a:r>
              <a:rPr lang="cs-CZ" dirty="0"/>
              <a:t>Alternativa: výpověď ze zdravotních důvodů </a:t>
            </a:r>
          </a:p>
          <a:p>
            <a:r>
              <a:rPr lang="cs-CZ" dirty="0"/>
              <a:t>Nečinnost zaměstnavatele: okamžité zrušení pracovního poměru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1449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4E68D-13BA-4076-8084-629FDC719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Živelní pohroma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6C410-5655-448B-9A09-7F7D1DB11DD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Zaměstnavatel</a:t>
            </a:r>
            <a:r>
              <a:rPr lang="en-US" dirty="0"/>
              <a:t> </a:t>
            </a:r>
            <a:r>
              <a:rPr lang="en-US" dirty="0" err="1"/>
              <a:t>může</a:t>
            </a:r>
            <a:r>
              <a:rPr lang="en-US" dirty="0"/>
              <a:t> </a:t>
            </a:r>
            <a:r>
              <a:rPr lang="en-US" dirty="0" err="1"/>
              <a:t>převést</a:t>
            </a:r>
            <a:r>
              <a:rPr lang="en-US" dirty="0"/>
              <a:t> </a:t>
            </a:r>
            <a:r>
              <a:rPr lang="en-US" dirty="0" err="1"/>
              <a:t>zaměstnance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bez </a:t>
            </a:r>
            <a:r>
              <a:rPr lang="en-US" dirty="0" err="1"/>
              <a:t>jeho</a:t>
            </a:r>
            <a:r>
              <a:rPr lang="en-US" dirty="0"/>
              <a:t> </a:t>
            </a:r>
            <a:r>
              <a:rPr lang="en-US" dirty="0" err="1"/>
              <a:t>souhlasu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dobu</a:t>
            </a:r>
            <a:r>
              <a:rPr lang="en-US" dirty="0"/>
              <a:t> </a:t>
            </a:r>
            <a:r>
              <a:rPr lang="en-US" dirty="0" err="1"/>
              <a:t>nezbytné</a:t>
            </a:r>
            <a:r>
              <a:rPr lang="en-US" dirty="0"/>
              <a:t> </a:t>
            </a:r>
            <a:r>
              <a:rPr lang="en-US" dirty="0" err="1"/>
              <a:t>potřeby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jinou</a:t>
            </a:r>
            <a:r>
              <a:rPr lang="en-US" dirty="0"/>
              <a:t> </a:t>
            </a:r>
            <a:r>
              <a:rPr lang="en-US" dirty="0" err="1"/>
              <a:t>práci</a:t>
            </a:r>
            <a:r>
              <a:rPr lang="en-US" dirty="0"/>
              <a:t>, </a:t>
            </a:r>
            <a:r>
              <a:rPr lang="en-US" dirty="0" err="1"/>
              <a:t>než</a:t>
            </a:r>
            <a:r>
              <a:rPr lang="en-US" dirty="0"/>
              <a:t> </a:t>
            </a:r>
            <a:r>
              <a:rPr lang="en-US" dirty="0" err="1"/>
              <a:t>byla</a:t>
            </a:r>
            <a:r>
              <a:rPr lang="en-US" dirty="0"/>
              <a:t> </a:t>
            </a:r>
            <a:r>
              <a:rPr lang="en-US" dirty="0" err="1"/>
              <a:t>sjednána</a:t>
            </a:r>
            <a:r>
              <a:rPr lang="en-US" dirty="0"/>
              <a:t>, </a:t>
            </a:r>
            <a:r>
              <a:rPr lang="en-US" dirty="0" err="1"/>
              <a:t>jestliže</a:t>
            </a:r>
            <a:r>
              <a:rPr lang="en-US" dirty="0"/>
              <a:t> to je </a:t>
            </a:r>
            <a:r>
              <a:rPr lang="en-US" dirty="0" err="1"/>
              <a:t>třeba</a:t>
            </a:r>
            <a:r>
              <a:rPr lang="en-US" dirty="0"/>
              <a:t> k </a:t>
            </a:r>
            <a:r>
              <a:rPr lang="en-US" dirty="0" err="1"/>
              <a:t>odvrácení</a:t>
            </a:r>
            <a:r>
              <a:rPr lang="en-US" dirty="0"/>
              <a:t> </a:t>
            </a:r>
            <a:r>
              <a:rPr lang="en-US" dirty="0" err="1"/>
              <a:t>mimořádné</a:t>
            </a:r>
            <a:r>
              <a:rPr lang="en-US" dirty="0"/>
              <a:t> </a:t>
            </a:r>
            <a:r>
              <a:rPr lang="en-US" dirty="0" err="1"/>
              <a:t>události</a:t>
            </a:r>
            <a:r>
              <a:rPr lang="en-US" dirty="0"/>
              <a:t>, </a:t>
            </a:r>
            <a:r>
              <a:rPr lang="en-US" dirty="0" err="1"/>
              <a:t>živelní</a:t>
            </a:r>
            <a:r>
              <a:rPr lang="en-US" dirty="0"/>
              <a:t> </a:t>
            </a:r>
            <a:r>
              <a:rPr lang="en-US" dirty="0" err="1"/>
              <a:t>události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jiné</a:t>
            </a:r>
            <a:r>
              <a:rPr lang="en-US" dirty="0"/>
              <a:t> </a:t>
            </a:r>
            <a:r>
              <a:rPr lang="en-US" dirty="0" err="1"/>
              <a:t>hrozící</a:t>
            </a:r>
            <a:r>
              <a:rPr lang="en-US" dirty="0"/>
              <a:t> </a:t>
            </a:r>
            <a:r>
              <a:rPr lang="en-US" dirty="0" err="1"/>
              <a:t>nehody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k </a:t>
            </a:r>
            <a:r>
              <a:rPr lang="en-US" dirty="0" err="1"/>
              <a:t>zmírnění</a:t>
            </a:r>
            <a:r>
              <a:rPr lang="en-US" dirty="0"/>
              <a:t> </a:t>
            </a:r>
            <a:r>
              <a:rPr lang="en-US" dirty="0" err="1"/>
              <a:t>jejich</a:t>
            </a:r>
            <a:r>
              <a:rPr lang="en-US" dirty="0"/>
              <a:t> </a:t>
            </a:r>
            <a:r>
              <a:rPr lang="en-US" dirty="0" err="1"/>
              <a:t>bezprostředních</a:t>
            </a:r>
            <a:r>
              <a:rPr lang="en-US" dirty="0"/>
              <a:t> </a:t>
            </a:r>
            <a:r>
              <a:rPr lang="en-US" dirty="0" err="1"/>
              <a:t>následků</a:t>
            </a:r>
            <a:r>
              <a:rPr lang="en-US" dirty="0"/>
              <a:t>, a to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nezbytně</a:t>
            </a:r>
            <a:r>
              <a:rPr lang="en-US" dirty="0"/>
              <a:t> </a:t>
            </a:r>
            <a:r>
              <a:rPr lang="en-US" dirty="0" err="1"/>
              <a:t>nutnou</a:t>
            </a:r>
            <a:r>
              <a:rPr lang="en-US" dirty="0"/>
              <a:t> </a:t>
            </a:r>
            <a:r>
              <a:rPr lang="en-US" dirty="0" err="1"/>
              <a:t>dobu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708132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A090D-83F5-4E84-B340-D541D65A1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cesta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5CC5C-0C76-41EB-9F31-6974F3D41B8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Č</a:t>
            </a:r>
            <a:r>
              <a:rPr lang="en-US" dirty="0" err="1"/>
              <a:t>asově</a:t>
            </a:r>
            <a:r>
              <a:rPr lang="en-US" dirty="0"/>
              <a:t> </a:t>
            </a:r>
            <a:r>
              <a:rPr lang="en-US" dirty="0" err="1"/>
              <a:t>omezené</a:t>
            </a:r>
            <a:r>
              <a:rPr lang="en-US" dirty="0"/>
              <a:t> </a:t>
            </a:r>
            <a:r>
              <a:rPr lang="en-US" dirty="0" err="1"/>
              <a:t>vyslání</a:t>
            </a:r>
            <a:r>
              <a:rPr lang="en-US" dirty="0"/>
              <a:t> </a:t>
            </a:r>
            <a:r>
              <a:rPr lang="en-US" dirty="0" err="1"/>
              <a:t>zaměstnance</a:t>
            </a:r>
            <a:r>
              <a:rPr lang="en-US" dirty="0"/>
              <a:t> </a:t>
            </a:r>
            <a:r>
              <a:rPr lang="en-US" dirty="0" err="1"/>
              <a:t>zaměstnavatelem</a:t>
            </a:r>
            <a:r>
              <a:rPr lang="en-US" dirty="0"/>
              <a:t> k </a:t>
            </a:r>
            <a:r>
              <a:rPr lang="en-US" dirty="0" err="1"/>
              <a:t>výkonu</a:t>
            </a:r>
            <a:r>
              <a:rPr lang="en-US" dirty="0"/>
              <a:t> </a:t>
            </a:r>
            <a:r>
              <a:rPr lang="en-US" dirty="0" err="1"/>
              <a:t>práce</a:t>
            </a:r>
            <a:r>
              <a:rPr lang="en-US" dirty="0"/>
              <a:t> </a:t>
            </a:r>
            <a:r>
              <a:rPr lang="en-US" dirty="0" err="1"/>
              <a:t>mimo</a:t>
            </a:r>
            <a:r>
              <a:rPr lang="en-US" dirty="0"/>
              <a:t> </a:t>
            </a:r>
            <a:r>
              <a:rPr lang="en-US" dirty="0" err="1"/>
              <a:t>sjednané</a:t>
            </a:r>
            <a:r>
              <a:rPr lang="en-US" dirty="0"/>
              <a:t> </a:t>
            </a:r>
            <a:r>
              <a:rPr lang="en-US" dirty="0" err="1"/>
              <a:t>místo</a:t>
            </a:r>
            <a:r>
              <a:rPr lang="en-US" dirty="0"/>
              <a:t> </a:t>
            </a:r>
            <a:r>
              <a:rPr lang="en-US" dirty="0" err="1"/>
              <a:t>výkonu</a:t>
            </a:r>
            <a:r>
              <a:rPr lang="en-US" dirty="0"/>
              <a:t> </a:t>
            </a:r>
            <a:r>
              <a:rPr lang="en-US" dirty="0" err="1"/>
              <a:t>práce</a:t>
            </a:r>
            <a:endParaRPr lang="cs-CZ" dirty="0"/>
          </a:p>
          <a:p>
            <a:r>
              <a:rPr lang="cs-CZ" dirty="0"/>
              <a:t>Souhlas zaměstnance </a:t>
            </a:r>
          </a:p>
          <a:p>
            <a:r>
              <a:rPr lang="cs-CZ" dirty="0"/>
              <a:t>Pověření jiného vedoucího zaměstnance / jiného zaměstnavatele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937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Podstatné náležitosti pracovní smlouvy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30317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AB866-B41D-4061-9EDB-9525B7D59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Přeložení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929BB-8E51-48FC-BE03-E820C4FAD9D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Přeložit</a:t>
            </a:r>
            <a:r>
              <a:rPr lang="en-US" dirty="0"/>
              <a:t> </a:t>
            </a:r>
            <a:r>
              <a:rPr lang="en-US" dirty="0" err="1"/>
              <a:t>zaměstnance</a:t>
            </a:r>
            <a:r>
              <a:rPr lang="en-US" dirty="0"/>
              <a:t> k </a:t>
            </a:r>
            <a:r>
              <a:rPr lang="en-US" dirty="0" err="1"/>
              <a:t>výkonu</a:t>
            </a:r>
            <a:r>
              <a:rPr lang="en-US" dirty="0"/>
              <a:t> </a:t>
            </a:r>
            <a:r>
              <a:rPr lang="en-US" dirty="0" err="1"/>
              <a:t>práce</a:t>
            </a:r>
            <a:r>
              <a:rPr lang="en-US" dirty="0"/>
              <a:t> do </a:t>
            </a:r>
            <a:r>
              <a:rPr lang="en-US" dirty="0" err="1"/>
              <a:t>jiného</a:t>
            </a:r>
            <a:r>
              <a:rPr lang="en-US" dirty="0"/>
              <a:t> </a:t>
            </a:r>
            <a:r>
              <a:rPr lang="en-US" dirty="0" err="1"/>
              <a:t>místa</a:t>
            </a:r>
            <a:r>
              <a:rPr lang="en-US" dirty="0"/>
              <a:t>, </a:t>
            </a:r>
            <a:r>
              <a:rPr lang="en-US" dirty="0" err="1"/>
              <a:t>než</a:t>
            </a:r>
            <a:r>
              <a:rPr lang="en-US" dirty="0"/>
              <a:t> </a:t>
            </a:r>
            <a:r>
              <a:rPr lang="en-US" dirty="0" err="1"/>
              <a:t>bylo</a:t>
            </a:r>
            <a:r>
              <a:rPr lang="en-US" dirty="0"/>
              <a:t> </a:t>
            </a:r>
            <a:r>
              <a:rPr lang="en-US" dirty="0" err="1"/>
              <a:t>sjednáno</a:t>
            </a:r>
            <a:r>
              <a:rPr lang="en-US" dirty="0"/>
              <a:t> v </a:t>
            </a:r>
            <a:r>
              <a:rPr lang="en-US" dirty="0" err="1"/>
              <a:t>pracovní</a:t>
            </a:r>
            <a:r>
              <a:rPr lang="en-US" dirty="0"/>
              <a:t> </a:t>
            </a:r>
            <a:r>
              <a:rPr lang="en-US" dirty="0" err="1"/>
              <a:t>smlouvě</a:t>
            </a:r>
            <a:r>
              <a:rPr lang="en-US" dirty="0"/>
              <a:t>, je </a:t>
            </a:r>
            <a:r>
              <a:rPr lang="en-US" dirty="0" err="1"/>
              <a:t>možné</a:t>
            </a:r>
            <a:r>
              <a:rPr lang="en-US" dirty="0"/>
              <a:t> </a:t>
            </a:r>
            <a:r>
              <a:rPr lang="en-US" dirty="0" err="1"/>
              <a:t>pouze</a:t>
            </a:r>
            <a:r>
              <a:rPr lang="en-US" dirty="0"/>
              <a:t> s </a:t>
            </a:r>
            <a:r>
              <a:rPr lang="en-US" dirty="0" err="1"/>
              <a:t>jeho</a:t>
            </a:r>
            <a:r>
              <a:rPr lang="en-US" dirty="0"/>
              <a:t> </a:t>
            </a:r>
            <a:r>
              <a:rPr lang="en-US" dirty="0" err="1"/>
              <a:t>souhlasem</a:t>
            </a:r>
            <a:r>
              <a:rPr lang="en-US" dirty="0"/>
              <a:t> a v </a:t>
            </a:r>
            <a:r>
              <a:rPr lang="en-US" dirty="0" err="1"/>
              <a:t>rámci</a:t>
            </a:r>
            <a:r>
              <a:rPr lang="en-US" dirty="0"/>
              <a:t> zaměstnavatele, </a:t>
            </a:r>
            <a:r>
              <a:rPr lang="en-US" dirty="0" err="1"/>
              <a:t>pokud</a:t>
            </a:r>
            <a:r>
              <a:rPr lang="en-US" dirty="0"/>
              <a:t> to </a:t>
            </a:r>
            <a:r>
              <a:rPr lang="en-US" dirty="0" err="1"/>
              <a:t>nezbytně</a:t>
            </a:r>
            <a:r>
              <a:rPr lang="en-US" dirty="0"/>
              <a:t> </a:t>
            </a:r>
            <a:r>
              <a:rPr lang="en-US" dirty="0" err="1"/>
              <a:t>vyžaduje</a:t>
            </a:r>
            <a:r>
              <a:rPr lang="en-US" dirty="0"/>
              <a:t> </a:t>
            </a:r>
            <a:r>
              <a:rPr lang="en-US" dirty="0" err="1"/>
              <a:t>jeho</a:t>
            </a:r>
            <a:r>
              <a:rPr lang="en-US" dirty="0"/>
              <a:t> </a:t>
            </a:r>
            <a:r>
              <a:rPr lang="en-US" dirty="0" err="1"/>
              <a:t>provozní</a:t>
            </a:r>
            <a:r>
              <a:rPr lang="en-US" dirty="0"/>
              <a:t> </a:t>
            </a:r>
            <a:r>
              <a:rPr lang="en-US" dirty="0" err="1"/>
              <a:t>potřeba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68655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Dočasné přidělení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Zaměstnavatel zaměstnance se souhlasem přidělí k jinému zaměstnavateli</a:t>
            </a:r>
          </a:p>
          <a:p>
            <a:r>
              <a:rPr lang="cs-CZ" dirty="0"/>
              <a:t>Nejdříve po 6 měsících, se souhlasem zaměstnance, který je možno odvolat</a:t>
            </a:r>
          </a:p>
          <a:p>
            <a:r>
              <a:rPr lang="cs-CZ" dirty="0"/>
              <a:t>Nelze dělat za účelem zisku (šlo by o agenturní zaměstnávání, k němuž je potřeba další povolení)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5191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Přechod práv a povinností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Pokud se činnost zaměstnavatele převádí, přechází i pracovní poměry </a:t>
            </a:r>
          </a:p>
          <a:p>
            <a:r>
              <a:rPr lang="cs-CZ" dirty="0"/>
              <a:t>Zaměstnanci mají právo na zachování stávajících pracovních podmínek; kolektivní smlouva platí max. do konce následujícího roku </a:t>
            </a:r>
          </a:p>
          <a:p>
            <a:r>
              <a:rPr lang="cs-CZ" dirty="0"/>
              <a:t>Zaměstnanec nemůže odmítnout a zůstat, ale může dát výpověď k datu přechodu</a:t>
            </a:r>
          </a:p>
          <a:p>
            <a:r>
              <a:rPr lang="cs-CZ" dirty="0"/>
              <a:t>Informační a konzultační povinnost zaměstnavatele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744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Skončení pracovního poměru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Výpověď </a:t>
            </a:r>
          </a:p>
          <a:p>
            <a:r>
              <a:rPr lang="cs-CZ" dirty="0"/>
              <a:t>Dohoda</a:t>
            </a:r>
          </a:p>
          <a:p>
            <a:r>
              <a:rPr lang="cs-CZ" dirty="0"/>
              <a:t>Okamžité zrušení pracovního poměru </a:t>
            </a:r>
          </a:p>
          <a:p>
            <a:r>
              <a:rPr lang="cs-CZ" dirty="0"/>
              <a:t>Uplynutí sjednané doby</a:t>
            </a:r>
          </a:p>
          <a:p>
            <a:r>
              <a:rPr lang="cs-CZ" dirty="0"/>
              <a:t>Zrušení ve zkušební době</a:t>
            </a:r>
          </a:p>
          <a:p>
            <a:r>
              <a:rPr lang="cs-CZ" dirty="0"/>
              <a:t>Odstoupení zaměstnavatele </a:t>
            </a:r>
          </a:p>
          <a:p>
            <a:r>
              <a:rPr lang="cs-CZ" dirty="0"/>
              <a:t>Zvláštní důvody u cizinců</a:t>
            </a:r>
          </a:p>
          <a:p>
            <a:r>
              <a:rPr lang="cs-CZ" dirty="0"/>
              <a:t>Smrt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9194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Výpověď 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80961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Výpovědní důvody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Organizační důvody</a:t>
            </a:r>
          </a:p>
          <a:p>
            <a:pPr lvl="1"/>
            <a:r>
              <a:rPr lang="cs-CZ" dirty="0"/>
              <a:t>Rušení zaměstnavatele</a:t>
            </a:r>
          </a:p>
          <a:p>
            <a:pPr lvl="1"/>
            <a:r>
              <a:rPr lang="cs-CZ" dirty="0"/>
              <a:t>Přemístění zaměstnavatele</a:t>
            </a:r>
          </a:p>
          <a:p>
            <a:pPr lvl="1"/>
            <a:r>
              <a:rPr lang="cs-CZ" dirty="0"/>
              <a:t>Nadbytečnost </a:t>
            </a:r>
          </a:p>
          <a:p>
            <a:r>
              <a:rPr lang="cs-CZ" dirty="0"/>
              <a:t>Zdravotní důvody</a:t>
            </a:r>
          </a:p>
          <a:p>
            <a:pPr lvl="1"/>
            <a:r>
              <a:rPr lang="cs-CZ" dirty="0"/>
              <a:t>Pracovní úraz / nemoc z povolání</a:t>
            </a:r>
          </a:p>
          <a:p>
            <a:pPr lvl="1"/>
            <a:r>
              <a:rPr lang="cs-CZ" dirty="0"/>
              <a:t>Obecné onemocnění </a:t>
            </a:r>
          </a:p>
          <a:p>
            <a:r>
              <a:rPr lang="cs-CZ" dirty="0"/>
              <a:t>Další důvody na straně zaměstnance </a:t>
            </a:r>
          </a:p>
          <a:p>
            <a:pPr lvl="1"/>
            <a:r>
              <a:rPr lang="cs-CZ" dirty="0"/>
              <a:t>Nesplňování předpokladů/ požadavků </a:t>
            </a:r>
          </a:p>
          <a:p>
            <a:pPr lvl="1"/>
            <a:r>
              <a:rPr lang="cs-CZ" dirty="0"/>
              <a:t>Neuspokojivé pracovní výsledky</a:t>
            </a:r>
          </a:p>
          <a:p>
            <a:pPr lvl="1"/>
            <a:r>
              <a:rPr lang="cs-CZ" dirty="0"/>
              <a:t>Porušení povinnosti v rámci pracovního poměru</a:t>
            </a:r>
          </a:p>
          <a:p>
            <a:pPr lvl="1"/>
            <a:r>
              <a:rPr lang="cs-CZ" dirty="0"/>
              <a:t>Hrubé porušení povinnosti během DPN </a:t>
            </a:r>
          </a:p>
        </p:txBody>
      </p:sp>
    </p:spTree>
    <p:extLst>
      <p:ext uri="{BB962C8B-B14F-4D97-AF65-F5344CB8AC3E}">
        <p14:creationId xmlns:p14="http://schemas.microsoft.com/office/powerpoint/2010/main" val="1145082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Porušení povinnosti zaměstnance 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42275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Odstupné 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>
                  <a:extLst>
                    <a:ext uri="{9D8B030D-6E8A-4147-A177-3AD203B41FA5}">
                      <a16:colId xmlns:a16="http://schemas.microsoft.com/office/drawing/2014/main" val="1190989424"/>
                    </a:ext>
                  </a:extLst>
                </a:gridCol>
                <a:gridCol w="4076700">
                  <a:extLst>
                    <a:ext uri="{9D8B030D-6E8A-4147-A177-3AD203B41FA5}">
                      <a16:colId xmlns:a16="http://schemas.microsoft.com/office/drawing/2014/main" val="28605223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Výpovědní</a:t>
                      </a:r>
                      <a:r>
                        <a:rPr lang="cs-CZ" baseline="0" dirty="0"/>
                        <a:t> důvod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Odstupné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422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Organizační důvody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Do</a:t>
                      </a:r>
                      <a:r>
                        <a:rPr lang="cs-CZ" baseline="0" dirty="0"/>
                        <a:t> 1 roku: 1 PMV</a:t>
                      </a:r>
                    </a:p>
                    <a:p>
                      <a:r>
                        <a:rPr lang="cs-CZ" baseline="0" dirty="0"/>
                        <a:t>1-2 roky: 2 PMV</a:t>
                      </a:r>
                    </a:p>
                    <a:p>
                      <a:r>
                        <a:rPr lang="cs-CZ" baseline="0" dirty="0"/>
                        <a:t>Víc než 2 roky: 3 PMV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1940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Pracovní úraz,</a:t>
                      </a:r>
                      <a:r>
                        <a:rPr lang="cs-CZ" baseline="0" dirty="0"/>
                        <a:t> nemoc z povolání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 PMV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1742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Ostatní zdravotní důvody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8390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Ostatní důvody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7986091"/>
                  </a:ext>
                </a:extLst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641138" y="4356367"/>
            <a:ext cx="80353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dirty="0"/>
              <a:t>PMV = průměrný měsíční výdělek za předchozí kalendářní čtvrtletí </a:t>
            </a:r>
          </a:p>
        </p:txBody>
      </p:sp>
    </p:spTree>
    <p:extLst>
      <p:ext uri="{BB962C8B-B14F-4D97-AF65-F5344CB8AC3E}">
        <p14:creationId xmlns:p14="http://schemas.microsoft.com/office/powerpoint/2010/main" val="32522370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Formální náležitosti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Vymezení výpovědního důvodu</a:t>
            </a:r>
          </a:p>
          <a:p>
            <a:r>
              <a:rPr lang="cs-CZ" dirty="0"/>
              <a:t>Doručení výpovědi</a:t>
            </a:r>
          </a:p>
          <a:p>
            <a:r>
              <a:rPr lang="cs-CZ" dirty="0"/>
              <a:t>Projednání s odborovou organizací  </a:t>
            </a:r>
          </a:p>
          <a:p>
            <a:r>
              <a:rPr lang="cs-CZ" dirty="0"/>
              <a:t>Odvolání výpovědi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31496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před výpovědí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DPN</a:t>
            </a:r>
          </a:p>
          <a:p>
            <a:r>
              <a:rPr lang="cs-CZ" dirty="0"/>
              <a:t>Těhotenství, mateřská a rodičovská dovolená </a:t>
            </a:r>
          </a:p>
          <a:p>
            <a:r>
              <a:rPr lang="cs-CZ" dirty="0"/>
              <a:t>Výkon veřejné práce</a:t>
            </a:r>
          </a:p>
          <a:p>
            <a:endParaRPr lang="cs-CZ" dirty="0"/>
          </a:p>
          <a:p>
            <a:r>
              <a:rPr lang="cs-CZ" dirty="0"/>
              <a:t>Zpravidla neplatí: rušení a přemístění zaměstnavatele, důvody pro okamžité zrušení pracovního poměru </a:t>
            </a:r>
          </a:p>
        </p:txBody>
      </p:sp>
    </p:spTree>
    <p:extLst>
      <p:ext uri="{BB962C8B-B14F-4D97-AF65-F5344CB8AC3E}">
        <p14:creationId xmlns:p14="http://schemas.microsoft.com/office/powerpoint/2010/main" val="460975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Doba pracovního poměru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Předpokládá se, že pracovní poměr byl sjednán na dobu neurčitou</a:t>
            </a:r>
          </a:p>
          <a:p>
            <a:r>
              <a:rPr lang="cs-CZ" dirty="0"/>
              <a:t>Doba určitá: Max. 3 roky, max. 2 prodloužení (tj. 3+3+3), poté 3 roky přestávka</a:t>
            </a:r>
          </a:p>
          <a:p>
            <a:r>
              <a:rPr lang="cs-CZ" dirty="0"/>
              <a:t>Výjimky z pravidla (agentury práce, zvláštní povaha práce) </a:t>
            </a:r>
          </a:p>
          <a:p>
            <a:r>
              <a:rPr lang="cs-CZ" dirty="0"/>
              <a:t>Pokračování výkonu práce se souhlasem zaměstnavatele </a:t>
            </a:r>
          </a:p>
          <a:p>
            <a:r>
              <a:rPr lang="cs-CZ" dirty="0"/>
              <a:t>Neplatně sjednaná doba určitá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7767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Dohoda o rozvázání pracovního poměru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i="1" dirty="0"/>
              <a:t>Marie se vrací z rodičovské dovolené. Zaměstnavatel jí sdělil, že pro ni nemá práci, neboť na její pozici se osvědčil jiný zaměstnanec. Dne 2.4.2019 zaměstnavatel Marii nabídl dohodu o rozvázání pracovního poměru s odstupným ve výši 5 průměrných měsíčních výdělků. Má Marie nabídku přijmout? </a:t>
            </a:r>
          </a:p>
        </p:txBody>
      </p:sp>
    </p:spTree>
    <p:extLst>
      <p:ext uri="{BB962C8B-B14F-4D97-AF65-F5344CB8AC3E}">
        <p14:creationId xmlns:p14="http://schemas.microsoft.com/office/powerpoint/2010/main" val="36561786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Okamžité zrušení pracovního poměru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Zaměstnavatel </a:t>
            </a:r>
          </a:p>
          <a:p>
            <a:pPr lvl="1"/>
            <a:r>
              <a:rPr lang="cs-CZ" dirty="0"/>
              <a:t>Zvlášť hrubé porušení povinnosti zaměstnance</a:t>
            </a:r>
          </a:p>
          <a:p>
            <a:pPr lvl="1"/>
            <a:r>
              <a:rPr lang="cs-CZ" dirty="0"/>
              <a:t>Zaměstnanec pravomocně odsouzen nejméně na rok do vězení nebo nejméně na půl roku v souvislosti s výkonem práce</a:t>
            </a:r>
          </a:p>
          <a:p>
            <a:r>
              <a:rPr lang="cs-CZ" dirty="0"/>
              <a:t>Zaměstnanec</a:t>
            </a:r>
          </a:p>
          <a:p>
            <a:pPr lvl="1"/>
            <a:r>
              <a:rPr lang="cs-CZ" dirty="0"/>
              <a:t>Zaměstnavatel je přes 15 dnů v prodlení s výplatou mzdy nebo její části </a:t>
            </a:r>
          </a:p>
          <a:p>
            <a:pPr lvl="1"/>
            <a:r>
              <a:rPr lang="cs-CZ" dirty="0"/>
              <a:t>Zaměstnanec neschopen dalšího výkonu práce bez ohrožení zdraví a zaměstnavatel nepřevedl na jinou práci  </a:t>
            </a:r>
          </a:p>
        </p:txBody>
      </p:sp>
    </p:spTree>
    <p:extLst>
      <p:ext uri="{BB962C8B-B14F-4D97-AF65-F5344CB8AC3E}">
        <p14:creationId xmlns:p14="http://schemas.microsoft.com/office/powerpoint/2010/main" val="1630111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Zkušební doba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Písemně sjednat nejpozději v den nástupu do práce</a:t>
            </a:r>
          </a:p>
          <a:p>
            <a:r>
              <a:rPr lang="cs-CZ" dirty="0"/>
              <a:t>Max. 3 měsíce / 6 měsíců u vedoucích zaměstnanců </a:t>
            </a:r>
          </a:p>
          <a:p>
            <a:r>
              <a:rPr lang="cs-CZ" dirty="0"/>
              <a:t>Ne víc než polovina sjednané doby pracovního poměru </a:t>
            </a:r>
          </a:p>
          <a:p>
            <a:r>
              <a:rPr lang="cs-CZ" dirty="0"/>
              <a:t>Prodlužuje se o dobu celodenních překážek v práci </a:t>
            </a:r>
          </a:p>
          <a:p>
            <a:r>
              <a:rPr lang="cs-CZ" dirty="0"/>
              <a:t>Možnost zrušení pracovního poměru bez udání důvodu (ale ne z diskriminačního důvodu) </a:t>
            </a:r>
          </a:p>
          <a:p>
            <a:r>
              <a:rPr lang="cs-CZ" dirty="0"/>
              <a:t>Zaměstnanec chráněn před výpovědí po dobu 14 dnů DPN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70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Počítání času v právu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LHŮTA = právo mi stanoví termín, do kdy musím něco stihnout </a:t>
            </a:r>
          </a:p>
          <a:p>
            <a:r>
              <a:rPr lang="cs-CZ" dirty="0"/>
              <a:t>Např. lhůta pro podání žaloby na určení neplatnosti výpovědi z pracovního poměru (2 měsíce) </a:t>
            </a:r>
          </a:p>
          <a:p>
            <a:r>
              <a:rPr lang="cs-CZ" dirty="0"/>
              <a:t>Lhůta určená dny – běží od následujícího </a:t>
            </a:r>
          </a:p>
          <a:p>
            <a:r>
              <a:rPr lang="cs-CZ" dirty="0"/>
              <a:t>Lhůta určená měsíci, roky – končí dnem, který se svým označením shoduje s počátečním dnem </a:t>
            </a:r>
          </a:p>
          <a:p>
            <a:r>
              <a:rPr lang="cs-CZ" dirty="0"/>
              <a:t>Pokud by měla skončit v den pracovního klidu, prodlouží se do následujícího pracovního dne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387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Počítání času v právu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DOBA = jiné časové úseky </a:t>
            </a:r>
          </a:p>
          <a:p>
            <a:r>
              <a:rPr lang="cs-CZ" dirty="0"/>
              <a:t>Např. sjednaná doba pracovního poměru, zkušební doba </a:t>
            </a:r>
          </a:p>
          <a:p>
            <a:r>
              <a:rPr lang="cs-CZ" dirty="0"/>
              <a:t>Počítá se přirozeným způsobem </a:t>
            </a:r>
          </a:p>
          <a:p>
            <a:r>
              <a:rPr lang="cs-CZ" dirty="0"/>
              <a:t>O dny pracovního klidu se neprodlužuje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971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cesty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Souhlas zaměstnance může být dán paušálně v pracovní smlouvě </a:t>
            </a:r>
          </a:p>
          <a:p>
            <a:r>
              <a:rPr lang="en-US" dirty="0" err="1"/>
              <a:t>Těhotné</a:t>
            </a:r>
            <a:r>
              <a:rPr lang="en-US" dirty="0"/>
              <a:t> </a:t>
            </a:r>
            <a:r>
              <a:rPr lang="en-US" dirty="0" err="1"/>
              <a:t>zaměstnankyně</a:t>
            </a:r>
            <a:r>
              <a:rPr lang="en-US" dirty="0"/>
              <a:t> a </a:t>
            </a:r>
            <a:r>
              <a:rPr lang="en-US" dirty="0" err="1"/>
              <a:t>zaměstnanci</a:t>
            </a:r>
            <a:r>
              <a:rPr lang="en-US" dirty="0"/>
              <a:t> </a:t>
            </a:r>
            <a:r>
              <a:rPr lang="en-US" dirty="0" err="1"/>
              <a:t>pečující</a:t>
            </a:r>
            <a:r>
              <a:rPr lang="en-US" dirty="0"/>
              <a:t> o </a:t>
            </a:r>
            <a:r>
              <a:rPr lang="en-US" dirty="0" err="1"/>
              <a:t>děti</a:t>
            </a:r>
            <a:r>
              <a:rPr lang="en-US" dirty="0"/>
              <a:t> do </a:t>
            </a:r>
            <a:r>
              <a:rPr lang="en-US" dirty="0" err="1"/>
              <a:t>věku</a:t>
            </a:r>
            <a:r>
              <a:rPr lang="en-US" dirty="0"/>
              <a:t> 8 let </a:t>
            </a:r>
            <a:r>
              <a:rPr lang="cs-CZ" dirty="0"/>
              <a:t>– souhlas pro každou pracovní cestu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453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Zákaz konkurence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4940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Mzda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Ujednání v pracovní smlouvě</a:t>
            </a:r>
          </a:p>
          <a:p>
            <a:r>
              <a:rPr lang="cs-CZ" dirty="0"/>
              <a:t>Mzdový výměr</a:t>
            </a:r>
          </a:p>
          <a:p>
            <a:r>
              <a:rPr lang="cs-CZ" dirty="0"/>
              <a:t>Vnitřní předpis </a:t>
            </a:r>
          </a:p>
          <a:p>
            <a:r>
              <a:rPr lang="cs-CZ" dirty="0"/>
              <a:t>Kolektivní smlouva </a:t>
            </a:r>
          </a:p>
          <a:p>
            <a:endParaRPr lang="cs-CZ" dirty="0"/>
          </a:p>
          <a:p>
            <a:r>
              <a:rPr lang="cs-CZ" dirty="0"/>
              <a:t>„Součástí pracovní smlouvy je mzdový výměr.“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Ujednání o důvěrnosti mzdy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2097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d546e5e1-5d42-4630-bacd-c69bfdcbd5e8}" enabled="1" method="Standard" siteId="{96ece526-9c7d-48b0-8daf-8b93c90a5d18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1401</TotalTime>
  <Words>1274</Words>
  <Application>Microsoft Office PowerPoint</Application>
  <PresentationFormat>On-screen Show (4:3)</PresentationFormat>
  <Paragraphs>193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Tw Cen MT</vt:lpstr>
      <vt:lpstr>Wingdings</vt:lpstr>
      <vt:lpstr>Wingdings 2</vt:lpstr>
      <vt:lpstr>Medián</vt:lpstr>
      <vt:lpstr>Pracovní právo pro neprávníky   PRACOVNÍ SMLOUVA, DPP/dpč, ZMĚNA A SKONČENÍ pp</vt:lpstr>
      <vt:lpstr>Podstatné náležitosti pracovní smlouvy</vt:lpstr>
      <vt:lpstr>Doba pracovního poměru </vt:lpstr>
      <vt:lpstr>Zkušební doba </vt:lpstr>
      <vt:lpstr>Počítání času v právu</vt:lpstr>
      <vt:lpstr>Počítání času v právu</vt:lpstr>
      <vt:lpstr>Pracovní cesty </vt:lpstr>
      <vt:lpstr>Zákaz konkurence </vt:lpstr>
      <vt:lpstr>Mzda</vt:lpstr>
      <vt:lpstr>Přesčasy</vt:lpstr>
      <vt:lpstr>Bonusy a benefity</vt:lpstr>
      <vt:lpstr>Pokuty a sankce </vt:lpstr>
      <vt:lpstr>Ochrana osobních údajů </vt:lpstr>
      <vt:lpstr>DPP, DPČ </vt:lpstr>
      <vt:lpstr>DPP a DPČ </vt:lpstr>
      <vt:lpstr>Změna pracovního poměru </vt:lpstr>
      <vt:lpstr>Zdravotní nezpůsobilost </vt:lpstr>
      <vt:lpstr>Živelní pohroma </vt:lpstr>
      <vt:lpstr>Pracovní cesta </vt:lpstr>
      <vt:lpstr>Přeložení </vt:lpstr>
      <vt:lpstr>Dočasné přidělení</vt:lpstr>
      <vt:lpstr>Přechod práv a povinností </vt:lpstr>
      <vt:lpstr>Skončení pracovního poměru </vt:lpstr>
      <vt:lpstr>Výpověď </vt:lpstr>
      <vt:lpstr>Výpovědní důvody</vt:lpstr>
      <vt:lpstr>Porušení povinnosti zaměstnance </vt:lpstr>
      <vt:lpstr>Odstupné </vt:lpstr>
      <vt:lpstr>Formální náležitosti</vt:lpstr>
      <vt:lpstr>Ochrana před výpovědí </vt:lpstr>
      <vt:lpstr>Dohoda o rozvázání pracovního poměru</vt:lpstr>
      <vt:lpstr>Okamžité zrušení pracovního poměru</vt:lpstr>
    </vt:vector>
  </TitlesOfParts>
  <Company>Univerzita Karlova v Praze, 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Právo sociálního zabezpečení – úvodní seminář</dc:title>
  <dc:creator>User</dc:creator>
  <cp:lastModifiedBy>Tomsej, Jakub</cp:lastModifiedBy>
  <cp:revision>24</cp:revision>
  <dcterms:created xsi:type="dcterms:W3CDTF">2015-02-25T14:51:23Z</dcterms:created>
  <dcterms:modified xsi:type="dcterms:W3CDTF">2023-03-07T10:48:42Z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546e5e1-5d42-4630-bacd-c69bfdcbd5e8_Enabled">
    <vt:lpwstr>true</vt:lpwstr>
  </property>
  <property fmtid="{D5CDD505-2E9C-101B-9397-08002B2CF9AE}" pid="3" name="MSIP_Label_d546e5e1-5d42-4630-bacd-c69bfdcbd5e8_SetDate">
    <vt:lpwstr>2022-04-24T14:18:25Z</vt:lpwstr>
  </property>
  <property fmtid="{D5CDD505-2E9C-101B-9397-08002B2CF9AE}" pid="4" name="MSIP_Label_d546e5e1-5d42-4630-bacd-c69bfdcbd5e8_Method">
    <vt:lpwstr>Standard</vt:lpwstr>
  </property>
  <property fmtid="{D5CDD505-2E9C-101B-9397-08002B2CF9AE}" pid="5" name="MSIP_Label_d546e5e1-5d42-4630-bacd-c69bfdcbd5e8_Name">
    <vt:lpwstr>d546e5e1-5d42-4630-bacd-c69bfdcbd5e8</vt:lpwstr>
  </property>
  <property fmtid="{D5CDD505-2E9C-101B-9397-08002B2CF9AE}" pid="6" name="MSIP_Label_d546e5e1-5d42-4630-bacd-c69bfdcbd5e8_SiteId">
    <vt:lpwstr>96ece526-9c7d-48b0-8daf-8b93c90a5d18</vt:lpwstr>
  </property>
  <property fmtid="{D5CDD505-2E9C-101B-9397-08002B2CF9AE}" pid="7" name="MSIP_Label_d546e5e1-5d42-4630-bacd-c69bfdcbd5e8_ActionId">
    <vt:lpwstr>3d58a38c-65e2-4488-a6bb-f7d3ad385ed5</vt:lpwstr>
  </property>
  <property fmtid="{D5CDD505-2E9C-101B-9397-08002B2CF9AE}" pid="8" name="MSIP_Label_d546e5e1-5d42-4630-bacd-c69bfdcbd5e8_ContentBits">
    <vt:lpwstr>0</vt:lpwstr>
  </property>
  <property fmtid="{D5CDD505-2E9C-101B-9397-08002B2CF9AE}" pid="9" name="SmartTag">
    <vt:lpwstr>4</vt:lpwstr>
  </property>
</Properties>
</file>