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9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62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75C5B-42A8-48F9-AA91-D9C533DB15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787B5-EC44-4E83-8E54-1916571C6D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787B5-EC44-4E83-8E54-1916571C6DD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6096000" y="584870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0B1AA515-C4F5-4F05-9AA0-02923517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5229"/>
            <a:ext cx="9144000" cy="2387600"/>
          </a:xfrm>
        </p:spPr>
        <p:txBody>
          <a:bodyPr/>
          <a:lstStyle/>
          <a:p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br>
              <a:rPr lang="cs-CZ" sz="4000" dirty="0"/>
            </a:br>
            <a:r>
              <a:rPr lang="cs-CZ" sz="4400" dirty="0"/>
              <a:t>Občanské právo hmotné 1.</a:t>
            </a:r>
            <a:br>
              <a:rPr lang="cs-CZ" sz="4400" dirty="0"/>
            </a:br>
            <a:r>
              <a:rPr lang="cs-CZ" sz="4400" dirty="0"/>
              <a:t>Právo II (FTVS UK)</a:t>
            </a:r>
            <a:br>
              <a:rPr lang="cs-CZ" sz="4000" dirty="0"/>
            </a:br>
            <a:br>
              <a:rPr lang="cs-CZ" sz="4000"/>
            </a:br>
            <a:endParaRPr lang="cs-CZ" sz="2800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Ondřej </a:t>
            </a:r>
            <a:r>
              <a:rPr lang="cs-CZ" dirty="0" err="1"/>
              <a:t>Frinta</a:t>
            </a:r>
            <a:endParaRPr lang="cs-CZ" dirty="0"/>
          </a:p>
          <a:p>
            <a:r>
              <a:rPr lang="cs-CZ" dirty="0"/>
              <a:t>Katedra občanského práva</a:t>
            </a:r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(8) Základní zásady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pPr algn="just"/>
            <a:r>
              <a:rPr lang="cs-CZ" sz="4000" b="1" dirty="0"/>
              <a:t>1) Autonomie vůle</a:t>
            </a:r>
          </a:p>
          <a:p>
            <a:pPr algn="just"/>
            <a:endParaRPr lang="cs-CZ" sz="3600" dirty="0"/>
          </a:p>
          <a:p>
            <a:pPr algn="just"/>
            <a:r>
              <a:rPr lang="cs-CZ" sz="3600" dirty="0"/>
              <a:t>§ 1 odst. 2: Nezakazuje-li to zákon výslovně, mohou si osoby ujednat práva a povinnosti odchylně od zákona; zakázána jsou ujednání porušující dobré mravy, veřejný pořádek nebo právo týkající se postavení osob, včetně práva na ochranu osobnosti.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(9) </a:t>
            </a:r>
            <a:r>
              <a:rPr lang="cs-CZ" sz="4000" dirty="0" err="1">
                <a:solidFill>
                  <a:srgbClr val="CC506F"/>
                </a:solidFill>
              </a:rPr>
              <a:t>Kogentnost</a:t>
            </a:r>
            <a:r>
              <a:rPr lang="cs-CZ" sz="4000" dirty="0">
                <a:solidFill>
                  <a:srgbClr val="CC506F"/>
                </a:solidFill>
              </a:rPr>
              <a:t> a </a:t>
            </a:r>
            <a:r>
              <a:rPr lang="cs-CZ" sz="4000" dirty="0" err="1">
                <a:solidFill>
                  <a:srgbClr val="CC506F"/>
                </a:solidFill>
              </a:rPr>
              <a:t>dispozitivita</a:t>
            </a:r>
            <a:endParaRPr lang="cs-CZ" sz="4000" dirty="0">
              <a:solidFill>
                <a:srgbClr val="CC506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kogentní </a:t>
            </a:r>
          </a:p>
          <a:p>
            <a:pPr algn="just"/>
            <a:r>
              <a:rPr lang="cs-CZ" sz="3600" dirty="0"/>
              <a:t>= nařizující, donucující, přikazující</a:t>
            </a:r>
          </a:p>
          <a:p>
            <a:pPr algn="just"/>
            <a:endParaRPr lang="cs-CZ" sz="3600" dirty="0"/>
          </a:p>
          <a:p>
            <a:pPr algn="just"/>
            <a:r>
              <a:rPr lang="cs-CZ" sz="3600" b="1" dirty="0"/>
              <a:t>dispozice </a:t>
            </a:r>
          </a:p>
          <a:p>
            <a:pPr algn="just"/>
            <a:r>
              <a:rPr lang="cs-CZ" sz="3600" dirty="0"/>
              <a:t>= možnost volného užití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807371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(10a) Další zásady soukromého práva (§ 3 OZ)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973394"/>
            <a:ext cx="11828207" cy="4918587"/>
          </a:xfrm>
        </p:spPr>
        <p:txBody>
          <a:bodyPr>
            <a:normAutofit fontScale="70000" lnSpcReduction="20000"/>
          </a:bodyPr>
          <a:lstStyle/>
          <a:p>
            <a:r>
              <a:rPr lang="cs-CZ" sz="3600" b="1" dirty="0"/>
              <a:t>(1)</a:t>
            </a:r>
            <a:r>
              <a:rPr lang="cs-CZ" sz="3600" dirty="0"/>
              <a:t> Soukromé právo chrání důstojnost a svobodu člověka i jeho přirozené právo brát se o vlastní štěstí a štěstí jeho rodiny nebo lidí jemu blízkých takovým způsobem, jenž nepůsobí bezdůvodně újmu druhým.</a:t>
            </a:r>
          </a:p>
          <a:p>
            <a:r>
              <a:rPr lang="cs-CZ" sz="3600" b="1" dirty="0"/>
              <a:t>(2)</a:t>
            </a:r>
            <a:r>
              <a:rPr lang="cs-CZ" sz="3600" dirty="0"/>
              <a:t> Soukromé právo spočívá zejména na zásadách, že</a:t>
            </a:r>
          </a:p>
          <a:p>
            <a:pPr lvl="1"/>
            <a:r>
              <a:rPr lang="cs-CZ" sz="3200" b="1" dirty="0"/>
              <a:t>a)</a:t>
            </a:r>
            <a:r>
              <a:rPr lang="cs-CZ" sz="3200" dirty="0"/>
              <a:t> každý má právo na ochranu svého života a zdraví, jakož i svobody, cti, důstojnosti a soukromí,</a:t>
            </a:r>
          </a:p>
          <a:p>
            <a:pPr lvl="1"/>
            <a:r>
              <a:rPr lang="cs-CZ" sz="3200" b="1" dirty="0"/>
              <a:t>b)</a:t>
            </a:r>
            <a:r>
              <a:rPr lang="cs-CZ" sz="3200" dirty="0"/>
              <a:t> rodina, rodičovství a manželství požívají zvláštní zákonné ochrany,</a:t>
            </a:r>
          </a:p>
          <a:p>
            <a:pPr lvl="1"/>
            <a:r>
              <a:rPr lang="cs-CZ" sz="3200" b="1" dirty="0"/>
              <a:t>c)</a:t>
            </a:r>
            <a:r>
              <a:rPr lang="cs-CZ" sz="3200" dirty="0"/>
              <a:t> nikdo nesmí pro nedostatek věku, rozumu nebo pro závislost svého postavení utrpět nedůvodnou újmu; nikdo však také nesmí bezdůvodně těžit z vlastní neschopnosti k újmě druhých,</a:t>
            </a:r>
          </a:p>
          <a:p>
            <a:pPr lvl="1"/>
            <a:r>
              <a:rPr lang="cs-CZ" sz="3200" b="1" dirty="0"/>
              <a:t>d)</a:t>
            </a:r>
            <a:r>
              <a:rPr lang="cs-CZ" sz="3200" dirty="0"/>
              <a:t> daný slib zavazuje a smlouvy mají být splněny,</a:t>
            </a:r>
          </a:p>
          <a:p>
            <a:pPr lvl="1"/>
            <a:r>
              <a:rPr lang="cs-CZ" sz="3200" b="1" dirty="0"/>
              <a:t>e)</a:t>
            </a:r>
            <a:r>
              <a:rPr lang="cs-CZ" sz="3200" dirty="0"/>
              <a:t> vlastnické právo je chráněno zákonem a jen zákon může stanovit, jak vlastnické právo vzniká a zaniká, a</a:t>
            </a:r>
          </a:p>
          <a:p>
            <a:pPr lvl="1"/>
            <a:r>
              <a:rPr lang="cs-CZ" sz="3200" b="1" dirty="0"/>
              <a:t>f)</a:t>
            </a:r>
            <a:r>
              <a:rPr lang="cs-CZ" sz="3200" dirty="0"/>
              <a:t> nikomu nelze odepřít, co mu po právu náleží.</a:t>
            </a:r>
          </a:p>
          <a:p>
            <a:r>
              <a:rPr lang="cs-CZ" sz="3600" b="1" dirty="0"/>
              <a:t>(3)</a:t>
            </a:r>
            <a:r>
              <a:rPr lang="cs-CZ" sz="3600" dirty="0"/>
              <a:t> Soukromé právo vyvěrá také z dalších obecně uznaných zásad spravedlnosti a práva.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(10b) Další zásady soukromého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165123"/>
            <a:ext cx="11828207" cy="4726858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Soukromé právo stojí i na dalších zásadách</a:t>
            </a:r>
          </a:p>
          <a:p>
            <a:pPr lvl="1" algn="just"/>
            <a:endParaRPr lang="cs-CZ" sz="3200" dirty="0"/>
          </a:p>
          <a:p>
            <a:pPr lvl="1" algn="just"/>
            <a:r>
              <a:rPr lang="cs-CZ" sz="3200" dirty="0"/>
              <a:t>některé jsou uvedeny v § 3 OZ</a:t>
            </a:r>
          </a:p>
          <a:p>
            <a:pPr lvl="1" algn="just"/>
            <a:endParaRPr lang="cs-CZ" sz="3200" dirty="0"/>
          </a:p>
          <a:p>
            <a:pPr lvl="1" algn="just"/>
            <a:r>
              <a:rPr lang="cs-CZ" sz="3200" dirty="0"/>
              <a:t>jiné však (výslovně) uvedeny nejsou, přesto jsou uznávány</a:t>
            </a:r>
          </a:p>
          <a:p>
            <a:pPr lvl="2" algn="just"/>
            <a:r>
              <a:rPr lang="cs-CZ" sz="2800" dirty="0"/>
              <a:t>(např. zásada rovného postavení subjektů soukromého práva)</a:t>
            </a:r>
          </a:p>
          <a:p>
            <a:pPr lvl="1" algn="just"/>
            <a:endParaRPr lang="cs-CZ" sz="3200" dirty="0"/>
          </a:p>
          <a:p>
            <a:pPr lvl="1" algn="just"/>
            <a:r>
              <a:rPr lang="cs-CZ" sz="3200" dirty="0"/>
              <a:t>výčet zásad v § 3 je tudíž otevřený, </a:t>
            </a:r>
            <a:r>
              <a:rPr lang="cs-CZ" sz="3200" b="1" dirty="0"/>
              <a:t>demonstrativní</a:t>
            </a:r>
          </a:p>
          <a:p>
            <a:pPr lvl="2" algn="just"/>
            <a:r>
              <a:rPr lang="cs-CZ" sz="2800" dirty="0"/>
              <a:t>(</a:t>
            </a:r>
            <a:r>
              <a:rPr lang="cs-CZ" sz="2800" i="1" dirty="0"/>
              <a:t>a </a:t>
            </a:r>
            <a:r>
              <a:rPr lang="cs-CZ" sz="2800" i="1" dirty="0" err="1"/>
              <a:t>contrario</a:t>
            </a:r>
            <a:r>
              <a:rPr lang="cs-CZ" sz="2800" dirty="0"/>
              <a:t> výčet uzavřený, </a:t>
            </a:r>
            <a:r>
              <a:rPr lang="cs-CZ" sz="2800" b="1" dirty="0"/>
              <a:t>taxativní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(11) Právní poměr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98755"/>
            <a:ext cx="11828207" cy="4793226"/>
          </a:xfrm>
        </p:spPr>
        <p:txBody>
          <a:bodyPr>
            <a:normAutofit/>
          </a:bodyPr>
          <a:lstStyle/>
          <a:p>
            <a:r>
              <a:rPr lang="cs-CZ" b="1" dirty="0"/>
              <a:t>§ 17 (1):</a:t>
            </a:r>
            <a:r>
              <a:rPr lang="cs-CZ" dirty="0"/>
              <a:t> Práva může mít a vykonávat jen osoba. Povinnost lze uložit jen osobě a jen vůči ní lze plnění povinnosti vymáhat. (…)</a:t>
            </a:r>
          </a:p>
          <a:p>
            <a:r>
              <a:rPr lang="cs-CZ" b="1" dirty="0"/>
              <a:t>§ 18: </a:t>
            </a:r>
            <a:r>
              <a:rPr lang="cs-CZ" dirty="0"/>
              <a:t>Osoba je fyzická, nebo právnická.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b="1" dirty="0"/>
              <a:t>prodávající</a:t>
            </a:r>
            <a:r>
              <a:rPr lang="cs-CZ" dirty="0"/>
              <a:t>	povinnost 		</a:t>
            </a:r>
            <a:r>
              <a:rPr lang="cs-CZ"/>
              <a:t>dodání zboží	</a:t>
            </a:r>
            <a:r>
              <a:rPr lang="cs-CZ" dirty="0"/>
              <a:t>	právo		</a:t>
            </a:r>
            <a:r>
              <a:rPr lang="cs-CZ" b="1" dirty="0"/>
              <a:t>kupující</a:t>
            </a:r>
          </a:p>
          <a:p>
            <a:pPr lvl="2" algn="just"/>
            <a:r>
              <a:rPr lang="cs-CZ" i="1" dirty="0"/>
              <a:t> subjekt				objekt					subjekt</a:t>
            </a:r>
            <a:endParaRPr lang="cs-CZ" sz="2000" dirty="0"/>
          </a:p>
          <a:p>
            <a:pPr algn="just"/>
            <a:r>
              <a:rPr lang="cs-CZ" sz="2800" dirty="0"/>
              <a:t>			právo			kupní cena		povinnost</a:t>
            </a:r>
          </a:p>
        </p:txBody>
      </p:sp>
      <p:sp>
        <p:nvSpPr>
          <p:cNvPr id="7" name="Šipka doprava 6"/>
          <p:cNvSpPr/>
          <p:nvPr/>
        </p:nvSpPr>
        <p:spPr>
          <a:xfrm rot="10800000">
            <a:off x="8109156" y="4205749"/>
            <a:ext cx="2008238" cy="862780"/>
          </a:xfrm>
          <a:prstGeom prst="right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232058" y="3325763"/>
            <a:ext cx="2008238" cy="862780"/>
          </a:xfrm>
          <a:prstGeom prst="right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0" y="2573593"/>
            <a:ext cx="12071555" cy="34584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905432" y="3352801"/>
            <a:ext cx="2008238" cy="862780"/>
          </a:xfrm>
          <a:prstGeom prst="right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10800000">
            <a:off x="2664543" y="4188543"/>
            <a:ext cx="2008238" cy="862780"/>
          </a:xfrm>
          <a:prstGeom prst="rightArrow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(12) Osoby – základní vlastnosti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§ 15:</a:t>
            </a:r>
          </a:p>
          <a:p>
            <a:pPr algn="just"/>
            <a:r>
              <a:rPr lang="cs-CZ" sz="3600" b="1" dirty="0"/>
              <a:t>(1)</a:t>
            </a:r>
            <a:r>
              <a:rPr lang="cs-CZ" sz="3600" dirty="0"/>
              <a:t> </a:t>
            </a:r>
            <a:r>
              <a:rPr lang="cs-CZ" sz="3600" b="1" dirty="0"/>
              <a:t>Právní osobnost</a:t>
            </a:r>
            <a:r>
              <a:rPr lang="cs-CZ" sz="3600" dirty="0"/>
              <a:t> je způsobilost mít v mezích právního řádu práva a povinnosti.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/>
              <a:t>(2)</a:t>
            </a:r>
            <a:r>
              <a:rPr lang="cs-CZ" sz="3600" dirty="0"/>
              <a:t> </a:t>
            </a:r>
            <a:r>
              <a:rPr lang="cs-CZ" sz="3600" b="1" dirty="0"/>
              <a:t>Svéprávnost</a:t>
            </a:r>
            <a:r>
              <a:rPr lang="cs-CZ" sz="3600" dirty="0"/>
              <a:t> je způsobilost nabývat pro sebe vlastním právním jednáním práva a zavazovat se k povinnostem (právně jednat).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(13) Fyzická osoba – právní osobnost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3600" b="1" dirty="0"/>
              <a:t>§ 23: </a:t>
            </a:r>
            <a:r>
              <a:rPr lang="cs-CZ" sz="3600" dirty="0"/>
              <a:t>Člověk má právní osobnost od narození až do smrti.</a:t>
            </a:r>
          </a:p>
          <a:p>
            <a:pPr algn="just"/>
            <a:r>
              <a:rPr lang="cs-CZ" sz="3600" b="1" dirty="0"/>
              <a:t>§ 24: </a:t>
            </a:r>
            <a:r>
              <a:rPr lang="cs-CZ" sz="3600" dirty="0"/>
              <a:t>Každý člověk odpovídá za své jednání, je-li s to posoudit je a ovládnout. Kdo se vlastní vinou přivede do stavu, v němž by jinak za své jednání odpovědný nebyl, odpovídá za jednání v tomto stavu učiněná.</a:t>
            </a:r>
          </a:p>
          <a:p>
            <a:pPr algn="just"/>
            <a:r>
              <a:rPr lang="cs-CZ" sz="3600" b="1" dirty="0"/>
              <a:t>§ 25: </a:t>
            </a:r>
            <a:r>
              <a:rPr lang="cs-CZ" sz="3600" dirty="0"/>
              <a:t>Na počaté dítě se hledí jako na již narozené, pokud to vyhovuje jeho zájmům. Má se za to, že se dítě narodilo živé. Nenarodí-li se však živé, hledí se na ně, jako by nikdy nebylo.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(14) Fyzická osoba – svéprávnost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98755"/>
            <a:ext cx="11828207" cy="4793226"/>
          </a:xfrm>
        </p:spPr>
        <p:txBody>
          <a:bodyPr>
            <a:normAutofit/>
          </a:bodyPr>
          <a:lstStyle/>
          <a:p>
            <a:pPr algn="just"/>
            <a:r>
              <a:rPr lang="cs-CZ" sz="3000" b="1" dirty="0"/>
              <a:t>§ 31: </a:t>
            </a:r>
            <a:r>
              <a:rPr lang="cs-CZ" sz="3000" dirty="0"/>
              <a:t>Má se za to, že každý nezletilý, který nenabyl plné svéprávnosti, je způsobilý k právním jednáním co do povahy přiměřeným rozumové a volní vyspělosti nezletilých jeho věku.</a:t>
            </a:r>
            <a:r>
              <a:rPr lang="cs-CZ" sz="3000" b="1" dirty="0"/>
              <a:t>  </a:t>
            </a:r>
          </a:p>
          <a:p>
            <a:pPr algn="just"/>
            <a:r>
              <a:rPr lang="cs-CZ" sz="3000" b="1" dirty="0"/>
              <a:t>§ 55 (2):</a:t>
            </a:r>
            <a:r>
              <a:rPr lang="cs-CZ" sz="3000" dirty="0"/>
              <a:t> </a:t>
            </a:r>
            <a:r>
              <a:rPr lang="cs-CZ" sz="3000" b="1" dirty="0"/>
              <a:t>Omezit</a:t>
            </a:r>
            <a:r>
              <a:rPr lang="cs-CZ" sz="3000" dirty="0"/>
              <a:t> svéprávnost člověka lze jen tehdy, hrozila-li by mu jinak závažná újma a nepostačí-li vzhledem k jeho zájmům mírnější a méně omezující opatření.</a:t>
            </a:r>
          </a:p>
          <a:p>
            <a:pPr algn="just"/>
            <a:r>
              <a:rPr lang="cs-CZ" sz="3000" b="1" dirty="0"/>
              <a:t>§ 56: (1)</a:t>
            </a:r>
            <a:r>
              <a:rPr lang="cs-CZ" sz="3000" dirty="0"/>
              <a:t> </a:t>
            </a:r>
            <a:r>
              <a:rPr lang="cs-CZ" sz="3000" b="1" dirty="0"/>
              <a:t>Omezit</a:t>
            </a:r>
            <a:r>
              <a:rPr lang="cs-CZ" sz="3000" dirty="0"/>
              <a:t> svéprávnost člověka může jen soud.</a:t>
            </a:r>
          </a:p>
          <a:p>
            <a:pPr algn="just"/>
            <a:r>
              <a:rPr lang="cs-CZ" sz="3000" b="1" dirty="0"/>
              <a:t>§ 57: (1)</a:t>
            </a:r>
            <a:r>
              <a:rPr lang="cs-CZ" sz="3000" dirty="0"/>
              <a:t> Soud může </a:t>
            </a:r>
            <a:r>
              <a:rPr lang="cs-CZ" sz="3000" b="1" dirty="0"/>
              <a:t>omezit</a:t>
            </a:r>
            <a:r>
              <a:rPr lang="cs-CZ" sz="3000" dirty="0"/>
              <a:t> svéprávnost člověka v rozsahu, v jakém člověk není pro duševní poruchu, která není jen přechodná, schopen právně jednat,(…).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(15) Fyzická osoba – zletilost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§ 30 (Zletilost)</a:t>
            </a:r>
          </a:p>
          <a:p>
            <a:pPr algn="just"/>
            <a:r>
              <a:rPr lang="cs-CZ" sz="3600" b="1" dirty="0"/>
              <a:t>(1)</a:t>
            </a:r>
            <a:r>
              <a:rPr lang="cs-CZ" sz="3600" dirty="0"/>
              <a:t> Plně svéprávným se člověk stává zletilostí. Zletilosti se nabývá dovršením osmnáctého roku věku.</a:t>
            </a:r>
          </a:p>
          <a:p>
            <a:pPr algn="just"/>
            <a:r>
              <a:rPr lang="cs-CZ" sz="3600" b="1" dirty="0"/>
              <a:t>(2)</a:t>
            </a:r>
            <a:r>
              <a:rPr lang="cs-CZ" sz="3600" dirty="0"/>
              <a:t> Před nabytím zletilosti se plné svéprávnosti nabývá přiznáním svéprávnosti, nebo uzavřením manželství. Svéprávnost nabytá uzavřením manželství se neztrácí ani zánikem manželství, ani prohlášením manželství za neplatné.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(16) Fyzická osoba – </a:t>
            </a:r>
            <a:r>
              <a:rPr lang="cs-CZ" sz="4000" dirty="0" err="1">
                <a:solidFill>
                  <a:srgbClr val="CC506F"/>
                </a:solidFill>
              </a:rPr>
              <a:t>osoba</a:t>
            </a:r>
            <a:r>
              <a:rPr lang="cs-CZ" sz="4000" dirty="0">
                <a:solidFill>
                  <a:srgbClr val="CC506F"/>
                </a:solidFill>
              </a:rPr>
              <a:t> blízká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150374"/>
            <a:ext cx="11828207" cy="47416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3600" b="1" dirty="0"/>
              <a:t>§ 22 (1):</a:t>
            </a:r>
            <a:r>
              <a:rPr lang="cs-CZ" sz="3600" dirty="0"/>
              <a:t> Osoba blízká je: </a:t>
            </a:r>
          </a:p>
          <a:p>
            <a:pPr algn="just"/>
            <a:r>
              <a:rPr lang="cs-CZ" sz="3600" dirty="0"/>
              <a:t>příbuzný v řadě přímé, </a:t>
            </a:r>
          </a:p>
          <a:p>
            <a:pPr algn="just"/>
            <a:r>
              <a:rPr lang="cs-CZ" sz="3600" dirty="0"/>
              <a:t>sourozenec a </a:t>
            </a:r>
          </a:p>
          <a:p>
            <a:pPr algn="just"/>
            <a:r>
              <a:rPr lang="cs-CZ" sz="3600" dirty="0"/>
              <a:t>manžel </a:t>
            </a:r>
          </a:p>
          <a:p>
            <a:pPr lvl="1" algn="just"/>
            <a:r>
              <a:rPr lang="cs-CZ" sz="3200" dirty="0"/>
              <a:t>nebo partner podle jiného zákona upravujícího registrované partnerství (dále jen „partner“); </a:t>
            </a:r>
          </a:p>
          <a:p>
            <a:pPr algn="just"/>
            <a:r>
              <a:rPr lang="cs-CZ" sz="3600" dirty="0"/>
              <a:t>jiné osoby v poměru rodinném nebo obdobném se pokládají za osoby sobě navzájem blízké, pokud by újmu, kterou utrpěla jedna z nich, druhá důvodně pociťovala jako újmu vlastní. </a:t>
            </a:r>
          </a:p>
          <a:p>
            <a:pPr algn="just"/>
            <a:r>
              <a:rPr lang="cs-CZ" sz="3600" dirty="0"/>
              <a:t>Má se za to, že osobami blízkými jsou i osoby </a:t>
            </a:r>
            <a:r>
              <a:rPr lang="cs-CZ" sz="3600" dirty="0" err="1"/>
              <a:t>sešvagřené</a:t>
            </a:r>
            <a:r>
              <a:rPr lang="cs-CZ" sz="3600" dirty="0"/>
              <a:t> nebo osoby, které spolu trvale žijí.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C506F"/>
                </a:solidFill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dirty="0"/>
              <a:t>1) O právu obecně a o právu soukromém zvláště</a:t>
            </a:r>
          </a:p>
          <a:p>
            <a:endParaRPr lang="cs-CZ" dirty="0"/>
          </a:p>
          <a:p>
            <a:r>
              <a:rPr lang="cs-CZ" dirty="0"/>
              <a:t>2) Občanský zákoník a hlavní zásady (principy), </a:t>
            </a:r>
            <a:r>
              <a:rPr lang="cs-CZ" dirty="0" err="1"/>
              <a:t>kogentnost</a:t>
            </a:r>
            <a:r>
              <a:rPr lang="cs-CZ" dirty="0"/>
              <a:t>, </a:t>
            </a:r>
            <a:r>
              <a:rPr lang="cs-CZ" dirty="0" err="1"/>
              <a:t>dispozitivita</a:t>
            </a:r>
            <a:endParaRPr lang="cs-CZ" dirty="0"/>
          </a:p>
          <a:p>
            <a:endParaRPr lang="cs-CZ" dirty="0"/>
          </a:p>
          <a:p>
            <a:r>
              <a:rPr lang="cs-CZ" dirty="0"/>
              <a:t>3) Právní poměr: subjekty (osoby fyzické a právnické)</a:t>
            </a:r>
          </a:p>
          <a:p>
            <a:endParaRPr lang="cs-CZ" dirty="0"/>
          </a:p>
          <a:p>
            <a:r>
              <a:rPr lang="cs-CZ" dirty="0"/>
              <a:t>4) O fyzických osobách zvláště (právní osobnost, svéprávnost, příbuzenství, určení rodičovství, manželství)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(17) Fyzická osoba – příbuzenství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150374"/>
            <a:ext cx="11828207" cy="4741607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linie přímá x nepřímá (též pobočná)</a:t>
            </a:r>
          </a:p>
          <a:p>
            <a:pPr algn="just"/>
            <a:r>
              <a:rPr lang="cs-CZ" sz="3600" b="1" dirty="0"/>
              <a:t>počítání stupňů v liniích</a:t>
            </a:r>
          </a:p>
          <a:p>
            <a:pPr lvl="1" algn="just"/>
            <a:r>
              <a:rPr lang="cs-CZ" sz="3200" dirty="0"/>
              <a:t>je tolik stupňů, kolik je porodů </a:t>
            </a:r>
          </a:p>
          <a:p>
            <a:pPr lvl="2" algn="just"/>
            <a:r>
              <a:rPr lang="cs-CZ" sz="2800" i="1" dirty="0"/>
              <a:t>(</a:t>
            </a:r>
            <a:r>
              <a:rPr lang="cs-CZ" sz="2800" i="1" dirty="0" err="1"/>
              <a:t>tot</a:t>
            </a:r>
            <a:r>
              <a:rPr lang="cs-CZ" sz="2800" i="1" dirty="0"/>
              <a:t> </a:t>
            </a:r>
            <a:r>
              <a:rPr lang="cs-CZ" sz="2800" i="1" dirty="0" err="1"/>
              <a:t>sunt</a:t>
            </a:r>
            <a:r>
              <a:rPr lang="cs-CZ" sz="2800" i="1" dirty="0"/>
              <a:t> gradus, </a:t>
            </a:r>
            <a:r>
              <a:rPr lang="cs-CZ" sz="2800" i="1" dirty="0" err="1"/>
              <a:t>quod</a:t>
            </a:r>
            <a:r>
              <a:rPr lang="cs-CZ" sz="2800" i="1" dirty="0"/>
              <a:t> </a:t>
            </a:r>
            <a:r>
              <a:rPr lang="cs-CZ" sz="2800" i="1" dirty="0" err="1"/>
              <a:t>sunt</a:t>
            </a:r>
            <a:r>
              <a:rPr lang="cs-CZ" sz="2800" i="1" dirty="0"/>
              <a:t> </a:t>
            </a:r>
            <a:r>
              <a:rPr lang="cs-CZ" sz="2800" i="1" dirty="0" err="1"/>
              <a:t>generationes</a:t>
            </a:r>
            <a:r>
              <a:rPr lang="cs-CZ" sz="2800" i="1" dirty="0"/>
              <a:t>)</a:t>
            </a:r>
          </a:p>
          <a:p>
            <a:pPr lvl="1" algn="just"/>
            <a:r>
              <a:rPr lang="cs-CZ" sz="3200" dirty="0"/>
              <a:t>např.: bratr a sestra = </a:t>
            </a:r>
            <a:r>
              <a:rPr lang="cs-CZ" sz="3200" b="1" dirty="0"/>
              <a:t>2. stupeň</a:t>
            </a:r>
            <a:r>
              <a:rPr lang="cs-CZ" sz="3200" dirty="0"/>
              <a:t>, ze společného předka se musel narodit bratr (1) a sestra (2)</a:t>
            </a:r>
          </a:p>
          <a:p>
            <a:pPr lvl="1" algn="just"/>
            <a:r>
              <a:rPr lang="cs-CZ" sz="3200" dirty="0"/>
              <a:t>např. strýc a neteř = </a:t>
            </a:r>
            <a:r>
              <a:rPr lang="cs-CZ" sz="3200" b="1" dirty="0"/>
              <a:t>3. stupeň</a:t>
            </a:r>
            <a:r>
              <a:rPr lang="cs-CZ" sz="3200" dirty="0"/>
              <a:t>, ze společného předka se musel narodit strýc (1), jeho sourozenec (2) a z něj jeho dítě (3)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(18) Fyzická osoba – příbuzenství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150374"/>
            <a:ext cx="11828207" cy="4741607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Sourozenci plnorodí X polorodí X nevlastní</a:t>
            </a:r>
          </a:p>
          <a:p>
            <a:pPr lvl="1" algn="just"/>
            <a:r>
              <a:rPr lang="cs-CZ" sz="3200" dirty="0"/>
              <a:t>laické užívání je nepřesné</a:t>
            </a:r>
          </a:p>
          <a:p>
            <a:pPr lvl="1" algn="just"/>
            <a:r>
              <a:rPr lang="cs-CZ" sz="3200" b="1" i="1" dirty="0"/>
              <a:t>„nevlastní“ </a:t>
            </a:r>
            <a:r>
              <a:rPr lang="cs-CZ" sz="3200" b="1" dirty="0"/>
              <a:t>sourozenci</a:t>
            </a:r>
            <a:r>
              <a:rPr lang="cs-CZ" sz="3200" dirty="0"/>
              <a:t> je přísně vzato (</a:t>
            </a:r>
            <a:r>
              <a:rPr lang="cs-CZ" sz="3200" i="1" dirty="0" err="1"/>
              <a:t>stricto</a:t>
            </a:r>
            <a:r>
              <a:rPr lang="cs-CZ" sz="3200" i="1" dirty="0"/>
              <a:t> </a:t>
            </a:r>
            <a:r>
              <a:rPr lang="cs-CZ" sz="3200" i="1" dirty="0" err="1"/>
              <a:t>sensu</a:t>
            </a:r>
            <a:r>
              <a:rPr lang="cs-CZ" sz="3200" dirty="0"/>
              <a:t>) protimluv, protože o sourozence vůbec nejde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/>
              <a:t>Sourozenci manželští X nemanželští</a:t>
            </a:r>
          </a:p>
          <a:p>
            <a:pPr lvl="1" algn="just"/>
            <a:r>
              <a:rPr lang="cs-CZ" sz="3200" dirty="0"/>
              <a:t>nemá právní význam od zákona o právu rodinném (č. 265/1949 Sb.)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(19) Určení mateřství (1)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150374"/>
            <a:ext cx="11828207" cy="4741607"/>
          </a:xfrm>
        </p:spPr>
        <p:txBody>
          <a:bodyPr>
            <a:normAutofit lnSpcReduction="10000"/>
          </a:bodyPr>
          <a:lstStyle/>
          <a:p>
            <a:r>
              <a:rPr lang="cs-CZ" sz="3600" b="1" dirty="0"/>
              <a:t>§ 775 (Mateřství)</a:t>
            </a:r>
          </a:p>
          <a:p>
            <a:r>
              <a:rPr lang="cs-CZ" sz="3600" dirty="0"/>
              <a:t>Matkou dítěte je žena, která je porodila.</a:t>
            </a:r>
          </a:p>
          <a:p>
            <a:endParaRPr lang="cs-CZ" sz="3600" dirty="0"/>
          </a:p>
          <a:p>
            <a:r>
              <a:rPr lang="cs-CZ" sz="3600" dirty="0"/>
              <a:t>= Mateřství je určeno na základně objektivního (objektivně zjistitelného) faktu porodu (a nijak jinak).</a:t>
            </a:r>
          </a:p>
          <a:p>
            <a:endParaRPr lang="cs-CZ" sz="3600" dirty="0"/>
          </a:p>
          <a:p>
            <a:r>
              <a:rPr lang="cs-CZ" sz="3600" dirty="0"/>
              <a:t>= Jde o ustanovení o </a:t>
            </a:r>
            <a:r>
              <a:rPr lang="cs-CZ" sz="3600" b="1" dirty="0"/>
              <a:t>osobním stavu</a:t>
            </a:r>
            <a:r>
              <a:rPr lang="cs-CZ" sz="3600" dirty="0"/>
              <a:t> (statusu) člověka.</a:t>
            </a:r>
          </a:p>
          <a:p>
            <a:r>
              <a:rPr lang="cs-CZ" sz="3600" dirty="0"/>
              <a:t>(slovy  § 1 odst. 2 jde o „postavení osoby“)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(20) Určení mateřství (2)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150374"/>
            <a:ext cx="11828207" cy="5124302"/>
          </a:xfrm>
        </p:spPr>
        <p:txBody>
          <a:bodyPr>
            <a:normAutofit/>
          </a:bodyPr>
          <a:lstStyle/>
          <a:p>
            <a:pPr algn="just"/>
            <a:r>
              <a:rPr lang="cs-CZ" sz="3600" b="1" dirty="0"/>
              <a:t>§ 804: </a:t>
            </a:r>
            <a:r>
              <a:rPr lang="cs-CZ" sz="3600" dirty="0"/>
              <a:t>Osvojení je vyloučeno mezi osobami spolu příbuznými v přímé linii a mezi sourozenci. To neplatí v případě </a:t>
            </a:r>
            <a:r>
              <a:rPr lang="cs-CZ" sz="3600" b="1" dirty="0"/>
              <a:t>náhradního mateřství</a:t>
            </a:r>
            <a:r>
              <a:rPr lang="cs-CZ" sz="3600" dirty="0"/>
              <a:t>.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/>
              <a:t>§ 37 (1):</a:t>
            </a:r>
            <a:r>
              <a:rPr lang="cs-CZ" sz="3600" dirty="0"/>
              <a:t> Žena s trvalým pobytem na území České republiky, nejedná-li se o ženu, jejímuž manželu svědčí domněnka otcovství, </a:t>
            </a:r>
            <a:r>
              <a:rPr lang="cs-CZ" sz="3600" b="1" dirty="0"/>
              <a:t>má právo na utajení své osoby </a:t>
            </a:r>
            <a:r>
              <a:rPr lang="cs-CZ" sz="3600" dirty="0"/>
              <a:t>v souvislosti s porodem. (zák. č. 372/2011 Sb., o zdrav. službách).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(21) Domněnky a fikce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600" b="1" dirty="0"/>
              <a:t>domněnka</a:t>
            </a:r>
            <a:r>
              <a:rPr lang="cs-CZ" sz="3600" dirty="0"/>
              <a:t> = pravidlo formulované na základě zobecněné lidské zkušenosti – vychází z reality, resp. jí zpravidla odpovídá</a:t>
            </a:r>
          </a:p>
          <a:p>
            <a:pPr lvl="1" algn="just"/>
            <a:r>
              <a:rPr lang="cs-CZ" sz="3200" i="1" dirty="0"/>
              <a:t>např. narodí-li se dítě v manželství, je typické a obecně nejpravděpodobnější, že otcem je manžel matky</a:t>
            </a:r>
          </a:p>
          <a:p>
            <a:pPr algn="just"/>
            <a:endParaRPr lang="cs-CZ" sz="3600" b="1" dirty="0"/>
          </a:p>
          <a:p>
            <a:pPr algn="just"/>
            <a:r>
              <a:rPr lang="cs-CZ" sz="3600" b="1" dirty="0"/>
              <a:t>fikce</a:t>
            </a:r>
            <a:r>
              <a:rPr lang="cs-CZ" sz="3600" dirty="0"/>
              <a:t> = pravidlo formulované v rozporu s realitou</a:t>
            </a:r>
          </a:p>
          <a:p>
            <a:pPr lvl="1" algn="just"/>
            <a:r>
              <a:rPr lang="cs-CZ" sz="3200" i="1" dirty="0"/>
              <a:t>např. § 21: Stát se v oblasti soukromého práva považuje za právnickou osobu. </a:t>
            </a:r>
          </a:p>
          <a:p>
            <a:pPr lvl="2" algn="just"/>
            <a:r>
              <a:rPr lang="cs-CZ" sz="2800" i="1" dirty="0"/>
              <a:t>= Víme, že stát právnickou osobou není, ale v soukromém právu se budeme chovat, jako by jí byl.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(22) Určení otcovství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Určení rodičovství dítěte probíhá následovně: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1) Určení mateřství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2) Určení otcovství (v návaznosti na mateřství)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/>
              <a:t>Určení</a:t>
            </a:r>
            <a:r>
              <a:rPr lang="cs-CZ" sz="3200" dirty="0"/>
              <a:t> otcovství (a pravidla s ním spojená: § 776 až 784) </a:t>
            </a:r>
            <a:r>
              <a:rPr lang="cs-CZ" sz="3200" b="1" dirty="0"/>
              <a:t>nelze zaměňovat s popíráním </a:t>
            </a:r>
            <a:r>
              <a:rPr lang="cs-CZ" sz="3200" dirty="0"/>
              <a:t>otcovství (§ 785 až 793).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(23) Manželství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§ 655:</a:t>
            </a:r>
            <a:r>
              <a:rPr lang="cs-CZ" sz="3200" dirty="0"/>
              <a:t> Manželství je trvalý svazek muže a ženy vzniklý způsobem, který stanoví tento zákon. Hlavním účelem manželství je založení rodiny, řádná výchova dětí a vzájemná podpora a pomoc.</a:t>
            </a:r>
          </a:p>
          <a:p>
            <a:pPr algn="just"/>
            <a:r>
              <a:rPr lang="cs-CZ" sz="3200" b="1" dirty="0"/>
              <a:t>§ 670:</a:t>
            </a:r>
          </a:p>
          <a:p>
            <a:pPr algn="just"/>
            <a:r>
              <a:rPr lang="cs-CZ" sz="3200" b="1" dirty="0"/>
              <a:t>(1)</a:t>
            </a:r>
            <a:r>
              <a:rPr lang="cs-CZ" sz="3200" dirty="0"/>
              <a:t> Byl-li uzavřen občanský sňatek, nemají následné náboženské obřady právní následky.</a:t>
            </a:r>
          </a:p>
          <a:p>
            <a:pPr algn="just"/>
            <a:r>
              <a:rPr lang="cs-CZ" sz="3200" b="1" dirty="0"/>
              <a:t>(2)</a:t>
            </a:r>
            <a:r>
              <a:rPr lang="cs-CZ" sz="3200" dirty="0"/>
              <a:t> Byl-li uzavřen církevní sňatek, nelze následně uzavřít občanský sňatek.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(24) Manželství – překážky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3200" b="1" dirty="0"/>
              <a:t>§ 672 (1):</a:t>
            </a:r>
            <a:r>
              <a:rPr lang="cs-CZ" sz="3200" dirty="0"/>
              <a:t> Manželství nemůže uzavřít nezletilý, který není plně svéprávný.</a:t>
            </a:r>
          </a:p>
          <a:p>
            <a:pPr algn="just"/>
            <a:r>
              <a:rPr lang="cs-CZ" sz="3200" b="1" dirty="0"/>
              <a:t>§ 672 (2):</a:t>
            </a:r>
            <a:r>
              <a:rPr lang="cs-CZ" sz="3200" dirty="0"/>
              <a:t> Soud může ve výjimečných případech povolit uzavření manželství nezletilému, který není plně svéprávný a dovršil šestnácti let věku, jsou-li pro to důležité důvody.</a:t>
            </a:r>
          </a:p>
          <a:p>
            <a:pPr algn="just"/>
            <a:r>
              <a:rPr lang="cs-CZ" sz="3200" b="1" dirty="0"/>
              <a:t>§ 675: </a:t>
            </a:r>
            <a:r>
              <a:rPr lang="cs-CZ" sz="3200" dirty="0"/>
              <a:t>Manželství nemůže být uzavřeno mezi předky a potomky, ani mezi sourozenci; totéž platí o osobách, jejichž příbuzenství vzniklo osvojením.</a:t>
            </a:r>
          </a:p>
          <a:p>
            <a:pPr algn="just"/>
            <a:r>
              <a:rPr lang="cs-CZ" sz="3200" b="1" dirty="0"/>
              <a:t>§ 676: </a:t>
            </a:r>
            <a:r>
              <a:rPr lang="cs-CZ" sz="3200" dirty="0"/>
              <a:t>Manželství nemůže být uzavřeno mezi </a:t>
            </a:r>
            <a:r>
              <a:rPr lang="cs-CZ" sz="3200" dirty="0" err="1"/>
              <a:t>poručníkem</a:t>
            </a:r>
            <a:r>
              <a:rPr lang="cs-CZ" sz="3200" dirty="0"/>
              <a:t> a poručencem, mezi dítětem a osobou, do jejíž péče bylo dítě svěřeno, nebo pěstounem a svěřeným dítětem.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(25) Manželství – neplatnost a neexistence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Zdánlivé manželství</a:t>
            </a:r>
          </a:p>
          <a:p>
            <a:pPr algn="just"/>
            <a:r>
              <a:rPr lang="cs-CZ" sz="3200" b="1" dirty="0"/>
              <a:t>§ 677 (1):</a:t>
            </a:r>
            <a:r>
              <a:rPr lang="cs-CZ" sz="3200" dirty="0"/>
              <a:t> Manželství nevznikne, pokud alespoň u jedné z osob, které hodlaly uzavřít manželství, nebyly v projevu vůle o vstupu do manželství nebo ve </a:t>
            </a:r>
            <a:r>
              <a:rPr lang="cs-CZ" sz="3200" dirty="0" err="1"/>
              <a:t>sňatečném</a:t>
            </a:r>
            <a:r>
              <a:rPr lang="cs-CZ" sz="3200" dirty="0"/>
              <a:t> obřadu nebo v souvislosti s ním splněny takové náležitosti, na jejichž splnění je k tomu, aby manželství vzniklo, nutno bezvýhradně trvat.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/>
              <a:t>zdánlivé = </a:t>
            </a:r>
            <a:r>
              <a:rPr lang="cs-CZ" sz="3200" b="1" dirty="0" err="1"/>
              <a:t>neexistentní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X</a:t>
            </a:r>
            <a:r>
              <a:rPr lang="cs-CZ" sz="3200" b="1" dirty="0"/>
              <a:t> neplatné = nulitní</a:t>
            </a:r>
          </a:p>
          <a:p>
            <a:pPr lvl="1" algn="just"/>
            <a:r>
              <a:rPr lang="cs-CZ" i="1" dirty="0"/>
              <a:t>(pozor, </a:t>
            </a:r>
            <a:r>
              <a:rPr lang="cs-CZ" b="1" i="1" dirty="0"/>
              <a:t>nulita</a:t>
            </a:r>
            <a:r>
              <a:rPr lang="cs-CZ" i="1" dirty="0"/>
              <a:t> je neplatnost, nikoliv neexistence)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Řešení domácích úkolů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3200" b="1" dirty="0"/>
              <a:t>Téma č. 6: </a:t>
            </a:r>
          </a:p>
          <a:p>
            <a:pPr algn="just"/>
            <a:r>
              <a:rPr lang="cs-CZ" sz="3200" dirty="0"/>
              <a:t>2a, 1b, 6c, 5d, 3e, 4f</a:t>
            </a:r>
          </a:p>
          <a:p>
            <a:pPr algn="just"/>
            <a:endParaRPr lang="cs-CZ" sz="3200" i="1" dirty="0"/>
          </a:p>
          <a:p>
            <a:pPr algn="just"/>
            <a:r>
              <a:rPr lang="cs-CZ" sz="3200" b="1" dirty="0"/>
              <a:t>Téma č. 10:</a:t>
            </a:r>
          </a:p>
          <a:p>
            <a:pPr algn="just"/>
            <a:r>
              <a:rPr lang="cs-CZ" sz="3200" dirty="0"/>
              <a:t>odst. 2:</a:t>
            </a:r>
          </a:p>
          <a:p>
            <a:pPr algn="just"/>
            <a:r>
              <a:rPr lang="cs-CZ" sz="3200" dirty="0"/>
              <a:t>c: ochrana slabší strany, b: ochrana rodiny, a: ochrana člověka,</a:t>
            </a:r>
          </a:p>
          <a:p>
            <a:pPr algn="just"/>
            <a:r>
              <a:rPr lang="cs-CZ" sz="3200" dirty="0"/>
              <a:t>d: </a:t>
            </a:r>
            <a:r>
              <a:rPr lang="cs-CZ" sz="3200" dirty="0" err="1"/>
              <a:t>pacta</a:t>
            </a:r>
            <a:r>
              <a:rPr lang="cs-CZ" sz="3200" dirty="0"/>
              <a:t> </a:t>
            </a:r>
            <a:r>
              <a:rPr lang="cs-CZ" sz="3200" dirty="0" err="1"/>
              <a:t>sunt</a:t>
            </a:r>
            <a:r>
              <a:rPr lang="cs-CZ" sz="3200" dirty="0"/>
              <a:t> </a:t>
            </a:r>
            <a:r>
              <a:rPr lang="cs-CZ" sz="3200" dirty="0" err="1"/>
              <a:t>servanda</a:t>
            </a:r>
            <a:r>
              <a:rPr lang="cs-CZ" sz="3200" dirty="0"/>
              <a:t> = smlouvy se mají plnit</a:t>
            </a:r>
          </a:p>
          <a:p>
            <a:pPr algn="just"/>
            <a:r>
              <a:rPr lang="cs-CZ" sz="3200" dirty="0"/>
              <a:t>e: ochrana vlastnictví, f: každému, co jeho jest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dirty="0"/>
              <a:t>odst. 3: nikomu neškodit a nikdo nemůže převést více práv…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(1) Právo ve smyslu objektivním a subjektivním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200" b="1" dirty="0"/>
              <a:t>Právo ve smyslu objektivním: </a:t>
            </a:r>
          </a:p>
          <a:p>
            <a:r>
              <a:rPr lang="cs-CZ" sz="3200" dirty="0"/>
              <a:t>= soubor norem chování, jejichž dodržování je vynucováno státem</a:t>
            </a:r>
          </a:p>
          <a:p>
            <a:endParaRPr lang="cs-CZ" sz="3200" dirty="0"/>
          </a:p>
          <a:p>
            <a:r>
              <a:rPr lang="cs-CZ" sz="3200" b="1" dirty="0"/>
              <a:t>Právo ve smyslu subjektivním:</a:t>
            </a:r>
          </a:p>
          <a:p>
            <a:r>
              <a:rPr lang="cs-CZ" sz="3200" dirty="0"/>
              <a:t>= oprávnění subjektu se určitým způsobem (a v určité míře) chovat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039762"/>
            <a:ext cx="11828207" cy="4852220"/>
          </a:xfrm>
        </p:spPr>
        <p:txBody>
          <a:bodyPr>
            <a:normAutofit/>
          </a:bodyPr>
          <a:lstStyle/>
          <a:p>
            <a:pPr algn="ctr"/>
            <a:endParaRPr lang="cs-CZ" sz="4400" b="1" dirty="0"/>
          </a:p>
          <a:p>
            <a:pPr algn="ctr"/>
            <a:r>
              <a:rPr lang="cs-CZ" sz="4800" b="1" dirty="0"/>
              <a:t>Děkuji Vám za pozornost</a:t>
            </a:r>
          </a:p>
          <a:p>
            <a:pPr algn="ctr"/>
            <a:endParaRPr lang="cs-CZ" sz="4400" b="1" i="1" dirty="0"/>
          </a:p>
          <a:p>
            <a:pPr algn="ctr"/>
            <a:r>
              <a:rPr lang="cs-CZ" sz="3200" i="1" dirty="0" err="1"/>
              <a:t>Frinta</a:t>
            </a:r>
            <a:r>
              <a:rPr lang="cs-CZ" sz="3200" i="1" dirty="0"/>
              <a:t>@</a:t>
            </a:r>
            <a:r>
              <a:rPr lang="cs-CZ" sz="3200" i="1" dirty="0" err="1"/>
              <a:t>prf.cuni.cz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(2) Právní norma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600" dirty="0"/>
              <a:t>je obsažena v právním předpise</a:t>
            </a:r>
          </a:p>
          <a:p>
            <a:endParaRPr lang="cs-CZ" sz="3600" dirty="0"/>
          </a:p>
          <a:p>
            <a:r>
              <a:rPr lang="cs-CZ" sz="3600" dirty="0"/>
              <a:t>má ustálenou strukturu</a:t>
            </a:r>
          </a:p>
          <a:p>
            <a:endParaRPr lang="cs-CZ" sz="3600" dirty="0"/>
          </a:p>
          <a:p>
            <a:r>
              <a:rPr lang="cs-CZ" sz="3600" dirty="0"/>
              <a:t>obsahuje příkazy, zákazy, dovolení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(3) Právní systémy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600" dirty="0"/>
              <a:t>vymezují větší (základní) geografické oblasti, v nichž národní právní řády vykazují určité shodné rysy</a:t>
            </a:r>
          </a:p>
          <a:p>
            <a:endParaRPr lang="cs-CZ" sz="3600" dirty="0"/>
          </a:p>
          <a:p>
            <a:r>
              <a:rPr lang="cs-CZ" sz="3600" dirty="0"/>
              <a:t>odrážejí historický vývoj a tradice těchto oblastí</a:t>
            </a:r>
          </a:p>
          <a:p>
            <a:endParaRPr lang="cs-CZ" sz="3600" dirty="0"/>
          </a:p>
          <a:p>
            <a:r>
              <a:rPr lang="cs-CZ" sz="3600" dirty="0"/>
              <a:t>v jejich rámci zpravidla jeden/několik vůdčích právních řádů, které ovlivnily ostatní v rámci systému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(4) Právní odvětví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600" dirty="0"/>
              <a:t>= základní dělení práva (v objektivním smyslu)</a:t>
            </a:r>
          </a:p>
          <a:p>
            <a:endParaRPr lang="cs-CZ" sz="3600" dirty="0"/>
          </a:p>
          <a:p>
            <a:r>
              <a:rPr lang="cs-CZ" sz="3600" dirty="0"/>
              <a:t>hlavní obory: právo </a:t>
            </a:r>
            <a:r>
              <a:rPr lang="cs-CZ" sz="3600" b="1" dirty="0"/>
              <a:t>veřejné a soukromé</a:t>
            </a:r>
          </a:p>
          <a:p>
            <a:endParaRPr lang="cs-CZ" sz="3600" dirty="0"/>
          </a:p>
          <a:p>
            <a:r>
              <a:rPr lang="cs-CZ" sz="3600" dirty="0"/>
              <a:t>v rámci oborů pak jednotlivá právní odvětví</a:t>
            </a:r>
          </a:p>
          <a:p>
            <a:endParaRPr lang="cs-CZ" sz="3600" dirty="0"/>
          </a:p>
          <a:p>
            <a:r>
              <a:rPr lang="cs-CZ" sz="3600" dirty="0"/>
              <a:t>např.: v rámci práva veřejného odvětví práva finančního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(5) Struktura soukromého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600" dirty="0"/>
              <a:t>Soukromé právo se skládá z:</a:t>
            </a:r>
          </a:p>
          <a:p>
            <a:endParaRPr lang="cs-CZ" sz="3600" dirty="0"/>
          </a:p>
          <a:p>
            <a:r>
              <a:rPr lang="cs-CZ" sz="3600" dirty="0"/>
              <a:t>1) obecného práva soukromého</a:t>
            </a:r>
          </a:p>
          <a:p>
            <a:endParaRPr lang="cs-CZ" sz="3600" dirty="0"/>
          </a:p>
          <a:p>
            <a:r>
              <a:rPr lang="cs-CZ" sz="3600" dirty="0"/>
              <a:t>2) zvláštních soukromých práv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(6) Historie soukromého 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 lnSpcReduction="10000"/>
          </a:bodyPr>
          <a:lstStyle/>
          <a:p>
            <a:r>
              <a:rPr lang="cs-CZ" sz="3600" dirty="0"/>
              <a:t>První moderní kodexy soukromého práva v Evropě:</a:t>
            </a:r>
          </a:p>
          <a:p>
            <a:pPr lvl="1"/>
            <a:r>
              <a:rPr lang="cs-CZ" sz="3200" dirty="0" err="1"/>
              <a:t>Code</a:t>
            </a:r>
            <a:r>
              <a:rPr lang="cs-CZ" sz="3200" dirty="0"/>
              <a:t> </a:t>
            </a:r>
            <a:r>
              <a:rPr lang="cs-CZ" sz="3200" dirty="0" err="1"/>
              <a:t>Napoléon</a:t>
            </a:r>
            <a:r>
              <a:rPr lang="cs-CZ" sz="3200" dirty="0"/>
              <a:t> (Francie, 1804)</a:t>
            </a:r>
          </a:p>
          <a:p>
            <a:pPr lvl="1"/>
            <a:r>
              <a:rPr lang="cs-CZ" sz="3200" dirty="0" err="1"/>
              <a:t>Allgemeines</a:t>
            </a:r>
            <a:r>
              <a:rPr lang="cs-CZ" sz="3200" dirty="0"/>
              <a:t> </a:t>
            </a:r>
            <a:r>
              <a:rPr lang="cs-CZ" sz="3200" dirty="0" err="1"/>
              <a:t>Bürgerliches</a:t>
            </a:r>
            <a:r>
              <a:rPr lang="cs-CZ" sz="3200" dirty="0"/>
              <a:t> </a:t>
            </a:r>
            <a:r>
              <a:rPr lang="cs-CZ" sz="3200" dirty="0" err="1"/>
              <a:t>Gesetzbuch</a:t>
            </a:r>
            <a:r>
              <a:rPr lang="cs-CZ" sz="3200" dirty="0"/>
              <a:t> (Rakousko, 1811)</a:t>
            </a:r>
          </a:p>
          <a:p>
            <a:endParaRPr lang="cs-CZ" sz="3600" dirty="0"/>
          </a:p>
          <a:p>
            <a:r>
              <a:rPr lang="cs-CZ" sz="3600" dirty="0"/>
              <a:t>Vývoj soukromého práva navazuje na důležité historické mezníky, zejména:</a:t>
            </a:r>
          </a:p>
          <a:p>
            <a:pPr lvl="1"/>
            <a:r>
              <a:rPr lang="cs-CZ" sz="3200" dirty="0"/>
              <a:t>nástup totalitní moci v r. 1948</a:t>
            </a:r>
          </a:p>
          <a:p>
            <a:pPr lvl="1"/>
            <a:r>
              <a:rPr lang="cs-CZ" sz="3200" dirty="0"/>
              <a:t>přijetí tzv. socialistické ústavy v r. 1960</a:t>
            </a:r>
          </a:p>
          <a:p>
            <a:pPr lvl="1"/>
            <a:r>
              <a:rPr lang="cs-CZ" sz="3200" dirty="0"/>
              <a:t>návrat k demokratickým principům po r. 1989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B6186-64BD-4184-B65C-FDCFD1AF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3" y="136526"/>
            <a:ext cx="11820832" cy="1043345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C506F"/>
                </a:solidFill>
              </a:rPr>
              <a:t>(7) Struktura občanského zákoníku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2A13A1-A447-4232-9923-F8DA7E13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03" y="1260987"/>
            <a:ext cx="11828207" cy="4630994"/>
          </a:xfrm>
        </p:spPr>
        <p:txBody>
          <a:bodyPr>
            <a:normAutofit/>
          </a:bodyPr>
          <a:lstStyle/>
          <a:p>
            <a:r>
              <a:rPr lang="cs-CZ" sz="3200" dirty="0"/>
              <a:t>celkem 3081 ustanovení (v původním znění)</a:t>
            </a:r>
          </a:p>
          <a:p>
            <a:r>
              <a:rPr lang="cs-CZ" sz="3200" dirty="0"/>
              <a:t>rozděleno do 5 částí</a:t>
            </a:r>
          </a:p>
          <a:p>
            <a:r>
              <a:rPr lang="cs-CZ" sz="3200" dirty="0"/>
              <a:t>části se dělí na hlavy, díly, oddíly, pododdíly</a:t>
            </a:r>
          </a:p>
          <a:p>
            <a:endParaRPr lang="cs-CZ" sz="3200" dirty="0"/>
          </a:p>
          <a:p>
            <a:r>
              <a:rPr lang="cs-CZ" sz="3200" dirty="0"/>
              <a:t>mnoho dřívějších zákonů zrušeno a úprava převzata do občanského zákoníku</a:t>
            </a:r>
          </a:p>
          <a:p>
            <a:pPr lvl="1"/>
            <a:r>
              <a:rPr lang="cs-CZ" dirty="0"/>
              <a:t>např. celá materie rodinného práva, zákon o vlastnictví bytů, právní úprava nadací atd.</a:t>
            </a:r>
          </a:p>
        </p:txBody>
      </p:sp>
    </p:spTree>
    <p:extLst>
      <p:ext uri="{BB962C8B-B14F-4D97-AF65-F5344CB8AC3E}">
        <p14:creationId xmlns:p14="http://schemas.microsoft.com/office/powerpoint/2010/main" val="29593748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2031</Words>
  <Application>Microsoft Office PowerPoint</Application>
  <PresentationFormat>Širokoúhlá obrazovka</PresentationFormat>
  <Paragraphs>226</Paragraphs>
  <Slides>31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Gill Sans MT</vt:lpstr>
      <vt:lpstr>Motiv Office</vt:lpstr>
      <vt:lpstr>     Občanské právo hmotné 1. Právo II (FTVS UK)  </vt:lpstr>
      <vt:lpstr>Obsah</vt:lpstr>
      <vt:lpstr>(1) Právo ve smyslu objektivním a subjektivním</vt:lpstr>
      <vt:lpstr>(2) Právní norma</vt:lpstr>
      <vt:lpstr>(3) Právní systémy</vt:lpstr>
      <vt:lpstr>(4) Právní odvětví</vt:lpstr>
      <vt:lpstr>(5) Struktura soukromého práva</vt:lpstr>
      <vt:lpstr>(6) Historie soukromého práva</vt:lpstr>
      <vt:lpstr>(7) Struktura občanského zákoníku</vt:lpstr>
      <vt:lpstr>(8) Základní zásady</vt:lpstr>
      <vt:lpstr>(9) Kogentnost a dispozitivita</vt:lpstr>
      <vt:lpstr>(10a) Další zásady soukromého práva (§ 3 OZ)</vt:lpstr>
      <vt:lpstr>(10b) Další zásady soukromého práva</vt:lpstr>
      <vt:lpstr>(11) Právní poměr</vt:lpstr>
      <vt:lpstr>(12) Osoby – základní vlastnosti</vt:lpstr>
      <vt:lpstr>(13) Fyzická osoba – právní osobnost</vt:lpstr>
      <vt:lpstr>(14) Fyzická osoba – svéprávnost</vt:lpstr>
      <vt:lpstr>(15) Fyzická osoba – zletilost</vt:lpstr>
      <vt:lpstr>(16) Fyzická osoba – osoba blízká</vt:lpstr>
      <vt:lpstr>(17) Fyzická osoba – příbuzenství (1)</vt:lpstr>
      <vt:lpstr>(18) Fyzická osoba – příbuzenství (2)</vt:lpstr>
      <vt:lpstr>(19) Určení mateřství (1)</vt:lpstr>
      <vt:lpstr>(20) Určení mateřství (2)</vt:lpstr>
      <vt:lpstr>(21) Domněnky a fikce</vt:lpstr>
      <vt:lpstr>(22) Určení otcovství</vt:lpstr>
      <vt:lpstr>(23) Manželství</vt:lpstr>
      <vt:lpstr>(24) Manželství – překážky</vt:lpstr>
      <vt:lpstr>(25) Manželství – neplatnost a neexistence</vt:lpstr>
      <vt:lpstr>Řešení domácích úkolů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Vyžaduje se péče řádného hospodáře i od likvidátora, opatrovníka a faktického vedoucího?</dc:title>
  <dc:creator>Lucie Joskova</dc:creator>
  <cp:lastModifiedBy>Ondřej Frinta</cp:lastModifiedBy>
  <cp:revision>113</cp:revision>
  <dcterms:created xsi:type="dcterms:W3CDTF">2019-09-12T14:05:22Z</dcterms:created>
  <dcterms:modified xsi:type="dcterms:W3CDTF">2023-04-05T10:33:24Z</dcterms:modified>
</cp:coreProperties>
</file>