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69" r:id="rId5"/>
    <p:sldId id="417" r:id="rId6"/>
    <p:sldId id="411" r:id="rId7"/>
    <p:sldId id="413" r:id="rId8"/>
    <p:sldId id="414" r:id="rId9"/>
    <p:sldId id="421" r:id="rId10"/>
    <p:sldId id="299" r:id="rId11"/>
  </p:sldIdLst>
  <p:sldSz cx="20104100" cy="11309350"/>
  <p:notesSz cx="9926638" cy="679767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7C876C-9C35-48CC-9626-460BBD75EDE8}">
          <p14:sldIdLst>
            <p14:sldId id="369"/>
            <p14:sldId id="417"/>
            <p14:sldId id="411"/>
            <p14:sldId id="413"/>
            <p14:sldId id="414"/>
            <p14:sldId id="42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obodová Tereza" initials="ST" lastIdx="1" clrIdx="0">
    <p:extLst>
      <p:ext uri="{19B8F6BF-5375-455C-9EA6-DF929625EA0E}">
        <p15:presenceInfo xmlns:p15="http://schemas.microsoft.com/office/powerpoint/2012/main" userId="S-1-5-21-59457131-311785281-1560899681-10000" providerId="AD"/>
      </p:ext>
    </p:extLst>
  </p:cmAuthor>
  <p:cmAuthor id="2" name="Josef Fontana" initials="JF" lastIdx="1" clrIdx="1">
    <p:extLst>
      <p:ext uri="{19B8F6BF-5375-455C-9EA6-DF929625EA0E}">
        <p15:presenceInfo xmlns:p15="http://schemas.microsoft.com/office/powerpoint/2012/main" userId="d8688ef672c96bbe" providerId="Windows Live"/>
      </p:ext>
    </p:extLst>
  </p:cmAuthor>
  <p:cmAuthor id="3" name="Biláková Kristýna" initials="BK" lastIdx="1" clrIdx="2">
    <p:extLst>
      <p:ext uri="{19B8F6BF-5375-455C-9EA6-DF929625EA0E}">
        <p15:presenceInfo xmlns:p15="http://schemas.microsoft.com/office/powerpoint/2012/main" userId="Biláková Kristý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" y="222"/>
      </p:cViewPr>
      <p:guideLst>
        <p:guide orient="horz" pos="3562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1A4A-A955-42F7-BBC2-12860F83B4CA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D89-B2AE-4847-B813-1B16C7FCE8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07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A29C-D549-4D52-9BE9-55DD6DF51756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87A8-2573-42E8-8C4A-4D8D8E332AA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sp>
        <p:nvSpPr>
          <p:cNvPr id="32" name="object 33">
            <a:extLst>
              <a:ext uri="{FF2B5EF4-FFF2-40B4-BE49-F238E27FC236}">
                <a16:creationId xmlns:a16="http://schemas.microsoft.com/office/drawing/2014/main" id="{66AA2E40-9943-42F7-9B11-49E536313CF5}"/>
              </a:ext>
            </a:extLst>
          </p:cNvPr>
          <p:cNvSpPr txBox="1"/>
          <p:nvPr userDrawn="1"/>
        </p:nvSpPr>
        <p:spPr>
          <a:xfrm>
            <a:off x="1019640" y="7128540"/>
            <a:ext cx="99720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66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	Charles University					</a:t>
            </a:r>
            <a:r>
              <a:rPr lang="cs-CZ" sz="4800" b="1" dirty="0">
                <a:solidFill>
                  <a:srgbClr val="C00000"/>
                </a:solidFill>
                <a:latin typeface="Gill Sans MT" panose="020B0502020104020203" pitchFamily="34" charset="-18"/>
                <a:cs typeface="Gill Sans MT"/>
              </a:rPr>
              <a:t>Prague, Czech Republic</a:t>
            </a:r>
            <a:endParaRPr sz="6600" b="1" dirty="0">
              <a:solidFill>
                <a:srgbClr val="C00000"/>
              </a:solidFill>
              <a:latin typeface="Gill Sans MT" panose="020B0502020104020203" pitchFamily="34" charset="-18"/>
              <a:cs typeface="Gill Sans MT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65" y="3601007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0A3-E9CC-4454-BBF9-664814D4ED2B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25DF-D996-46F3-B8FE-4BA2A55A6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0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276999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b="0" i="0" u="none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866731" y="10179591"/>
            <a:ext cx="49725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Charles University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5984D4-0F36-4872-89E1-8934F1F66B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678" y="9020401"/>
            <a:ext cx="2738383" cy="207251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0DA607-E5DB-401B-826E-9EB0D6AF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cczv.cuni.cz/CCZV-261.html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cczv.cuni.cz/CCZV-25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zv.cuni.cz/CCZV-258.html" TargetMode="External"/><Relationship Id="rId5" Type="http://schemas.openxmlformats.org/officeDocument/2006/relationships/hyperlink" Target="https://cczv.cuni.cz/CCZV-259.html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cczv.cuni.cz/CCZV-262.html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karlovkaonline.cz/chci-zkouset/" TargetMode="External"/><Relationship Id="rId7" Type="http://schemas.openxmlformats.org/officeDocument/2006/relationships/hyperlink" Target="https://karlovkaonline.cz/" TargetMode="External"/><Relationship Id="rId2" Type="http://schemas.openxmlformats.org/officeDocument/2006/relationships/hyperlink" Target="https://karlovkaonline.cz/chci-uc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zv.cuni.cz/CCZV-273.html" TargetMode="External"/><Relationship Id="rId5" Type="http://schemas.openxmlformats.org/officeDocument/2006/relationships/hyperlink" Target="https://karlovkaonline.cz/faq/" TargetMode="External"/><Relationship Id="rId4" Type="http://schemas.openxmlformats.org/officeDocument/2006/relationships/hyperlink" Target="https://karlovkaonline.cz/navod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istancnizkouseni@cuni.cz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358008"/>
            <a:ext cx="8382000" cy="1715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Gill Sans"/>
              </a:rPr>
              <a:t>About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Charles</a:t>
            </a:r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Uni</a:t>
            </a:r>
            <a:r>
              <a:rPr lang="cs-CZ" sz="5400" b="1" spc="-204" dirty="0">
                <a:solidFill>
                  <a:schemeClr val="bg1"/>
                </a:solidFill>
                <a:latin typeface="Gill Sans"/>
              </a:rPr>
              <a:t>v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>ersity</a:t>
            </a:r>
          </a:p>
        </p:txBody>
      </p:sp>
      <p:sp>
        <p:nvSpPr>
          <p:cNvPr id="12" name="object 35"/>
          <p:cNvSpPr/>
          <p:nvPr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EDCEF2-F6B5-4BD5-AF4D-6176E8856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72" y="8607815"/>
            <a:ext cx="5866935" cy="2227184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F4964E5-7996-4BD8-BE97-09DAA230B48A}"/>
              </a:ext>
            </a:extLst>
          </p:cNvPr>
          <p:cNvSpPr/>
          <p:nvPr/>
        </p:nvSpPr>
        <p:spPr>
          <a:xfrm>
            <a:off x="0" y="121425"/>
            <a:ext cx="20104100" cy="804618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1C0A5DBE-EEC0-442C-9C2C-AE73AE60FDE8}"/>
              </a:ext>
            </a:extLst>
          </p:cNvPr>
          <p:cNvSpPr/>
          <p:nvPr/>
        </p:nvSpPr>
        <p:spPr>
          <a:xfrm>
            <a:off x="6291026" y="8607815"/>
            <a:ext cx="0" cy="2391410"/>
          </a:xfrm>
          <a:custGeom>
            <a:avLst/>
            <a:gdLst/>
            <a:ahLst/>
            <a:cxnLst/>
            <a:rect l="l" t="t" r="r" b="b"/>
            <a:pathLst>
              <a:path h="2391409">
                <a:moveTo>
                  <a:pt x="0" y="0"/>
                </a:moveTo>
                <a:lnTo>
                  <a:pt x="0" y="239111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82481C31-DA41-4505-9C03-57E6EC118661}"/>
              </a:ext>
            </a:extLst>
          </p:cNvPr>
          <p:cNvSpPr txBox="1"/>
          <p:nvPr/>
        </p:nvSpPr>
        <p:spPr>
          <a:xfrm>
            <a:off x="6508646" y="8505689"/>
            <a:ext cx="12973974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Distanční zkoušení</a:t>
            </a:r>
          </a:p>
          <a:p>
            <a:pPr>
              <a:spcBef>
                <a:spcPts val="1200"/>
              </a:spcBef>
            </a:pPr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    Online setkání se zástupci fakult                 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MS </a:t>
            </a:r>
            <a:r>
              <a:rPr lang="cs-CZ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Teams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, 1.- 4. 12. 2020</a:t>
            </a:r>
            <a:endParaRPr lang="cs-CZ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Legislativní rámec a předpisy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950970"/>
            <a:ext cx="19124619" cy="7177790"/>
          </a:xfrm>
        </p:spPr>
        <p:txBody>
          <a:bodyPr/>
          <a:lstStyle/>
          <a:p>
            <a:endParaRPr lang="cs-CZ" dirty="0"/>
          </a:p>
          <a:p>
            <a:r>
              <a:rPr lang="cs-CZ" sz="4400" i="1" dirty="0">
                <a:latin typeface="Cambria" panose="02040503050406030204" pitchFamily="18" charset="0"/>
                <a:ea typeface="Cambria" panose="02040503050406030204" pitchFamily="18" charset="0"/>
              </a:rPr>
              <a:t>zákon č. 188/2020 Sb.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4400" i="1" dirty="0">
                <a:latin typeface="Cambria" panose="02040503050406030204" pitchFamily="18" charset="0"/>
                <a:ea typeface="Cambria" panose="02040503050406030204" pitchFamily="18" charset="0"/>
              </a:rPr>
              <a:t>Zákon o zvláštních pravidlech pro vzdělávání a rozhodování na vysokých školách v roce 2020 a o posuzování doby studia pro účely dalších zákonů                 </a:t>
            </a:r>
            <a:r>
              <a:rPr lang="cs-CZ" sz="4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právě schvalovaná novela zákona o VŠ </a:t>
            </a:r>
            <a:endParaRPr lang="cs-CZ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vnitřní předpis Zvláštní pravidla studia na UK              </a:t>
            </a:r>
            <a:r>
              <a:rPr lang="cs-CZ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schválené novely Studijního a zkušebního řádu UK a Rigorózního řádu UK​ (čeká se na </a:t>
            </a:r>
            <a:r>
              <a:rPr lang="cs-CZ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registraci MŠMT)</a:t>
            </a:r>
            <a:endParaRPr lang="pl-PL" sz="4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060559" y="4338084"/>
            <a:ext cx="1275907" cy="0"/>
          </a:xfrm>
          <a:prstGeom prst="straightConnector1">
            <a:avLst/>
          </a:prstGeom>
          <a:ln w="76200">
            <a:solidFill>
              <a:srgbClr val="D22D4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1933274" y="6744587"/>
            <a:ext cx="1275907" cy="0"/>
          </a:xfrm>
          <a:prstGeom prst="straightConnector1">
            <a:avLst/>
          </a:prstGeom>
          <a:ln w="76200">
            <a:solidFill>
              <a:srgbClr val="D22D4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7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533590" y="349401"/>
            <a:ext cx="18591959" cy="1154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6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Formy distančního zkoušení</a:t>
            </a:r>
            <a:endParaRPr lang="cs-CZ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1B1312-AFC9-45D4-B428-B24359645F09}"/>
              </a:ext>
            </a:extLst>
          </p:cNvPr>
          <p:cNvSpPr txBox="1"/>
          <p:nvPr/>
        </p:nvSpPr>
        <p:spPr>
          <a:xfrm>
            <a:off x="533590" y="1750774"/>
            <a:ext cx="6157509" cy="148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en-US" altLang="cs-CZ" sz="3900" dirty="0">
              <a:latin typeface="Gill Sans MT" pitchFamily="34" charset="-1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D3F"/>
              </a:buClr>
              <a:buSzTx/>
              <a:buFont typeface="Arial" charset="0"/>
              <a:buChar char="•"/>
              <a:tabLst/>
              <a:defRPr/>
            </a:pPr>
            <a:endParaRPr kumimoji="0" lang="en-US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Gill Sans MT" pitchFamily="34" charset="-18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3590" y="1750775"/>
            <a:ext cx="18073387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Online ústní zkouška  (min. 2 studenti) 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Praktická zkouška (v některých případech)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Online kolokvium (ideálně 3 – 4 studenti)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Testy (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Moodle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Elektronické odevzdání výstupů samostatné práce </a:t>
            </a:r>
          </a:p>
          <a:p>
            <a:pPr marL="1943100" lvl="3" indent="-571500"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písemné (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Moodle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Turnitin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) či audiovizuální povahy (např. Microsoft - 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Teams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, Stream, 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Sharepoint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OneDrive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3">
              <a:spcBef>
                <a:spcPts val="3000"/>
              </a:spcBef>
            </a:pPr>
            <a:endParaRPr lang="cs-CZ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3">
              <a:spcBef>
                <a:spcPts val="3000"/>
              </a:spcBef>
            </a:pP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3591" y="8803758"/>
            <a:ext cx="17458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Tak jako nemusí být vhodné jen překlopit prezenční výuku do online podoby, tak stejně nemusí být dostačující jen „překlopit“ zkoušku/zápočet.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533590" y="8803758"/>
            <a:ext cx="1859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4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533590" y="14589"/>
            <a:ext cx="18591959" cy="1154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cs-CZ" sz="5400" b="1" noProof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Nástroje distančního zkoušení – centrálně podporované 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1B1312-AFC9-45D4-B428-B24359645F09}"/>
              </a:ext>
            </a:extLst>
          </p:cNvPr>
          <p:cNvSpPr txBox="1"/>
          <p:nvPr/>
        </p:nvSpPr>
        <p:spPr>
          <a:xfrm>
            <a:off x="533590" y="1750774"/>
            <a:ext cx="6157509" cy="148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en-US" altLang="cs-CZ" sz="3900" dirty="0">
              <a:latin typeface="Gill Sans MT" pitchFamily="34" charset="-1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D3F"/>
              </a:buClr>
              <a:buSzTx/>
              <a:buFont typeface="Arial" charset="0"/>
              <a:buChar char="•"/>
              <a:tabLst/>
              <a:defRPr/>
            </a:pPr>
            <a:endParaRPr kumimoji="0" lang="en-US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Gill Sans MT" pitchFamily="34" charset="-18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176" y="2223247"/>
            <a:ext cx="18187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Centrální nástroje podporované UK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/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Microsoft </a:t>
            </a:r>
            <a:r>
              <a:rPr lang="cs-CZ" sz="4400" dirty="0" err="1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Teams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(distanční zkoušení);</a:t>
            </a:r>
          </a:p>
          <a:p>
            <a:pPr lvl="2"/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Adobe </a:t>
            </a:r>
            <a:r>
              <a:rPr lang="cs-CZ" sz="4400" dirty="0" err="1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Connect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(distanční zkoušení);</a:t>
            </a:r>
          </a:p>
          <a:p>
            <a:pPr lvl="2"/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cs-CZ" sz="4400" dirty="0" err="1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Turnitin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 (pro odevzdávání písemných prací – seminárních apod.);</a:t>
            </a:r>
          </a:p>
          <a:p>
            <a:pPr lvl="2"/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4) </a:t>
            </a:r>
            <a:r>
              <a:rPr lang="cs-CZ" sz="4400" dirty="0" err="1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Moodle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 </a:t>
            </a:r>
            <a:r>
              <a:rPr lang="cs-CZ" sz="4400" dirty="0">
                <a:latin typeface="Cambria" panose="02040503050406030204" pitchFamily="18" charset="0"/>
                <a:ea typeface="Cambria" panose="02040503050406030204" pitchFamily="18" charset="0"/>
              </a:rPr>
              <a:t>(pro testy, písemné práce).</a:t>
            </a:r>
          </a:p>
          <a:p>
            <a:pPr lvl="2"/>
            <a:endParaRPr lang="cs-CZ" sz="4000" dirty="0"/>
          </a:p>
          <a:p>
            <a:pPr lvl="0"/>
            <a:endParaRPr lang="cs-CZ" sz="4000" dirty="0"/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994F5C55-E6C5-461B-B6A5-3F2BB8E66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7620145"/>
            <a:ext cx="2913717" cy="1732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 descr="Obsah obrázku elektronika, displej, monitor, obrazovka&#10;&#10;Popis byl vytvořen automaticky">
            <a:extLst>
              <a:ext uri="{FF2B5EF4-FFF2-40B4-BE49-F238E27FC236}">
                <a16:creationId xmlns:a16="http://schemas.microsoft.com/office/drawing/2014/main" id="{00D78A78-68D1-4215-812F-EDC256F017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8160" r="22804" b="25000"/>
          <a:stretch/>
        </p:blipFill>
        <p:spPr>
          <a:xfrm>
            <a:off x="5349112" y="7589587"/>
            <a:ext cx="2683973" cy="1762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EDDFD830-4833-4113-8945-BCAD363D40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03" y="7728923"/>
            <a:ext cx="4784378" cy="15146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Zástupný symbol pro obsah 3" descr="Obsah obrázku kreslení, hodiny, podepsat&#10;&#10;Popis byl vytvořen automaticky">
            <a:extLst>
              <a:ext uri="{FF2B5EF4-FFF2-40B4-BE49-F238E27FC236}">
                <a16:creationId xmlns:a16="http://schemas.microsoft.com/office/drawing/2014/main" id="{77A075AE-D951-46E7-876E-3699D516C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00" y="7457550"/>
            <a:ext cx="2219325" cy="2057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815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533590" y="349401"/>
            <a:ext cx="18591959" cy="1154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cs-CZ" sz="6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Webové stránky 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1B1312-AFC9-45D4-B428-B24359645F09}"/>
              </a:ext>
            </a:extLst>
          </p:cNvPr>
          <p:cNvSpPr txBox="1"/>
          <p:nvPr/>
        </p:nvSpPr>
        <p:spPr>
          <a:xfrm>
            <a:off x="533590" y="1750774"/>
            <a:ext cx="6157509" cy="148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en-US" altLang="cs-CZ" sz="3900" dirty="0">
              <a:latin typeface="Gill Sans MT" pitchFamily="34" charset="-1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D3F"/>
              </a:buClr>
              <a:buSzTx/>
              <a:buFont typeface="Arial" charset="0"/>
              <a:buChar char="•"/>
              <a:tabLst/>
              <a:defRPr/>
            </a:pPr>
            <a:endParaRPr kumimoji="0" lang="en-US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Gill Sans MT" pitchFamily="34" charset="-18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176" y="2223247"/>
            <a:ext cx="16943295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pro pedagogy UK – centralizace dostupných informací k: </a:t>
            </a:r>
          </a:p>
          <a:p>
            <a:pPr marL="2057400" lvl="3" indent="-685800"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CHCI UČIT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(online výuka)</a:t>
            </a:r>
          </a:p>
          <a:p>
            <a:pPr marL="2057400" lvl="3" indent="-685800"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CHCI ZKOUŠET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(distanční zkoušení)</a:t>
            </a:r>
          </a:p>
          <a:p>
            <a:pPr marL="2057400" lvl="3" indent="-685800"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NÁVODY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(tipy, triky pro práci s různými online nástroji)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FAQ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 – předpisy, pravidla, online zkoušení, GDPR a </a:t>
            </a:r>
            <a:r>
              <a:rPr lang="cs-CZ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kyberbezpečnost</a:t>
            </a:r>
            <a:r>
              <a:rPr lang="cs-CZ" sz="4800" dirty="0">
                <a:latin typeface="Cambria" panose="02040503050406030204" pitchFamily="18" charset="0"/>
                <a:ea typeface="Cambria" panose="02040503050406030204" pitchFamily="18" charset="0"/>
              </a:rPr>
              <a:t>, technické dotazy ad. </a:t>
            </a:r>
          </a:p>
          <a:p>
            <a:pPr>
              <a:spcBef>
                <a:spcPts val="3000"/>
              </a:spcBef>
            </a:pPr>
            <a:endParaRPr lang="cs-CZ" sz="4800" dirty="0">
              <a:latin typeface="Cambria" panose="02040503050406030204" pitchFamily="18" charset="0"/>
              <a:ea typeface="Cambria" panose="02040503050406030204" pitchFamily="18" charset="0"/>
              <a:hlinkClick r:id="rId6"/>
            </a:endParaRPr>
          </a:p>
          <a:p>
            <a:pPr>
              <a:spcBef>
                <a:spcPts val="3000"/>
              </a:spcBef>
            </a:pPr>
            <a:endParaRPr lang="cs-CZ" sz="4800" dirty="0"/>
          </a:p>
        </p:txBody>
      </p:sp>
      <p:pic>
        <p:nvPicPr>
          <p:cNvPr id="5" name="Obrázek 4" descr="https://karlovkaonline.cz/wp-content/uploads/2020/10/logo.pn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75" y="367011"/>
            <a:ext cx="432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5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7586A7-DDF6-4499-8311-8D9B08BB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36" y="462458"/>
            <a:ext cx="17447767" cy="936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88A19A8-2DC6-4587-9F43-322CE50976EC}"/>
              </a:ext>
            </a:extLst>
          </p:cNvPr>
          <p:cNvSpPr txBox="1"/>
          <p:nvPr/>
        </p:nvSpPr>
        <p:spPr>
          <a:xfrm>
            <a:off x="1342838" y="9705939"/>
            <a:ext cx="1741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Máte-li další zkušenosti, které byste s námi chtěli sdílet, rady či otázky, prosím, kontaktujte nás na mail:       </a:t>
            </a:r>
            <a:r>
              <a:rPr lang="cs-CZ" sz="4400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distancnizkouseni@cuni.cz</a:t>
            </a:r>
            <a:endParaRPr lang="cs-CZ" sz="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5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68" y="3461048"/>
            <a:ext cx="150690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68" y="7117267"/>
            <a:ext cx="16044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cs-CZ" sz="7200" b="1" dirty="0">
                <a:latin typeface="Cambria" panose="02040503050406030204" pitchFamily="18" charset="0"/>
                <a:ea typeface="Cambria" panose="02040503050406030204" pitchFamily="18" charset="0"/>
              </a:rPr>
              <a:t>Děkuji Vám za pozornost!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8F30D-3A31-47BF-9C3C-835DC298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565467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638800" y="9022080"/>
            <a:ext cx="663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atin typeface="Cambria" panose="02040503050406030204" pitchFamily="18" charset="0"/>
                <a:ea typeface="Cambria" panose="02040503050406030204" pitchFamily="18" charset="0"/>
              </a:rPr>
              <a:t>www.cuni.cz</a:t>
            </a:r>
            <a:endParaRPr lang="cs-CZ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87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69&quot;/&gt;&lt;/object&gt;&lt;object type=&quot;3&quot; unique_id=&quot;10004&quot;&gt;&lt;property id=&quot;20148&quot; value=&quot;5&quot;/&gt;&lt;property id=&quot;20300&quot; value=&quot;Slide 2 - &amp;quot;Legislativní rámec a předpisy &amp;quot;&quot;/&gt;&lt;property id=&quot;20307&quot; value=&quot;417&quot;/&gt;&lt;/object&gt;&lt;object type=&quot;3&quot; unique_id=&quot;10005&quot;&gt;&lt;property id=&quot;20148&quot; value=&quot;5&quot;/&gt;&lt;property id=&quot;20300&quot; value=&quot;Slide 3&quot;/&gt;&lt;property id=&quot;20307&quot; value=&quot;411&quot;/&gt;&lt;/object&gt;&lt;object type=&quot;3&quot; unique_id=&quot;10006&quot;&gt;&lt;property id=&quot;20148&quot; value=&quot;5&quot;/&gt;&lt;property id=&quot;20300&quot; value=&quot;Slide 4&quot;/&gt;&lt;property id=&quot;20307&quot; value=&quot;413&quot;/&gt;&lt;/object&gt;&lt;object type=&quot;3&quot; unique_id=&quot;10007&quot;&gt;&lt;property id=&quot;20148&quot; value=&quot;5&quot;/&gt;&lt;property id=&quot;20300&quot; value=&quot;Slide 5&quot;/&gt;&lt;property id=&quot;20307&quot; value=&quot;414&quot;/&gt;&lt;/object&gt;&lt;object type=&quot;3&quot; unique_id=&quot;10008&quot;&gt;&lt;property id=&quot;20148&quot; value=&quot;5&quot;/&gt;&lt;property id=&quot;20300&quot; value=&quot;Slide 6&quot;/&gt;&lt;property id=&quot;20307&quot; value=&quot;421&quot;/&gt;&lt;/object&gt;&lt;object type=&quot;3&quot; unique_id=&quot;10009&quot;&gt;&lt;property id=&quot;20148&quot; value=&quot;5&quot;/&gt;&lt;property id=&quot;20300&quot; value=&quot;Slide 7&quot;/&gt;&lt;property id=&quot;20307&quot; value=&quot;29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FAFAA9-7A0A-45B5-B503-C82087B6CA4C}">
  <we:reference id="wa104178141" version="3.10.0.7" store="cs-CZ" storeType="OMEX"/>
  <we:alternateReferences>
    <we:reference id="WA104178141" version="3.10.0.7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B1FD5DD03DF34C9EA55196685871CC" ma:contentTypeVersion="13" ma:contentTypeDescription="Vytvoří nový dokument" ma:contentTypeScope="" ma:versionID="8fd024be205738335d9b1fe8767f3343">
  <xsd:schema xmlns:xsd="http://www.w3.org/2001/XMLSchema" xmlns:xs="http://www.w3.org/2001/XMLSchema" xmlns:p="http://schemas.microsoft.com/office/2006/metadata/properties" xmlns:ns3="9767bd58-b77f-48ba-bf8d-965c08f961f4" xmlns:ns4="1b7512d6-2da7-4b16-b37c-b2b97a64c215" targetNamespace="http://schemas.microsoft.com/office/2006/metadata/properties" ma:root="true" ma:fieldsID="584fcbddbd3acafdd4d1bde272367da0" ns3:_="" ns4:_="">
    <xsd:import namespace="9767bd58-b77f-48ba-bf8d-965c08f961f4"/>
    <xsd:import namespace="1b7512d6-2da7-4b16-b37c-b2b97a64c2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7bd58-b77f-48ba-bf8d-965c08f96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512d6-2da7-4b16-b37c-b2b97a64c21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38192-3831-45A2-8535-52481D32874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9767bd58-b77f-48ba-bf8d-965c08f961f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b7512d6-2da7-4b16-b37c-b2b97a64c2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C99673-DE31-42B8-B481-0584BD00F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7bd58-b77f-48ba-bf8d-965c08f961f4"/>
    <ds:schemaRef ds:uri="1b7512d6-2da7-4b16-b37c-b2b97a64c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45285C-C428-4D6B-BA17-564FF38E2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8023</TotalTime>
  <Words>315</Words>
  <Application>Microsoft Office PowerPoint</Application>
  <PresentationFormat>Vlastní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Cambria</vt:lpstr>
      <vt:lpstr>Courier New</vt:lpstr>
      <vt:lpstr>Gill Sans</vt:lpstr>
      <vt:lpstr>Gill Sans MT</vt:lpstr>
      <vt:lpstr>Wingdings</vt:lpstr>
      <vt:lpstr>Motiv Office</vt:lpstr>
      <vt:lpstr>Prezentace aplikace PowerPoint</vt:lpstr>
      <vt:lpstr>Legislativní rámec a předpisy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Shark a</cp:lastModifiedBy>
  <cp:revision>363</cp:revision>
  <cp:lastPrinted>2017-12-01T09:41:49Z</cp:lastPrinted>
  <dcterms:created xsi:type="dcterms:W3CDTF">2017-06-20T08:09:59Z</dcterms:created>
  <dcterms:modified xsi:type="dcterms:W3CDTF">2020-12-03T13:21:49Z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0x010100A0B1FD5DD03DF34C9EA55196685871CC</vt:lpwstr>
  </property>
</Properties>
</file>