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60" r:id="rId4"/>
    <p:sldId id="261" r:id="rId5"/>
    <p:sldId id="262" r:id="rId6"/>
    <p:sldId id="263" r:id="rId7"/>
    <p:sldId id="265" r:id="rId8"/>
    <p:sldId id="264" r:id="rId9"/>
    <p:sldId id="308" r:id="rId10"/>
    <p:sldId id="304" r:id="rId11"/>
    <p:sldId id="306" r:id="rId12"/>
    <p:sldId id="268" r:id="rId13"/>
    <p:sldId id="271" r:id="rId14"/>
    <p:sldId id="312" r:id="rId15"/>
    <p:sldId id="272" r:id="rId16"/>
    <p:sldId id="273" r:id="rId17"/>
    <p:sldId id="274" r:id="rId18"/>
    <p:sldId id="275" r:id="rId19"/>
    <p:sldId id="276" r:id="rId20"/>
    <p:sldId id="309" r:id="rId21"/>
    <p:sldId id="310" r:id="rId22"/>
    <p:sldId id="311" r:id="rId23"/>
    <p:sldId id="270" r:id="rId24"/>
    <p:sldId id="269" r:id="rId25"/>
    <p:sldId id="277" r:id="rId26"/>
    <p:sldId id="278" r:id="rId27"/>
    <p:sldId id="279" r:id="rId28"/>
    <p:sldId id="280" r:id="rId29"/>
    <p:sldId id="281" r:id="rId30"/>
    <p:sldId id="283" r:id="rId31"/>
    <p:sldId id="284" r:id="rId32"/>
    <p:sldId id="285" r:id="rId33"/>
    <p:sldId id="292" r:id="rId34"/>
    <p:sldId id="291" r:id="rId35"/>
    <p:sldId id="286" r:id="rId36"/>
    <p:sldId id="287" r:id="rId37"/>
    <p:sldId id="288" r:id="rId38"/>
    <p:sldId id="289" r:id="rId39"/>
    <p:sldId id="290" r:id="rId40"/>
    <p:sldId id="293" r:id="rId41"/>
    <p:sldId id="294" r:id="rId42"/>
    <p:sldId id="295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7" r:id="rId51"/>
    <p:sldId id="296" r:id="rId52"/>
    <p:sldId id="266" r:id="rId53"/>
  </p:sldIdLst>
  <p:sldSz cx="9144000" cy="6858000" type="screen4x3"/>
  <p:notesSz cx="6858000" cy="9144000"/>
  <p:custDataLst>
    <p:tags r:id="rId5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94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2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0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91727166-D276-4136-8F96-8029C6233139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914F1A7-674F-4A25-8915-D7F70E7D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513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7166-D276-4136-8F96-8029C6233139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1A7-674F-4A25-8915-D7F70E7D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938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7166-D276-4136-8F96-8029C6233139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1A7-674F-4A25-8915-D7F70E7D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866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7166-D276-4136-8F96-8029C6233139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1A7-674F-4A25-8915-D7F70E7D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190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7166-D276-4136-8F96-8029C6233139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1A7-674F-4A25-8915-D7F70E7D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527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7166-D276-4136-8F96-8029C6233139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1A7-674F-4A25-8915-D7F70E7D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172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7166-D276-4136-8F96-8029C6233139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1A7-674F-4A25-8915-D7F70E7D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522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7166-D276-4136-8F96-8029C6233139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914F1A7-674F-4A25-8915-D7F70E7D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41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655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91727166-D276-4136-8F96-8029C6233139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914F1A7-674F-4A25-8915-D7F70E7D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7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7166-D276-4136-8F96-8029C6233139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1A7-674F-4A25-8915-D7F70E7D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17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7166-D276-4136-8F96-8029C6233139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1A7-674F-4A25-8915-D7F70E7D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60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64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64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52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41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49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14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43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2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DC72AA3E-7A06-4EDE-9F8D-FC1E80F6BACB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8EF0936A-332D-4071-89BB-5129F7EE4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26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om.vokoun@centrum.cz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kum.cz/FrontClanek.aspx?idsekce=799796&amp;ad=1&amp;attid=831649" TargetMode="External"/><Relationship Id="rId2" Type="http://schemas.openxmlformats.org/officeDocument/2006/relationships/hyperlink" Target="http://www.vyzkum.cz/FrontClanek.aspx?idsekce=799796&amp;ad=1&amp;attid=825176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pus.com/authid/detail.uri?authorId=36105732200" TargetMode="External"/><Relationship Id="rId3" Type="http://schemas.openxmlformats.org/officeDocument/2006/relationships/hyperlink" Target="https://orcid.org/content/requiring-orcid-publication-workflows-open-letter" TargetMode="External"/><Relationship Id="rId7" Type="http://schemas.openxmlformats.org/officeDocument/2006/relationships/hyperlink" Target="http://www.researcherid.com/rid/M-6491-2014" TargetMode="External"/><Relationship Id="rId2" Type="http://schemas.openxmlformats.org/officeDocument/2006/relationships/hyperlink" Target="http://orcid.org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researcherid.com/" TargetMode="External"/><Relationship Id="rId5" Type="http://schemas.openxmlformats.org/officeDocument/2006/relationships/hyperlink" Target="http://apps.webofknowledge.com/WOS_GeneralSearch_input.do;jsessionid=DC7CF5C7BBED9D74B3582E1D7B44C851?product=WOS&amp;search_mode=GeneralSearch&amp;SID=E6w8H91ZCmpepzTYH7A&amp;preferencesSaved=" TargetMode="External"/><Relationship Id="rId4" Type="http://schemas.openxmlformats.org/officeDocument/2006/relationships/hyperlink" Target="http://orcid.org/0000-0001-9505-760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14372081630314X" TargetMode="External"/><Relationship Id="rId7" Type="http://schemas.openxmlformats.org/officeDocument/2006/relationships/hyperlink" Target="https://www.nkp.cz/sluzby/sluzby-pro/isbn-ismn-issn/oma" TargetMode="External"/><Relationship Id="rId2" Type="http://schemas.openxmlformats.org/officeDocument/2006/relationships/hyperlink" Target="https://dx.doi.org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techlib.cz/cs/2844-ceske-narodni-stredisko-issn" TargetMode="External"/><Relationship Id="rId5" Type="http://schemas.openxmlformats.org/officeDocument/2006/relationships/hyperlink" Target="http://www.techlib.cz/cs/2844-ceske-narodni-stredisko-issn" TargetMode="External"/><Relationship Id="rId4" Type="http://schemas.openxmlformats.org/officeDocument/2006/relationships/hyperlink" Target="http://hdl.handle.net/10195/45591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opus.com/record/display.uri?eid=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stservis.eu/images/upload/1519/1519918885_1-info-mem2018-cj.pdf" TargetMode="Externa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.cz/archiv/upir-z-karlovy-univerzity-delal-byznys-pod-hlavickou-skoly-1253842" TargetMode="External"/><Relationship Id="rId2" Type="http://schemas.openxmlformats.org/officeDocument/2006/relationships/hyperlink" Target="http://technet.idnes.cz/profesor-bezouska-podvadel-dfw-/veda.aspx?c=A130116_203215_veda_mla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zpravy.idnes.cz/kolegove-podvodnika-hwanga-klonovali-prvni-feny-f6e-/zahranicni.aspx?c=A061219_180031_vedatech_dp" TargetMode="External"/><Relationship Id="rId4" Type="http://schemas.openxmlformats.org/officeDocument/2006/relationships/hyperlink" Target="https://technet.idnes.cz/proc-vedci-podvadi-koukolik-dpq-/veda.aspx?c=A130212_165622_veda_mla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2-130" TargetMode="External"/><Relationship Id="rId2" Type="http://schemas.openxmlformats.org/officeDocument/2006/relationships/hyperlink" Target="http://eur-lex.europa.eu/legal-content/cs/TXT/?uri=CELEX:32014R0651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vyzkum.cz/" TargetMode="External"/><Relationship Id="rId5" Type="http://schemas.openxmlformats.org/officeDocument/2006/relationships/hyperlink" Target="https://www.rvvi.cz/" TargetMode="External"/><Relationship Id="rId4" Type="http://schemas.openxmlformats.org/officeDocument/2006/relationships/hyperlink" Target="http://www.oecd.org/sti/inno/frascatimanualproposedstandardpracticeforsurveysonresearchandexperimentaldevelopment6thedition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Věda a výzkum 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94469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Tomáš Vokoun</a:t>
            </a:r>
          </a:p>
          <a:p>
            <a:r>
              <a:rPr lang="cs-CZ" sz="2000" dirty="0"/>
              <a:t>E-mail: </a:t>
            </a:r>
            <a:r>
              <a:rPr lang="cs-CZ" sz="2000" dirty="0">
                <a:hlinkClick r:id="rId2"/>
              </a:rPr>
              <a:t>tom.vokoun@centrum.cz</a:t>
            </a:r>
            <a:endParaRPr lang="cs-CZ" sz="2000" dirty="0"/>
          </a:p>
          <a:p>
            <a:r>
              <a:rPr lang="cs-CZ" sz="2000" dirty="0" smtClean="0"/>
              <a:t>© 2018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48" y="695325"/>
            <a:ext cx="6480083" cy="143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2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vědeckého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3741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Pro rozhodování o tom, zda se jedná o výsledek vzniklý činností ve </a:t>
            </a:r>
            <a:r>
              <a:rPr lang="cs-CZ" dirty="0" err="1"/>
              <a:t>VaVaI</a:t>
            </a:r>
            <a:r>
              <a:rPr lang="cs-CZ" dirty="0"/>
              <a:t>, je třeba vycházet obecně z manuálu </a:t>
            </a:r>
            <a:r>
              <a:rPr lang="cs-CZ" dirty="0" err="1"/>
              <a:t>Frascati</a:t>
            </a:r>
            <a:r>
              <a:rPr lang="cs-CZ" dirty="0" smtClean="0"/>
              <a:t>, </a:t>
            </a:r>
            <a:r>
              <a:rPr lang="cs-CZ" dirty="0"/>
              <a:t>kde se uvádí pět základních znaků:</a:t>
            </a:r>
          </a:p>
          <a:p>
            <a:pPr marL="453629" lvl="1" indent="-253604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novost</a:t>
            </a:r>
            <a:r>
              <a:rPr lang="cs-CZ" dirty="0"/>
              <a:t>,</a:t>
            </a:r>
          </a:p>
          <a:p>
            <a:pPr marL="453629" lvl="1" indent="-253604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kreativita</a:t>
            </a:r>
            <a:r>
              <a:rPr lang="cs-CZ" dirty="0"/>
              <a:t>,</a:t>
            </a:r>
          </a:p>
          <a:p>
            <a:pPr marL="453629" lvl="1" indent="-253604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nejistota,</a:t>
            </a:r>
          </a:p>
          <a:p>
            <a:pPr marL="453629" lvl="1" indent="-253604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systematičnost,</a:t>
            </a:r>
          </a:p>
          <a:p>
            <a:pPr marL="453629" lvl="1" indent="-253604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opakovatelnost.</a:t>
            </a:r>
          </a:p>
          <a:p>
            <a:pPr marL="200025" lvl="1" indent="0">
              <a:lnSpc>
                <a:spcPct val="120000"/>
              </a:lnSpc>
              <a:buNone/>
            </a:pPr>
            <a:endParaRPr lang="cs-CZ" dirty="0" smtClean="0"/>
          </a:p>
          <a:p>
            <a:pPr marL="200025" lvl="1" indent="0">
              <a:lnSpc>
                <a:spcPct val="120000"/>
              </a:lnSpc>
              <a:buNone/>
            </a:pPr>
            <a:r>
              <a:rPr lang="cs-CZ" dirty="0" smtClean="0"/>
              <a:t>Podpůrná kritéria:</a:t>
            </a:r>
          </a:p>
          <a:p>
            <a:pPr marL="472679" lvl="1" indent="-272654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propojení s veřejnými výzkumnými laboratořemi,</a:t>
            </a:r>
          </a:p>
          <a:p>
            <a:pPr marL="472679" lvl="1" indent="-272654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zapojení </a:t>
            </a:r>
            <a:r>
              <a:rPr lang="cs-CZ" dirty="0"/>
              <a:t>pracovníků s doktorskými tituly nebo doktorandů,</a:t>
            </a:r>
          </a:p>
          <a:p>
            <a:pPr marL="472679" lvl="1" indent="-272654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zveřejňování </a:t>
            </a:r>
            <a:r>
              <a:rPr lang="cs-CZ" dirty="0"/>
              <a:t>výsledků výzkumu ve vědeckých časopisech, pořádání vědeckých konferencí nebo zapojení do vědeckých reportů.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431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Článek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Článek v odborném periodiku, příspěvek na konferenci nebo vědecká publikace se dělí podle platné legislativy do kategorií.</a:t>
            </a:r>
          </a:p>
          <a:p>
            <a:endParaRPr lang="cs-CZ" dirty="0"/>
          </a:p>
          <a:p>
            <a:r>
              <a:rPr lang="cs-CZ" dirty="0" smtClean="0"/>
              <a:t>Do jedné z nich je nutné váš výstup zařadit.  </a:t>
            </a:r>
          </a:p>
          <a:p>
            <a:endParaRPr lang="cs-CZ" dirty="0" smtClean="0"/>
          </a:p>
          <a:p>
            <a:r>
              <a:rPr lang="cs-CZ" dirty="0" smtClean="0"/>
              <a:t>1 x ročně pak bude vaší institucí vykázán na úřad vlády, za článek získáte body a ty se promění ve finanční podporu vaší instituce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51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Publikační výsledky </a:t>
            </a:r>
            <a:r>
              <a:rPr lang="cs-CZ" dirty="0"/>
              <a:t>( druhy: J, B, C, D )</a:t>
            </a:r>
          </a:p>
          <a:p>
            <a:r>
              <a:rPr lang="cs-CZ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Nepublikační výsledky </a:t>
            </a:r>
            <a:r>
              <a:rPr lang="cs-CZ" dirty="0"/>
              <a:t>( druh: </a:t>
            </a:r>
            <a:r>
              <a:rPr lang="cs-CZ" dirty="0" smtClean="0"/>
              <a:t>P</a:t>
            </a:r>
            <a:r>
              <a:rPr lang="cs-CZ" dirty="0"/>
              <a:t>, </a:t>
            </a:r>
            <a:r>
              <a:rPr lang="cs-CZ" dirty="0" smtClean="0"/>
              <a:t>Z, </a:t>
            </a:r>
            <a:r>
              <a:rPr lang="cs-CZ" dirty="0"/>
              <a:t>F, G, H, N, R, </a:t>
            </a:r>
            <a:r>
              <a:rPr lang="cs-CZ" dirty="0" smtClean="0"/>
              <a:t>V, </a:t>
            </a:r>
            <a:r>
              <a:rPr lang="cs-CZ" dirty="0"/>
              <a:t>A, E, M, W, O 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Podrobnosti uvedeny zde: Příloha č 4 metodiky 17+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www.vyzkum.cz/FrontClanek.aspx?idsekce=799796&amp;ad=1&amp;attid=825176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Celá metodika zde:</a:t>
            </a:r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www.vyzkum.cz/FrontClanek.aspx?idsekce=799796&amp;ad=1&amp;attid=831649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2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Dříve probíhalo hodnocení výzkumných organizací čistě kvantitativním způsobem (tzv. </a:t>
            </a:r>
            <a:r>
              <a:rPr lang="cs-CZ" dirty="0" err="1" smtClean="0"/>
              <a:t>kafemlejnek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V současnosti je snaha zahrnout i kvalitu a proto byla zavedena Metodika 17+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945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výsledků: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A - Audiovizuální tvorba</a:t>
            </a:r>
          </a:p>
          <a:p>
            <a:r>
              <a:rPr lang="cs-CZ" dirty="0">
                <a:solidFill>
                  <a:schemeClr val="tx1"/>
                </a:solidFill>
              </a:rPr>
              <a:t>B - Odborná kniha</a:t>
            </a:r>
          </a:p>
          <a:p>
            <a:r>
              <a:rPr lang="cs-CZ" dirty="0">
                <a:solidFill>
                  <a:schemeClr val="tx1"/>
                </a:solidFill>
              </a:rPr>
              <a:t>C - Kapitola resp. kapitoly v odborné knize</a:t>
            </a:r>
          </a:p>
          <a:p>
            <a:r>
              <a:rPr lang="cs-CZ" dirty="0">
                <a:solidFill>
                  <a:schemeClr val="tx1"/>
                </a:solidFill>
              </a:rPr>
              <a:t>D - S</a:t>
            </a:r>
            <a:r>
              <a:rPr lang="cs-CZ" dirty="0" smtClean="0">
                <a:solidFill>
                  <a:schemeClr val="tx1"/>
                </a:solidFill>
              </a:rPr>
              <a:t>tať </a:t>
            </a:r>
            <a:r>
              <a:rPr lang="cs-CZ" dirty="0">
                <a:solidFill>
                  <a:schemeClr val="tx1"/>
                </a:solidFill>
              </a:rPr>
              <a:t>ve sborníku</a:t>
            </a:r>
          </a:p>
          <a:p>
            <a:r>
              <a:rPr lang="cs-CZ" dirty="0">
                <a:solidFill>
                  <a:schemeClr val="tx1"/>
                </a:solidFill>
              </a:rPr>
              <a:t>E - Uspořádání (zorganizování) </a:t>
            </a:r>
            <a:r>
              <a:rPr lang="cs-CZ" dirty="0" smtClean="0">
                <a:solidFill>
                  <a:schemeClr val="tx1"/>
                </a:solidFill>
              </a:rPr>
              <a:t>výstavy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E</a:t>
            </a:r>
            <a:r>
              <a:rPr lang="cs-CZ" baseline="-25000" dirty="0" err="1" smtClean="0">
                <a:solidFill>
                  <a:schemeClr val="tx1"/>
                </a:solidFill>
              </a:rPr>
              <a:t>krit</a:t>
            </a:r>
            <a:r>
              <a:rPr lang="cs-CZ" dirty="0" smtClean="0">
                <a:solidFill>
                  <a:schemeClr val="tx1"/>
                </a:solidFill>
              </a:rPr>
              <a:t> - </a:t>
            </a:r>
            <a:r>
              <a:rPr lang="cs-CZ" dirty="0">
                <a:solidFill>
                  <a:schemeClr val="tx1"/>
                </a:solidFill>
              </a:rPr>
              <a:t>Uspořádání (zorganizování) </a:t>
            </a:r>
            <a:r>
              <a:rPr lang="cs-CZ" dirty="0" smtClean="0">
                <a:solidFill>
                  <a:schemeClr val="tx1"/>
                </a:solidFill>
              </a:rPr>
              <a:t>výstavy s kritickým katalogem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F - Výsledky s právní ochranou (užitný vzor, průmyslový vzor)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F</a:t>
            </a:r>
            <a:r>
              <a:rPr lang="cs-CZ" baseline="-25000" dirty="0" err="1" smtClean="0">
                <a:solidFill>
                  <a:schemeClr val="tx1"/>
                </a:solidFill>
              </a:rPr>
              <a:t>prum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Průmyslový vzor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F</a:t>
            </a:r>
            <a:r>
              <a:rPr lang="cs-CZ" baseline="-25000" dirty="0" err="1" smtClean="0">
                <a:solidFill>
                  <a:schemeClr val="tx1"/>
                </a:solidFill>
              </a:rPr>
              <a:t>uzit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Užitný vzor</a:t>
            </a:r>
          </a:p>
          <a:p>
            <a:r>
              <a:rPr lang="cs-CZ" dirty="0">
                <a:solidFill>
                  <a:schemeClr val="tx1"/>
                </a:solidFill>
              </a:rPr>
              <a:t>G - Technicky realizované výsledky (prototyp, funkční vzorek)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G</a:t>
            </a:r>
            <a:r>
              <a:rPr lang="cs-CZ" baseline="-25000" dirty="0" err="1" smtClean="0">
                <a:solidFill>
                  <a:schemeClr val="tx1"/>
                </a:solidFill>
              </a:rPr>
              <a:t>prot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Prototyp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G</a:t>
            </a:r>
            <a:r>
              <a:rPr lang="cs-CZ" baseline="-25000" dirty="0" err="1" smtClean="0">
                <a:solidFill>
                  <a:schemeClr val="tx1"/>
                </a:solidFill>
              </a:rPr>
              <a:t>func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Funkční vzorek</a:t>
            </a:r>
          </a:p>
        </p:txBody>
      </p:sp>
    </p:spTree>
    <p:extLst>
      <p:ext uri="{BB962C8B-B14F-4D97-AF65-F5344CB8AC3E}">
        <p14:creationId xmlns:p14="http://schemas.microsoft.com/office/powerpoint/2010/main" val="1665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výsledků: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H - Poskytovatelem realizované výsledky (výsledky promítnuté do právních předpisů a norem, do směrnic a předpisů nelegislativní povahy závazných v rámci kompetence příslušeného poskytovatele)</a:t>
            </a: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H</a:t>
            </a:r>
            <a:r>
              <a:rPr lang="cs-CZ" baseline="-25000" dirty="0" err="1" smtClean="0">
                <a:solidFill>
                  <a:schemeClr val="tx1"/>
                </a:solidFill>
              </a:rPr>
              <a:t>leg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Výsledky promítnuté do právních předpisů a norem</a:t>
            </a: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H</a:t>
            </a:r>
            <a:r>
              <a:rPr lang="cs-CZ" baseline="-25000" dirty="0" err="1" smtClean="0">
                <a:solidFill>
                  <a:schemeClr val="tx1"/>
                </a:solidFill>
              </a:rPr>
              <a:t>neleg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Výsledky promítnuté do směrnic a předpisů </a:t>
            </a:r>
            <a:r>
              <a:rPr lang="cs-CZ" dirty="0" smtClean="0">
                <a:solidFill>
                  <a:schemeClr val="tx1"/>
                </a:solidFill>
              </a:rPr>
              <a:t>nelegislativní </a:t>
            </a:r>
            <a:r>
              <a:rPr lang="cs-CZ" dirty="0">
                <a:solidFill>
                  <a:schemeClr val="tx1"/>
                </a:solidFill>
              </a:rPr>
              <a:t>povahy </a:t>
            </a:r>
            <a:r>
              <a:rPr lang="cs-CZ" dirty="0" smtClean="0">
                <a:solidFill>
                  <a:schemeClr val="tx1"/>
                </a:solidFill>
              </a:rPr>
              <a:t>závazných </a:t>
            </a:r>
            <a:r>
              <a:rPr lang="cs-CZ" dirty="0">
                <a:solidFill>
                  <a:schemeClr val="tx1"/>
                </a:solidFill>
              </a:rPr>
              <a:t>v rámci kompetence příslušného poskytovatele</a:t>
            </a: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H</a:t>
            </a:r>
            <a:r>
              <a:rPr lang="cs-CZ" baseline="-25000" dirty="0" err="1" smtClean="0">
                <a:solidFill>
                  <a:schemeClr val="tx1"/>
                </a:solidFill>
              </a:rPr>
              <a:t>konc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Výsledky promítnuté do schválených strategických a </a:t>
            </a:r>
            <a:r>
              <a:rPr lang="cs-CZ" dirty="0" smtClean="0">
                <a:solidFill>
                  <a:schemeClr val="tx1"/>
                </a:solidFill>
              </a:rPr>
              <a:t>koncepčních dokumentů </a:t>
            </a:r>
            <a:r>
              <a:rPr lang="cs-CZ" dirty="0">
                <a:solidFill>
                  <a:schemeClr val="tx1"/>
                </a:solidFill>
              </a:rPr>
              <a:t>orgánů státní nebo veřejné správy</a:t>
            </a: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J - Článek v odborném </a:t>
            </a:r>
            <a:r>
              <a:rPr lang="cs-CZ" dirty="0" smtClean="0">
                <a:solidFill>
                  <a:schemeClr val="tx1"/>
                </a:solidFill>
              </a:rPr>
              <a:t>periodiku (</a:t>
            </a:r>
            <a:r>
              <a:rPr lang="cs-CZ" dirty="0" err="1" smtClean="0">
                <a:solidFill>
                  <a:schemeClr val="tx1"/>
                </a:solidFill>
              </a:rPr>
              <a:t>J</a:t>
            </a:r>
            <a:r>
              <a:rPr lang="cs-CZ" baseline="-25000" dirty="0" err="1" smtClean="0">
                <a:solidFill>
                  <a:schemeClr val="tx1"/>
                </a:solidFill>
              </a:rPr>
              <a:t>imp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J</a:t>
            </a:r>
            <a:r>
              <a:rPr lang="cs-CZ" baseline="-25000" dirty="0" err="1" smtClean="0">
                <a:solidFill>
                  <a:schemeClr val="tx1"/>
                </a:solidFill>
              </a:rPr>
              <a:t>sc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J</a:t>
            </a:r>
            <a:r>
              <a:rPr lang="cs-CZ" baseline="-25000" dirty="0" err="1" smtClean="0">
                <a:solidFill>
                  <a:schemeClr val="tx1"/>
                </a:solidFill>
              </a:rPr>
              <a:t>ost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M - Uspořádání (zorganizování) konference</a:t>
            </a:r>
          </a:p>
        </p:txBody>
      </p:sp>
    </p:spTree>
    <p:extLst>
      <p:ext uri="{BB962C8B-B14F-4D97-AF65-F5344CB8AC3E}">
        <p14:creationId xmlns:p14="http://schemas.microsoft.com/office/powerpoint/2010/main" val="9091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výsledků: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33259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</a:rPr>
              <a:t>N - Certifikované metodiky, léčebné postupy, památkové postupy, specializované mapy s odborným obsahem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N</a:t>
            </a:r>
            <a:r>
              <a:rPr lang="cs-CZ" baseline="-25000" dirty="0" err="1" smtClean="0">
                <a:solidFill>
                  <a:schemeClr val="tx1"/>
                </a:solidFill>
              </a:rPr>
              <a:t>metIS</a:t>
            </a:r>
            <a:r>
              <a:rPr lang="cs-CZ" dirty="0" smtClean="0">
                <a:solidFill>
                  <a:schemeClr val="tx1"/>
                </a:solidFill>
              </a:rPr>
              <a:t> – schválená metodika orgánem státní správy</a:t>
            </a:r>
          </a:p>
          <a:p>
            <a:pPr marL="896938" indent="-896938">
              <a:lnSpc>
                <a:spcPct val="120000"/>
              </a:lnSpc>
            </a:pPr>
            <a:r>
              <a:rPr lang="cs-CZ" dirty="0" err="1" smtClean="0">
                <a:solidFill>
                  <a:schemeClr val="tx1"/>
                </a:solidFill>
              </a:rPr>
              <a:t>N</a:t>
            </a:r>
            <a:r>
              <a:rPr lang="cs-CZ" baseline="-25000" dirty="0" err="1" smtClean="0">
                <a:solidFill>
                  <a:schemeClr val="tx1"/>
                </a:solidFill>
              </a:rPr>
              <a:t>metIC</a:t>
            </a:r>
            <a:r>
              <a:rPr lang="cs-CZ" dirty="0" smtClean="0">
                <a:solidFill>
                  <a:schemeClr val="tx1"/>
                </a:solidFill>
              </a:rPr>
              <a:t> – certifikovaná metodika oprávněným orgánem</a:t>
            </a:r>
          </a:p>
          <a:p>
            <a:pPr marL="896938" indent="-896938">
              <a:lnSpc>
                <a:spcPct val="120000"/>
              </a:lnSpc>
            </a:pPr>
            <a:r>
              <a:rPr lang="cs-CZ" dirty="0" err="1" smtClean="0">
                <a:solidFill>
                  <a:schemeClr val="tx1"/>
                </a:solidFill>
              </a:rPr>
              <a:t>N</a:t>
            </a:r>
            <a:r>
              <a:rPr lang="cs-CZ" baseline="-25000" dirty="0" err="1" smtClean="0">
                <a:solidFill>
                  <a:schemeClr val="tx1"/>
                </a:solidFill>
              </a:rPr>
              <a:t>metA</a:t>
            </a:r>
            <a:r>
              <a:rPr lang="cs-CZ" dirty="0" smtClean="0">
                <a:solidFill>
                  <a:schemeClr val="tx1"/>
                </a:solidFill>
              </a:rPr>
              <a:t> - metodika akreditovaná oprávněným orgánem</a:t>
            </a:r>
          </a:p>
          <a:p>
            <a:pPr marL="0" lvl="4" indent="0">
              <a:lnSpc>
                <a:spcPct val="120000"/>
              </a:lnSpc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N</a:t>
            </a:r>
            <a:r>
              <a:rPr lang="cs-CZ" baseline="-25000" dirty="0" err="1" smtClean="0">
                <a:solidFill>
                  <a:schemeClr val="tx1"/>
                </a:solidFill>
              </a:rPr>
              <a:t>lec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Léčebný postup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N</a:t>
            </a:r>
            <a:r>
              <a:rPr lang="cs-CZ" baseline="-25000" dirty="0" err="1" smtClean="0">
                <a:solidFill>
                  <a:schemeClr val="tx1"/>
                </a:solidFill>
              </a:rPr>
              <a:t>pam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Památkový postup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N</a:t>
            </a:r>
            <a:r>
              <a:rPr lang="cs-CZ" baseline="-25000" dirty="0" err="1" smtClean="0">
                <a:solidFill>
                  <a:schemeClr val="tx1"/>
                </a:solidFill>
              </a:rPr>
              <a:t>map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Specializovaná mapa s odborným obsahem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</a:rPr>
              <a:t>O - Ostatní výsledky, které nelze zařadit do žádného z výše uvedených druhů výsledku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</a:rPr>
              <a:t>P - Patent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</a:rPr>
              <a:t>R - Software</a:t>
            </a:r>
          </a:p>
        </p:txBody>
      </p:sp>
    </p:spTree>
    <p:extLst>
      <p:ext uri="{BB962C8B-B14F-4D97-AF65-F5344CB8AC3E}">
        <p14:creationId xmlns:p14="http://schemas.microsoft.com/office/powerpoint/2010/main" val="302065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výsledků: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S </a:t>
            </a:r>
            <a:r>
              <a:rPr lang="cs-CZ" dirty="0" smtClean="0">
                <a:solidFill>
                  <a:schemeClr val="tx1"/>
                </a:solidFill>
              </a:rPr>
              <a:t>– specializovaná veřejná databáze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 - Výzkumná zpráva obsahující utajované informace,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V</a:t>
            </a:r>
            <a:r>
              <a:rPr lang="cs-CZ" baseline="-25000" dirty="0" err="1" smtClean="0">
                <a:solidFill>
                  <a:schemeClr val="tx1"/>
                </a:solidFill>
              </a:rPr>
              <a:t>souhrn</a:t>
            </a:r>
            <a:r>
              <a:rPr lang="cs-CZ" dirty="0" smtClean="0">
                <a:solidFill>
                  <a:schemeClr val="tx1"/>
                </a:solidFill>
              </a:rPr>
              <a:t> - souhrnná </a:t>
            </a:r>
            <a:r>
              <a:rPr lang="cs-CZ" dirty="0">
                <a:solidFill>
                  <a:schemeClr val="tx1"/>
                </a:solidFill>
              </a:rPr>
              <a:t>výzkumná zpráva</a:t>
            </a:r>
          </a:p>
          <a:p>
            <a:r>
              <a:rPr lang="cs-CZ" dirty="0">
                <a:solidFill>
                  <a:schemeClr val="tx1"/>
                </a:solidFill>
              </a:rPr>
              <a:t>W - Uspořádání (zorganizování) workshopu</a:t>
            </a:r>
          </a:p>
          <a:p>
            <a:r>
              <a:rPr lang="cs-CZ" dirty="0">
                <a:solidFill>
                  <a:schemeClr val="tx1"/>
                </a:solidFill>
              </a:rPr>
              <a:t>Z - Poloprovoz, ověřená technologie, odrůda, plemeno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Z</a:t>
            </a:r>
            <a:r>
              <a:rPr lang="cs-CZ" baseline="-25000" dirty="0" err="1" smtClean="0">
                <a:solidFill>
                  <a:schemeClr val="tx1"/>
                </a:solidFill>
              </a:rPr>
              <a:t>polop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Poloprovoz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Z</a:t>
            </a:r>
            <a:r>
              <a:rPr lang="cs-CZ" baseline="-25000" dirty="0" err="1" smtClean="0">
                <a:solidFill>
                  <a:schemeClr val="tx1"/>
                </a:solidFill>
              </a:rPr>
              <a:t>tech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Ověřená technologie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Z</a:t>
            </a:r>
            <a:r>
              <a:rPr lang="cs-CZ" baseline="-25000" dirty="0" err="1" smtClean="0">
                <a:solidFill>
                  <a:schemeClr val="tx1"/>
                </a:solidFill>
              </a:rPr>
              <a:t>odru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Odrůda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Z</a:t>
            </a:r>
            <a:r>
              <a:rPr lang="cs-CZ" baseline="-25000" dirty="0" err="1" smtClean="0">
                <a:solidFill>
                  <a:schemeClr val="tx1"/>
                </a:solidFill>
              </a:rPr>
              <a:t>plem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Plemeno</a:t>
            </a:r>
          </a:p>
        </p:txBody>
      </p:sp>
    </p:spTree>
    <p:extLst>
      <p:ext uri="{BB962C8B-B14F-4D97-AF65-F5344CB8AC3E}">
        <p14:creationId xmlns:p14="http://schemas.microsoft.com/office/powerpoint/2010/main" val="199010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Obory ve kterých se dá publikovat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 - Společenské vědy</a:t>
            </a:r>
          </a:p>
          <a:p>
            <a:r>
              <a:rPr lang="cs-CZ" dirty="0"/>
              <a:t>B - Fyzika a matematika</a:t>
            </a:r>
          </a:p>
          <a:p>
            <a:r>
              <a:rPr lang="cs-CZ" dirty="0"/>
              <a:t>C - Chemie</a:t>
            </a:r>
          </a:p>
          <a:p>
            <a:r>
              <a:rPr lang="cs-CZ" dirty="0"/>
              <a:t>D - Vědy o zemi</a:t>
            </a:r>
          </a:p>
          <a:p>
            <a:r>
              <a:rPr lang="cs-CZ" dirty="0"/>
              <a:t>E - </a:t>
            </a:r>
            <a:r>
              <a:rPr lang="cs-CZ" dirty="0" err="1"/>
              <a:t>Biovědy</a:t>
            </a:r>
            <a:endParaRPr lang="cs-CZ" dirty="0"/>
          </a:p>
          <a:p>
            <a:r>
              <a:rPr lang="cs-CZ" dirty="0"/>
              <a:t>F - Lékařské vědy</a:t>
            </a:r>
          </a:p>
          <a:p>
            <a:r>
              <a:rPr lang="cs-CZ" dirty="0"/>
              <a:t>G - Zemědělství</a:t>
            </a:r>
          </a:p>
          <a:p>
            <a:r>
              <a:rPr lang="cs-CZ" dirty="0"/>
              <a:t>I - Informatika</a:t>
            </a:r>
          </a:p>
          <a:p>
            <a:r>
              <a:rPr lang="cs-CZ" dirty="0"/>
              <a:t>J - Průmysl</a:t>
            </a:r>
          </a:p>
          <a:p>
            <a:r>
              <a:rPr lang="cs-CZ" dirty="0"/>
              <a:t>K - Vojenství</a:t>
            </a:r>
          </a:p>
        </p:txBody>
      </p:sp>
    </p:spTree>
    <p:extLst>
      <p:ext uri="{BB962C8B-B14F-4D97-AF65-F5344CB8AC3E}">
        <p14:creationId xmlns:p14="http://schemas.microsoft.com/office/powerpoint/2010/main" val="9524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53209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3400" b="1" dirty="0"/>
              <a:t>IDENTIFIKÁTORY OSOB</a:t>
            </a:r>
          </a:p>
          <a:p>
            <a:pPr>
              <a:lnSpc>
                <a:spcPct val="120000"/>
              </a:lnSpc>
            </a:pPr>
            <a:r>
              <a:rPr lang="cs-CZ" dirty="0"/>
              <a:t> </a:t>
            </a:r>
            <a:r>
              <a:rPr lang="cs-CZ" b="1" dirty="0" err="1" smtClean="0"/>
              <a:t>ORCiD</a:t>
            </a:r>
            <a:r>
              <a:rPr lang="cs-CZ" dirty="0"/>
              <a:t> je trvalým identifikátorem autora, který není vázán na žádnou konkrétní službu. Tím, že při publikování nebo i např. v žádostech o grant, budete uvádět svůj </a:t>
            </a:r>
            <a:r>
              <a:rPr lang="cs-CZ" dirty="0" err="1"/>
              <a:t>ORCiD</a:t>
            </a:r>
            <a:r>
              <a:rPr lang="cs-CZ" dirty="0"/>
              <a:t>, se vyhnete problémům s chybným přepisem vašeho jména nebo přiřazení vašich výstupů pod jiného autora. Svůj identifikátor si můžete zdarma vytvořit na stránkách </a:t>
            </a:r>
            <a:r>
              <a:rPr lang="cs-CZ" dirty="0" err="1">
                <a:hlinkClick r:id="rId2"/>
              </a:rPr>
              <a:t>ORCiD</a:t>
            </a:r>
            <a:r>
              <a:rPr lang="cs-CZ" dirty="0"/>
              <a:t>. V roce 2015 podepsala vydavatelství jako IEEE, </a:t>
            </a:r>
            <a:r>
              <a:rPr lang="cs-CZ" dirty="0" err="1"/>
              <a:t>Hindawi</a:t>
            </a:r>
            <a:r>
              <a:rPr lang="cs-CZ" dirty="0"/>
              <a:t> nebo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Royal</a:t>
            </a:r>
            <a:r>
              <a:rPr lang="cs-CZ" dirty="0"/>
              <a:t> Society otevřený dopis </a:t>
            </a:r>
            <a:r>
              <a:rPr lang="cs-CZ" dirty="0" err="1">
                <a:hlinkClick r:id="rId3"/>
              </a:rPr>
              <a:t>Requiring</a:t>
            </a:r>
            <a:r>
              <a:rPr lang="cs-CZ" dirty="0">
                <a:hlinkClick r:id="rId3"/>
              </a:rPr>
              <a:t> ORCID in </a:t>
            </a:r>
            <a:r>
              <a:rPr lang="cs-CZ" dirty="0" err="1">
                <a:hlinkClick r:id="rId3"/>
              </a:rPr>
              <a:t>Publication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Workflows</a:t>
            </a:r>
            <a:r>
              <a:rPr lang="cs-CZ" b="1" dirty="0"/>
              <a:t>, </a:t>
            </a:r>
            <a:r>
              <a:rPr lang="cs-CZ" dirty="0"/>
              <a:t>dá se tedy očekávat, že v budoucnosti bude </a:t>
            </a:r>
            <a:r>
              <a:rPr lang="cs-CZ" dirty="0" err="1"/>
              <a:t>ORCiD</a:t>
            </a:r>
            <a:r>
              <a:rPr lang="cs-CZ" dirty="0"/>
              <a:t> od autorů povinně vyžadován. Příklad </a:t>
            </a:r>
            <a:r>
              <a:rPr lang="cs-CZ" dirty="0" err="1"/>
              <a:t>ORCiD</a:t>
            </a:r>
            <a:r>
              <a:rPr lang="cs-CZ" dirty="0"/>
              <a:t>: </a:t>
            </a:r>
            <a:r>
              <a:rPr lang="cs-CZ" dirty="0">
                <a:hlinkClick r:id="rId4"/>
              </a:rPr>
              <a:t>0000-0001-9505-7605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b="1" dirty="0" err="1"/>
              <a:t>ResearcherID</a:t>
            </a:r>
            <a:r>
              <a:rPr lang="cs-CZ" dirty="0"/>
              <a:t> je tzv. trvalý a jednoznačný identifikátor autora, který si můžete zdarma vytvořit a navázat na něj všechny vaše záznamy ve Web </a:t>
            </a:r>
            <a:r>
              <a:rPr lang="cs-CZ" dirty="0" err="1"/>
              <a:t>of</a:t>
            </a:r>
            <a:r>
              <a:rPr lang="cs-CZ" dirty="0"/>
              <a:t> Science. Nevýhodou tohoto identifikátoru je orientace pouze na služby Web </a:t>
            </a:r>
            <a:r>
              <a:rPr lang="cs-CZ" dirty="0" err="1"/>
              <a:t>of</a:t>
            </a:r>
            <a:r>
              <a:rPr lang="cs-CZ" dirty="0"/>
              <a:t> Science, proto je vhodné vytvořit si také identifikátor </a:t>
            </a:r>
            <a:r>
              <a:rPr lang="cs-CZ" dirty="0" err="1"/>
              <a:t>ORCiD</a:t>
            </a:r>
            <a:r>
              <a:rPr lang="cs-CZ" dirty="0"/>
              <a:t>, který není vázán pouze na jednu službu a zároveň jej lze propojit s vaším </a:t>
            </a:r>
            <a:r>
              <a:rPr lang="cs-CZ" dirty="0" err="1"/>
              <a:t>ResearcherID</a:t>
            </a:r>
            <a:r>
              <a:rPr lang="cs-CZ" dirty="0"/>
              <a:t>. </a:t>
            </a:r>
            <a:r>
              <a:rPr lang="cs-CZ" dirty="0" err="1"/>
              <a:t>ResearcherID</a:t>
            </a:r>
            <a:r>
              <a:rPr lang="cs-CZ" dirty="0"/>
              <a:t> naleznete na v horní části stránky </a:t>
            </a:r>
            <a:r>
              <a:rPr lang="cs-CZ" dirty="0">
                <a:hlinkClick r:id="rId5"/>
              </a:rPr>
              <a:t>Web </a:t>
            </a:r>
            <a:r>
              <a:rPr lang="cs-CZ" dirty="0" err="1">
                <a:hlinkClick r:id="rId5"/>
              </a:rPr>
              <a:t>of</a:t>
            </a:r>
            <a:r>
              <a:rPr lang="cs-CZ" dirty="0">
                <a:hlinkClick r:id="rId5"/>
              </a:rPr>
              <a:t> Science</a:t>
            </a:r>
            <a:r>
              <a:rPr lang="cs-CZ" dirty="0"/>
              <a:t> nebo na webu </a:t>
            </a:r>
            <a:r>
              <a:rPr lang="cs-CZ" dirty="0" err="1">
                <a:hlinkClick r:id="rId6"/>
              </a:rPr>
              <a:t>ResearcherID</a:t>
            </a:r>
            <a:r>
              <a:rPr lang="cs-CZ" dirty="0"/>
              <a:t>, vstup je podmíněn registrací. Příklad </a:t>
            </a:r>
            <a:r>
              <a:rPr lang="cs-CZ" dirty="0" err="1"/>
              <a:t>ResearcherID</a:t>
            </a:r>
            <a:r>
              <a:rPr lang="cs-CZ" dirty="0"/>
              <a:t>: </a:t>
            </a:r>
            <a:r>
              <a:rPr lang="cs-CZ" dirty="0">
                <a:hlinkClick r:id="rId7"/>
              </a:rPr>
              <a:t>M-6491-2014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b="1" dirty="0" err="1"/>
              <a:t>Scopus</a:t>
            </a:r>
            <a:r>
              <a:rPr lang="cs-CZ" b="1" dirty="0"/>
              <a:t> </a:t>
            </a:r>
            <a:r>
              <a:rPr lang="cs-CZ" b="1" dirty="0" err="1"/>
              <a:t>Author</a:t>
            </a:r>
            <a:r>
              <a:rPr lang="cs-CZ" b="1" dirty="0"/>
              <a:t> ID</a:t>
            </a:r>
            <a:r>
              <a:rPr lang="cs-CZ" dirty="0"/>
              <a:t> je identifikátor autora, jehož záznam je uložen v databázi </a:t>
            </a:r>
            <a:r>
              <a:rPr lang="cs-CZ" dirty="0" err="1"/>
              <a:t>Scopus</a:t>
            </a:r>
            <a:r>
              <a:rPr lang="cs-CZ" dirty="0"/>
              <a:t>. Tento identifikátor je autorům přidělován automaticky. Příklad </a:t>
            </a:r>
            <a:r>
              <a:rPr lang="cs-CZ" dirty="0" err="1"/>
              <a:t>Scopus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ID:</a:t>
            </a:r>
            <a:r>
              <a:rPr lang="cs-CZ" b="1" dirty="0"/>
              <a:t> </a:t>
            </a:r>
            <a:r>
              <a:rPr lang="cs-CZ" dirty="0" smtClean="0">
                <a:hlinkClick r:id="rId8"/>
              </a:rPr>
              <a:t>36105732200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/>
              <a:t>Zdroj: https://knihovna.upce.cz/uk/identifikatory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8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věda?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</a:t>
            </a:r>
            <a:r>
              <a:rPr lang="cs-CZ" dirty="0"/>
              <a:t>systematický způsob racionálního a empirického poznávání skutečnosti, zaměřený </a:t>
            </a:r>
            <a:r>
              <a:rPr lang="cs-CZ" dirty="0" smtClean="0"/>
              <a:t>zejména na </a:t>
            </a:r>
            <a:r>
              <a:rPr lang="cs-CZ" dirty="0"/>
              <a:t>spolehlivost výsledků a </a:t>
            </a:r>
            <a:r>
              <a:rPr lang="cs-CZ" dirty="0" smtClean="0"/>
              <a:t>případně i na </a:t>
            </a:r>
            <a:r>
              <a:rPr lang="cs-CZ" dirty="0"/>
              <a:t>aplikace a </a:t>
            </a:r>
            <a:r>
              <a:rPr lang="cs-CZ" dirty="0" smtClean="0"/>
              <a:t>predikce.</a:t>
            </a:r>
          </a:p>
          <a:p>
            <a:r>
              <a:rPr lang="cs-CZ" dirty="0" smtClean="0"/>
              <a:t>Předmětem </a:t>
            </a:r>
            <a:r>
              <a:rPr lang="cs-CZ" dirty="0"/>
              <a:t>vědeckého poznání mohou být abstraktní struktury a vztahy, objekty a procesy neživé i živé přírody nebo lidské společnosti, kultury a myšlení.</a:t>
            </a:r>
          </a:p>
        </p:txBody>
      </p:sp>
    </p:spTree>
    <p:extLst>
      <p:ext uri="{BB962C8B-B14F-4D97-AF65-F5344CB8AC3E}">
        <p14:creationId xmlns:p14="http://schemas.microsoft.com/office/powerpoint/2010/main" val="19999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38246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800" b="1" dirty="0"/>
              <a:t>IDENTIFIKÁTORY DOKUMENTŮ</a:t>
            </a:r>
          </a:p>
          <a:p>
            <a:pPr>
              <a:lnSpc>
                <a:spcPct val="120000"/>
              </a:lnSpc>
            </a:pPr>
            <a:r>
              <a:rPr lang="cs-CZ" b="1" dirty="0" smtClean="0"/>
              <a:t>DOI </a:t>
            </a:r>
            <a:r>
              <a:rPr lang="cs-CZ" b="1" dirty="0"/>
              <a:t>(Digital </a:t>
            </a:r>
            <a:r>
              <a:rPr lang="cs-CZ" b="1" dirty="0" err="1"/>
              <a:t>Object</a:t>
            </a:r>
            <a:r>
              <a:rPr lang="cs-CZ" b="1" dirty="0"/>
              <a:t> </a:t>
            </a:r>
            <a:r>
              <a:rPr lang="cs-CZ" b="1" dirty="0" err="1"/>
              <a:t>Identifier</a:t>
            </a:r>
            <a:r>
              <a:rPr lang="cs-CZ" b="1" dirty="0"/>
              <a:t>) </a:t>
            </a:r>
            <a:r>
              <a:rPr lang="cs-CZ" dirty="0"/>
              <a:t>je trvalý identifikátor digitálních objektů, jedná se o nejrozšířenější identifikátor vědeckých publikací. Jaký dokument se pod příslušným DOI nachází, můžete dohledat přes tzv. </a:t>
            </a:r>
            <a:r>
              <a:rPr lang="cs-CZ" dirty="0">
                <a:hlinkClick r:id="rId2"/>
              </a:rPr>
              <a:t>DOI </a:t>
            </a:r>
            <a:r>
              <a:rPr lang="cs-CZ" dirty="0" err="1">
                <a:hlinkClick r:id="rId2"/>
              </a:rPr>
              <a:t>Resolver</a:t>
            </a:r>
            <a:r>
              <a:rPr lang="cs-CZ" dirty="0"/>
              <a:t>. Příklad DOI: </a:t>
            </a:r>
            <a:r>
              <a:rPr lang="cs-CZ" dirty="0">
                <a:hlinkClick r:id="rId3"/>
              </a:rPr>
              <a:t>10.1016/j.dyepig.2016.07.008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b="1" dirty="0"/>
              <a:t>Handle </a:t>
            </a:r>
            <a:r>
              <a:rPr lang="cs-CZ" dirty="0"/>
              <a:t>je další z trvalých identifikátorů digitálních objektů. Na </a:t>
            </a:r>
            <a:r>
              <a:rPr lang="cs-CZ" dirty="0" err="1"/>
              <a:t>UPa</a:t>
            </a:r>
            <a:r>
              <a:rPr lang="cs-CZ" dirty="0"/>
              <a:t> je automaticky přidělován všem dokumentům v Digitální knihovně </a:t>
            </a:r>
            <a:r>
              <a:rPr lang="cs-CZ" dirty="0" err="1"/>
              <a:t>UPa</a:t>
            </a:r>
            <a:r>
              <a:rPr lang="cs-CZ" dirty="0"/>
              <a:t>. Příklad handle: </a:t>
            </a:r>
            <a:r>
              <a:rPr lang="cs-CZ" dirty="0">
                <a:hlinkClick r:id="rId4"/>
              </a:rPr>
              <a:t>http://hdl.handle.net/10195/45591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b="1" dirty="0"/>
              <a:t>ISSN</a:t>
            </a:r>
            <a:r>
              <a:rPr lang="cs-CZ" dirty="0"/>
              <a:t> (International Standard </a:t>
            </a:r>
            <a:r>
              <a:rPr lang="cs-CZ" dirty="0" err="1"/>
              <a:t>Serial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) je mezinárodní standardní číslo seriálové publikace (časopis, pravidelně vycházející sborník,…). ISSN v České republice přiděluje </a:t>
            </a:r>
            <a:r>
              <a:rPr lang="cs-CZ" dirty="0">
                <a:hlinkClick r:id="rId5"/>
              </a:rPr>
              <a:t>Národní technická knihovna</a:t>
            </a:r>
            <a:r>
              <a:rPr lang="cs-CZ" dirty="0">
                <a:hlinkClick r:id="rId6"/>
              </a:rPr>
              <a:t>.</a:t>
            </a:r>
            <a:r>
              <a:rPr lang="cs-CZ" dirty="0"/>
              <a:t> Příklad ISSN: 0040-4020</a:t>
            </a:r>
          </a:p>
          <a:p>
            <a:pPr>
              <a:lnSpc>
                <a:spcPct val="120000"/>
              </a:lnSpc>
            </a:pPr>
            <a:r>
              <a:rPr lang="cs-CZ" b="1" dirty="0"/>
              <a:t>ISBN</a:t>
            </a:r>
            <a:r>
              <a:rPr lang="cs-CZ" dirty="0"/>
              <a:t> (International Standard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) je mezinárodní standardní číslo knihy. Správou systému ISBN je v České republice pověřena </a:t>
            </a:r>
            <a:r>
              <a:rPr lang="cs-CZ" dirty="0">
                <a:hlinkClick r:id="rId7"/>
              </a:rPr>
              <a:t>Národní knihovna ČR</a:t>
            </a:r>
            <a:r>
              <a:rPr lang="cs-CZ" dirty="0"/>
              <a:t>. Příklad ISBN: </a:t>
            </a:r>
            <a:r>
              <a:rPr lang="cs-CZ" dirty="0" smtClean="0"/>
              <a:t>978-80-7395-872-5</a:t>
            </a:r>
          </a:p>
          <a:p>
            <a:pPr>
              <a:lnSpc>
                <a:spcPct val="120000"/>
              </a:lnSpc>
            </a:pPr>
            <a:r>
              <a:rPr lang="cs-CZ" dirty="0"/>
              <a:t>Zdroj: https://</a:t>
            </a:r>
            <a:r>
              <a:rPr lang="cs-CZ" dirty="0" smtClean="0"/>
              <a:t>knihovna.upce.cz/uk/identifikatory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748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IDENTIFIKÁTORY ZÁZNAMŮ</a:t>
            </a:r>
          </a:p>
          <a:p>
            <a:pPr>
              <a:lnSpc>
                <a:spcPct val="110000"/>
              </a:lnSpc>
            </a:pPr>
            <a:r>
              <a:rPr lang="cs-CZ" b="1" dirty="0" smtClean="0"/>
              <a:t>UT </a:t>
            </a:r>
            <a:r>
              <a:rPr lang="cs-CZ" b="1" dirty="0" err="1"/>
              <a:t>WoS</a:t>
            </a:r>
            <a:r>
              <a:rPr lang="cs-CZ" dirty="0"/>
              <a:t> (</a:t>
            </a:r>
            <a:r>
              <a:rPr lang="cs-CZ" dirty="0" err="1"/>
              <a:t>Accession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) je identifikátor záznamu výsledku registrovaného v databázích Web </a:t>
            </a:r>
            <a:r>
              <a:rPr lang="cs-CZ" dirty="0" err="1"/>
              <a:t>of</a:t>
            </a:r>
            <a:r>
              <a:rPr lang="cs-CZ" dirty="0"/>
              <a:t> Science. Příklad WOS:000383526000016</a:t>
            </a:r>
          </a:p>
          <a:p>
            <a:pPr>
              <a:lnSpc>
                <a:spcPct val="110000"/>
              </a:lnSpc>
            </a:pPr>
            <a:r>
              <a:rPr lang="cs-CZ" b="1" dirty="0" err="1"/>
              <a:t>Scopus</a:t>
            </a:r>
            <a:r>
              <a:rPr lang="cs-CZ" b="1" dirty="0"/>
              <a:t> ID </a:t>
            </a:r>
            <a:r>
              <a:rPr lang="cs-CZ" dirty="0"/>
              <a:t>je identifikátor záznamu výsledku registrovaného v databázi </a:t>
            </a:r>
            <a:r>
              <a:rPr lang="cs-CZ" dirty="0" err="1"/>
              <a:t>Scopus</a:t>
            </a:r>
            <a:r>
              <a:rPr lang="cs-CZ" dirty="0"/>
              <a:t>. V současné době naleznete </a:t>
            </a:r>
            <a:r>
              <a:rPr lang="cs-CZ" dirty="0" err="1"/>
              <a:t>Scopus</a:t>
            </a:r>
            <a:r>
              <a:rPr lang="cs-CZ" dirty="0"/>
              <a:t> ID ve webové adrese příslušného záznamu  (</a:t>
            </a:r>
            <a:r>
              <a:rPr lang="cs-CZ" dirty="0">
                <a:hlinkClick r:id="rId2"/>
              </a:rPr>
              <a:t>https://www.scopus.com/</a:t>
            </a:r>
            <a:r>
              <a:rPr lang="cs-CZ" dirty="0" err="1">
                <a:hlinkClick r:id="rId2"/>
              </a:rPr>
              <a:t>record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display.uri?eid</a:t>
            </a:r>
            <a:r>
              <a:rPr lang="cs-CZ" dirty="0">
                <a:hlinkClick r:id="rId2"/>
              </a:rPr>
              <a:t>=</a:t>
            </a:r>
            <a:r>
              <a:rPr lang="cs-CZ" b="1" dirty="0"/>
              <a:t>2-s2.0-84968866035</a:t>
            </a:r>
            <a:r>
              <a:rPr lang="cs-CZ" dirty="0"/>
              <a:t>&amp;origin=</a:t>
            </a:r>
            <a:r>
              <a:rPr lang="cs-CZ" dirty="0" err="1"/>
              <a:t>resultslist</a:t>
            </a:r>
            <a:r>
              <a:rPr lang="cs-CZ" dirty="0"/>
              <a:t>...) nebo při exportu záznamu/záznamů do </a:t>
            </a:r>
            <a:r>
              <a:rPr lang="cs-CZ" dirty="0" err="1"/>
              <a:t>csv</a:t>
            </a:r>
            <a:r>
              <a:rPr lang="cs-CZ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cs-CZ" dirty="0"/>
              <a:t>Zdroj: https://</a:t>
            </a:r>
            <a:r>
              <a:rPr lang="cs-CZ" dirty="0" smtClean="0"/>
              <a:t>knihovna.upce.cz/uk/identifikatory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1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700" dirty="0"/>
              <a:t>Jak a proč psát článek</a:t>
            </a:r>
            <a:r>
              <a:rPr lang="cs-CZ" sz="2700" dirty="0" smtClean="0"/>
              <a:t>?</a:t>
            </a:r>
          </a:p>
          <a:p>
            <a:r>
              <a:rPr lang="cs-CZ" sz="2700" dirty="0" smtClean="0">
                <a:sym typeface="Wingdings" panose="05000000000000000000" pitchFamily="2" charset="2"/>
              </a:rPr>
              <a:t>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12926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Jedním z hlavních, ne-li tím úplně nejdůležitějším je seznámit s výsledky výzkumu své okolí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Podle dostupných odhadů </a:t>
            </a:r>
            <a:r>
              <a:rPr lang="cs-CZ" b="1" dirty="0" smtClean="0"/>
              <a:t>jen </a:t>
            </a:r>
            <a:r>
              <a:rPr lang="cs-CZ" b="1" dirty="0"/>
              <a:t>5-10 procent publikovaných vědeckých prací přináší skutečně nové nebo podnětné poznatky. </a:t>
            </a:r>
            <a:endParaRPr lang="cs-CZ" b="1" dirty="0" smtClean="0"/>
          </a:p>
          <a:p>
            <a:pPr>
              <a:lnSpc>
                <a:spcPct val="110000"/>
              </a:lnSpc>
            </a:pPr>
            <a:r>
              <a:rPr lang="cs-CZ" dirty="0" smtClean="0"/>
              <a:t>Počet vědeckých </a:t>
            </a:r>
            <a:r>
              <a:rPr lang="cs-CZ" dirty="0"/>
              <a:t>publikací se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cs-CZ" dirty="0" smtClean="0"/>
              <a:t>20</a:t>
            </a:r>
            <a:r>
              <a:rPr lang="cs-CZ" dirty="0"/>
              <a:t>. století každých </a:t>
            </a:r>
            <a:r>
              <a:rPr lang="en-GB" dirty="0" err="1" smtClean="0"/>
              <a:t>cca</a:t>
            </a:r>
            <a:r>
              <a:rPr lang="en-GB" dirty="0" smtClean="0"/>
              <a:t> </a:t>
            </a:r>
            <a:r>
              <a:rPr lang="cs-CZ" dirty="0" smtClean="0"/>
              <a:t>10-15 </a:t>
            </a:r>
            <a:r>
              <a:rPr lang="cs-CZ" dirty="0"/>
              <a:t>let zdvojnásobil </a:t>
            </a:r>
            <a:r>
              <a:rPr lang="en-GB" dirty="0" smtClean="0"/>
              <a:t>[5]</a:t>
            </a:r>
            <a:r>
              <a:rPr lang="cs-CZ" dirty="0" smtClean="0"/>
              <a:t>, </a:t>
            </a:r>
            <a:r>
              <a:rPr lang="en-GB" dirty="0" smtClean="0"/>
              <a:t>t</a:t>
            </a:r>
            <a:r>
              <a:rPr lang="cs-CZ" dirty="0" smtClean="0"/>
              <a:t>o </a:t>
            </a:r>
            <a:r>
              <a:rPr lang="cs-CZ" dirty="0" err="1" smtClean="0"/>
              <a:t>ved</a:t>
            </a:r>
            <a:r>
              <a:rPr lang="en-GB" dirty="0" smtClean="0"/>
              <a:t>e</a:t>
            </a:r>
            <a:r>
              <a:rPr lang="cs-CZ" dirty="0" smtClean="0"/>
              <a:t> informační explozi a k tomu, že články nikdo nečte.</a:t>
            </a:r>
            <a:endParaRPr lang="en-GB" dirty="0" smtClean="0"/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r>
              <a:rPr lang="en-GB" dirty="0"/>
              <a:t>[5</a:t>
            </a:r>
            <a:r>
              <a:rPr lang="en-GB" dirty="0" smtClean="0"/>
              <a:t>] </a:t>
            </a:r>
            <a:r>
              <a:rPr lang="cs-CZ" dirty="0"/>
              <a:t>Šesták, Z.: Jak psát a přednášet o vědě. Praha, Academia 2000,s.11-12,15,81-90,142</a:t>
            </a:r>
          </a:p>
        </p:txBody>
      </p:sp>
    </p:spTree>
    <p:extLst>
      <p:ext uri="{BB962C8B-B14F-4D97-AF65-F5344CB8AC3E}">
        <p14:creationId xmlns:p14="http://schemas.microsoft.com/office/powerpoint/2010/main" val="17490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</a:t>
            </a:r>
            <a:r>
              <a:rPr lang="cs-CZ" dirty="0" err="1" smtClean="0"/>
              <a:t>íle</a:t>
            </a:r>
            <a:r>
              <a:rPr lang="cs-CZ" dirty="0" smtClean="0"/>
              <a:t> vědecké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5154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Vědecká metoda je posloupnost nebo sada procesů, používaných při vědeckém výzkumu. 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Cílem </a:t>
            </a:r>
            <a:r>
              <a:rPr lang="cs-CZ" dirty="0"/>
              <a:t>je získat znalosti a vědomosti pomocí pozorování a dedukce na základě dosud známých poznatků. Přijímání nových vědeckých poznatků je založeno na konkrétních důkazech. 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Kritérium </a:t>
            </a:r>
            <a:r>
              <a:rPr lang="cs-CZ" dirty="0"/>
              <a:t>pravdivosti vědecké hypotézy je </a:t>
            </a:r>
            <a:r>
              <a:rPr lang="cs-CZ" dirty="0" smtClean="0"/>
              <a:t>shoda s </a:t>
            </a:r>
            <a:r>
              <a:rPr lang="cs-CZ" dirty="0"/>
              <a:t>výsledky výzkumu.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Ve zkratce: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cs-CZ" dirty="0" smtClean="0"/>
              <a:t>Najít téma</a:t>
            </a:r>
            <a:endParaRPr lang="cs-CZ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cs-CZ" dirty="0" smtClean="0"/>
              <a:t>Formulovat </a:t>
            </a:r>
            <a:r>
              <a:rPr lang="cs-CZ" dirty="0"/>
              <a:t>a ověřovat </a:t>
            </a:r>
            <a:r>
              <a:rPr lang="cs-CZ" dirty="0" smtClean="0"/>
              <a:t>hypotézy</a:t>
            </a:r>
            <a:endParaRPr lang="cs-CZ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cs-CZ" dirty="0" smtClean="0"/>
              <a:t>Vytvářet </a:t>
            </a:r>
            <a:r>
              <a:rPr lang="cs-CZ" dirty="0"/>
              <a:t>závěry </a:t>
            </a:r>
            <a:r>
              <a:rPr lang="cs-CZ" dirty="0" smtClean="0"/>
              <a:t>k bodu 1</a:t>
            </a:r>
            <a:endParaRPr lang="cs-CZ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cs-CZ" dirty="0" smtClean="0"/>
              <a:t>Seznámit </a:t>
            </a:r>
            <a:r>
              <a:rPr lang="cs-CZ" dirty="0"/>
              <a:t>s těmito závěry </a:t>
            </a:r>
            <a:r>
              <a:rPr lang="cs-CZ" dirty="0" smtClean="0"/>
              <a:t>ostatní (napsat článek)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5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ve světě publikuje </a:t>
            </a:r>
            <a:r>
              <a:rPr lang="en-GB" dirty="0" smtClean="0"/>
              <a:t>[</a:t>
            </a:r>
            <a:r>
              <a:rPr lang="cs-CZ" dirty="0" smtClean="0"/>
              <a:t>6</a:t>
            </a:r>
            <a:r>
              <a:rPr lang="en-GB" dirty="0" smtClean="0"/>
              <a:t>]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>1) zpřístupnění </a:t>
            </a:r>
            <a:r>
              <a:rPr lang="cs-CZ" dirty="0"/>
              <a:t>výsledků </a:t>
            </a:r>
            <a:r>
              <a:rPr lang="cs-CZ" dirty="0" smtClean="0"/>
              <a:t>vlastní práce </a:t>
            </a:r>
            <a:r>
              <a:rPr lang="cs-CZ" dirty="0"/>
              <a:t>(54%)</a:t>
            </a:r>
          </a:p>
          <a:p>
            <a:pPr>
              <a:lnSpc>
                <a:spcPct val="100000"/>
              </a:lnSpc>
            </a:pPr>
            <a:r>
              <a:rPr lang="cs-CZ" dirty="0"/>
              <a:t>2</a:t>
            </a:r>
            <a:r>
              <a:rPr lang="cs-CZ" dirty="0" smtClean="0"/>
              <a:t>) kariérní </a:t>
            </a:r>
            <a:r>
              <a:rPr lang="cs-CZ" dirty="0"/>
              <a:t>vyhlídky (20%)</a:t>
            </a:r>
          </a:p>
          <a:p>
            <a:pPr>
              <a:lnSpc>
                <a:spcPct val="100000"/>
              </a:lnSpc>
            </a:pPr>
            <a:r>
              <a:rPr lang="cs-CZ" dirty="0"/>
              <a:t>3</a:t>
            </a:r>
            <a:r>
              <a:rPr lang="cs-CZ" dirty="0" smtClean="0"/>
              <a:t>) financování </a:t>
            </a:r>
            <a:r>
              <a:rPr lang="cs-CZ" dirty="0"/>
              <a:t>výzkumu (13%)</a:t>
            </a:r>
          </a:p>
          <a:p>
            <a:pPr>
              <a:lnSpc>
                <a:spcPct val="100000"/>
              </a:lnSpc>
            </a:pPr>
            <a:r>
              <a:rPr lang="cs-CZ" dirty="0"/>
              <a:t>4</a:t>
            </a:r>
            <a:r>
              <a:rPr lang="cs-CZ" dirty="0" smtClean="0"/>
              <a:t>) vlastní </a:t>
            </a:r>
            <a:r>
              <a:rPr lang="cs-CZ" dirty="0"/>
              <a:t>ego (9%)</a:t>
            </a:r>
          </a:p>
          <a:p>
            <a:pPr>
              <a:lnSpc>
                <a:spcPct val="100000"/>
              </a:lnSpc>
            </a:pPr>
            <a:r>
              <a:rPr lang="cs-CZ" dirty="0"/>
              <a:t>5</a:t>
            </a:r>
            <a:r>
              <a:rPr lang="cs-CZ" dirty="0" smtClean="0"/>
              <a:t>) patentová </a:t>
            </a:r>
            <a:r>
              <a:rPr lang="cs-CZ" dirty="0"/>
              <a:t>ochrana (4%)</a:t>
            </a:r>
          </a:p>
          <a:p>
            <a:pPr>
              <a:lnSpc>
                <a:spcPct val="100000"/>
              </a:lnSpc>
            </a:pPr>
            <a:r>
              <a:rPr lang="cs-CZ" dirty="0"/>
              <a:t>6</a:t>
            </a:r>
            <a:r>
              <a:rPr lang="cs-CZ" dirty="0" smtClean="0"/>
              <a:t>) jiné </a:t>
            </a:r>
            <a:r>
              <a:rPr lang="cs-CZ" dirty="0"/>
              <a:t>důvody (5%)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[6] </a:t>
            </a:r>
            <a:r>
              <a:rPr lang="cs-CZ" dirty="0"/>
              <a:t>Bryan </a:t>
            </a:r>
            <a:r>
              <a:rPr lang="cs-CZ" dirty="0" err="1"/>
              <a:t>Coles</a:t>
            </a:r>
            <a:r>
              <a:rPr lang="cs-CZ" dirty="0"/>
              <a:t> (</a:t>
            </a:r>
            <a:r>
              <a:rPr lang="cs-CZ" dirty="0" err="1"/>
              <a:t>ed</a:t>
            </a:r>
            <a:r>
              <a:rPr lang="cs-CZ" dirty="0"/>
              <a:t>.) </a:t>
            </a:r>
            <a:r>
              <a:rPr lang="cs-CZ" dirty="0" err="1"/>
              <a:t>The</a:t>
            </a:r>
            <a:r>
              <a:rPr lang="cs-CZ" dirty="0"/>
              <a:t> STM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UK</a:t>
            </a:r>
            <a:r>
              <a:rPr lang="cs-CZ" dirty="0" smtClean="0"/>
              <a:t>, BL </a:t>
            </a:r>
            <a:r>
              <a:rPr lang="cs-CZ" dirty="0"/>
              <a:t>Report 6123, </a:t>
            </a:r>
            <a:r>
              <a:rPr lang="cs-CZ" dirty="0" err="1"/>
              <a:t>Royal</a:t>
            </a:r>
            <a:r>
              <a:rPr lang="cs-CZ" dirty="0"/>
              <a:t> Society, BL, ALPSP, 1993</a:t>
            </a:r>
          </a:p>
        </p:txBody>
      </p:sp>
    </p:spTree>
    <p:extLst>
      <p:ext uri="{BB962C8B-B14F-4D97-AF65-F5344CB8AC3E}">
        <p14:creationId xmlns:p14="http://schemas.microsoft.com/office/powerpoint/2010/main" val="8278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postupovat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>1/ nalezení perspektivního tématu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2/ provedení rešerše, zda už to není vyřešeno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3/ příprava postupu řešení včetně zdrojů (personální, materiál, technické zajištění)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4/ příprava experimentů (konkrétní metody, postupy,..)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5/ porovnání výsledků s původní hypotézou a případné úpravy experimentů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6/ příprava výstupu k publikaci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5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postupovat konkrétně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Ide</a:t>
            </a:r>
            <a:r>
              <a:rPr lang="cs-CZ" dirty="0" err="1" smtClean="0"/>
              <a:t>á</a:t>
            </a:r>
            <a:r>
              <a:rPr lang="cs-CZ" dirty="0" err="1" smtClean="0"/>
              <a:t>lní</a:t>
            </a:r>
            <a:r>
              <a:rPr lang="cs-CZ" dirty="0" smtClean="0"/>
              <a:t> </a:t>
            </a:r>
            <a:r>
              <a:rPr lang="cs-CZ" dirty="0" smtClean="0"/>
              <a:t>stav nastane, když se váš návrh týká aktuálního tématu ve společnosti.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Jedná se o úlohu dosud nevyřešenou nebo ne uspokojivě.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Nepracuje na vašem tématu moc lidí.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Máte zdroje, abyste to mohli začít řešit (personální, vybavení, </a:t>
            </a:r>
            <a:r>
              <a:rPr lang="cs-CZ" dirty="0"/>
              <a:t>j</a:t>
            </a:r>
            <a:r>
              <a:rPr lang="cs-CZ" dirty="0" smtClean="0"/>
              <a:t>ste schopni zajistit zdroje pro experimenty/např. chemikálie/, skupiny respondentů, prostory,…)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Výsledky experimentů podporují úvodní hypotézy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6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určitě nezapomenout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V</a:t>
            </a:r>
            <a:r>
              <a:rPr lang="cs-CZ" dirty="0" smtClean="0"/>
              <a:t>ýsledky uvedené v článku musí </a:t>
            </a:r>
            <a:r>
              <a:rPr lang="cs-CZ" dirty="0"/>
              <a:t>být </a:t>
            </a:r>
            <a:r>
              <a:rPr lang="cs-CZ" dirty="0" smtClean="0"/>
              <a:t>vámi zjištěné, nelze publikovat nepůvodní výsledky, pozor na recyklaci vlastních věcí bez dostatečné citace, to se týká i obrázků a grafů.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/>
              <a:t>V</a:t>
            </a:r>
            <a:r>
              <a:rPr lang="cs-CZ" dirty="0" smtClean="0"/>
              <a:t>eškeré převzaté texty citujte, citujte původní zdroje.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Používejte vlastní nebo licencovaná data a software.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Nutno nezapomenout žádného Autora, spoluautora, korespondenční autora a poděkovat, těm kteří nejsou mezi autory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Uvedení dedikace - zdroje financování, pokud není nelze uznat výsledek k danému zdroji.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4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Nepište v češtině, pokud to vydavatel výslovně nevyžaduje – nejlepší jazyk – angličtina, pište rovnou v angličtině - nepřekládejte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Text se obvykle píše v první osobě mn. </a:t>
            </a:r>
            <a:r>
              <a:rPr lang="cs-CZ" dirty="0"/>
              <a:t>č</a:t>
            </a:r>
            <a:r>
              <a:rPr lang="cs-CZ" dirty="0" smtClean="0"/>
              <a:t>. u více autorů, j. č. u jednoho autora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Píše se v čase minulém </a:t>
            </a:r>
            <a:r>
              <a:rPr lang="cs-CZ" dirty="0"/>
              <a:t>nebo </a:t>
            </a:r>
            <a:r>
              <a:rPr lang="cs-CZ" dirty="0" smtClean="0"/>
              <a:t>přítomném, </a:t>
            </a:r>
            <a:r>
              <a:rPr lang="cs-CZ" dirty="0"/>
              <a:t>minulý čas </a:t>
            </a:r>
            <a:r>
              <a:rPr lang="cs-CZ" dirty="0" smtClean="0"/>
              <a:t>obvykle použijte pro </a:t>
            </a:r>
            <a:r>
              <a:rPr lang="cs-CZ" dirty="0"/>
              <a:t>popis </a:t>
            </a:r>
            <a:r>
              <a:rPr lang="cs-CZ" dirty="0" smtClean="0"/>
              <a:t>již provedených experimentů</a:t>
            </a:r>
            <a:r>
              <a:rPr lang="cs-CZ" dirty="0"/>
              <a:t>, </a:t>
            </a:r>
            <a:r>
              <a:rPr lang="cs-CZ" dirty="0" smtClean="0"/>
              <a:t>pro obecné </a:t>
            </a:r>
            <a:r>
              <a:rPr lang="cs-CZ" dirty="0"/>
              <a:t>závěry </a:t>
            </a:r>
            <a:r>
              <a:rPr lang="cs-CZ" dirty="0" smtClean="0"/>
              <a:t>a probíhající výzkum se obvykle používá přítomný čas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Obvykle se používá činný rod, trpný rod se většinou nepoužívá.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Text dělte do odstavců, aby zůstal přehledný.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Věty tvořte krátké jednoduché a jednoznačné.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Použité zkratky je nutné při prvním použití rozepsat.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6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výzkum?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Obvykle definován jako aktivní, vytrvalý a systematický proces bádání s cílem objevit, interpretovat nebo přepracovat fakta. 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Hlavní </a:t>
            </a:r>
            <a:r>
              <a:rPr lang="cs-CZ" dirty="0"/>
              <a:t>zákon, kterým se řídí česká věda je </a:t>
            </a:r>
            <a:r>
              <a:rPr lang="cs-CZ" b="1" dirty="0"/>
              <a:t>zákon 130/2002 Sb. o podpoře výzkumu, experimentálního vývoje a inovací z veřejných prostředků </a:t>
            </a:r>
            <a:r>
              <a:rPr lang="cs-CZ" dirty="0"/>
              <a:t>a o změně některých souvisejících zákonů (zákon o podpoře výzkumu, experimentálního vývoje a inovací)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Metodika </a:t>
            </a:r>
            <a:r>
              <a:rPr lang="cs-CZ" dirty="0"/>
              <a:t>hodnocení výzkumných organizací a hodnocení programů účelové podpory výzkumu, vývoje a inovací</a:t>
            </a:r>
          </a:p>
          <a:p>
            <a:endParaRPr lang="cs-CZ" dirty="0"/>
          </a:p>
          <a:p>
            <a:r>
              <a:rPr lang="cs-CZ" dirty="0" smtClean="0"/>
              <a:t>Zákon </a:t>
            </a:r>
            <a:r>
              <a:rPr lang="cs-CZ" dirty="0"/>
              <a:t>rozděluje výzkum do tří </a:t>
            </a:r>
            <a:r>
              <a:rPr lang="cs-CZ" dirty="0" smtClean="0"/>
              <a:t>kategorií</a:t>
            </a:r>
            <a:r>
              <a:rPr lang="cs-CZ" dirty="0"/>
              <a:t>:</a:t>
            </a:r>
          </a:p>
          <a:p>
            <a:r>
              <a:rPr lang="cs-CZ" dirty="0"/>
              <a:t>- základní výzkum</a:t>
            </a:r>
          </a:p>
          <a:p>
            <a:r>
              <a:rPr lang="cs-CZ" dirty="0"/>
              <a:t>- aplikovaný výzkum</a:t>
            </a:r>
          </a:p>
          <a:p>
            <a:r>
              <a:rPr lang="cs-CZ" dirty="0"/>
              <a:t>- inovace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9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Každý časopis, sborník, kniha využívá vlastní formátování. Buď můžete psát článek obecně nebo dle formátu daného periodika.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Každý článek vhodné nechat pro jistotu zkontrolovat rodilým mluvčím v jazyce textu článku a kolegou, který problematice rozumí, zda text neobsahuje věcné chyby.</a:t>
            </a:r>
          </a:p>
          <a:p>
            <a:pPr marL="85725" indent="-85725">
              <a:lnSpc>
                <a:spcPct val="10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Každý autor je zasažen provozní slepotou a vlastní chyby přestane vnímat.</a:t>
            </a:r>
          </a:p>
        </p:txBody>
      </p:sp>
    </p:spTree>
    <p:extLst>
      <p:ext uri="{BB962C8B-B14F-4D97-AF65-F5344CB8AC3E}">
        <p14:creationId xmlns:p14="http://schemas.microsoft.com/office/powerpoint/2010/main" val="35671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článku - obvyklá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dirty="0" smtClean="0"/>
              <a:t>Název </a:t>
            </a:r>
            <a:r>
              <a:rPr lang="en-US" dirty="0" smtClean="0"/>
              <a:t>&gt;&gt; </a:t>
            </a:r>
            <a:r>
              <a:rPr lang="cs-CZ" dirty="0" smtClean="0"/>
              <a:t>Autor </a:t>
            </a:r>
            <a:r>
              <a:rPr lang="cs-CZ" dirty="0"/>
              <a:t>a </a:t>
            </a:r>
            <a:r>
              <a:rPr lang="cs-CZ" dirty="0" smtClean="0"/>
              <a:t>jeho organizace</a:t>
            </a:r>
            <a:r>
              <a:rPr lang="en-US" dirty="0" smtClean="0"/>
              <a:t> &gt;&gt; </a:t>
            </a:r>
            <a:r>
              <a:rPr lang="cs-CZ" dirty="0" smtClean="0"/>
              <a:t>Abstrakt</a:t>
            </a:r>
            <a:r>
              <a:rPr lang="en-US" dirty="0" smtClean="0"/>
              <a:t> &gt;&gt; </a:t>
            </a:r>
            <a:r>
              <a:rPr lang="cs-CZ" dirty="0" smtClean="0"/>
              <a:t>Klíčová </a:t>
            </a:r>
            <a:r>
              <a:rPr lang="cs-CZ" dirty="0"/>
              <a:t>slova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0" dirty="0" smtClean="0"/>
              <a:t>Úvod</a:t>
            </a:r>
            <a:endParaRPr lang="cs-CZ" i="0" dirty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0" dirty="0" smtClean="0"/>
              <a:t>Metody, materiál, data (metodika)</a:t>
            </a:r>
            <a:endParaRPr lang="cs-CZ" i="0" dirty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0" dirty="0" smtClean="0"/>
              <a:t>Experimenty 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0" dirty="0" smtClean="0"/>
              <a:t>Výsledky</a:t>
            </a:r>
            <a:endParaRPr lang="cs-CZ" i="0" dirty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0" dirty="0" smtClean="0"/>
              <a:t>Diskuse</a:t>
            </a:r>
            <a:endParaRPr lang="cs-CZ" i="0" dirty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0" dirty="0" smtClean="0"/>
              <a:t>Závěr</a:t>
            </a:r>
            <a:endParaRPr lang="cs-CZ" i="0" dirty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0" dirty="0" smtClean="0"/>
              <a:t>Reference, P</a:t>
            </a:r>
            <a:r>
              <a:rPr lang="cs-CZ" i="0" dirty="0"/>
              <a:t>oděkování - dedikace, </a:t>
            </a:r>
            <a:r>
              <a:rPr lang="cs-CZ" i="0" dirty="0" smtClean="0"/>
              <a:t>Seznamy zkratek, </a:t>
            </a:r>
            <a:endParaRPr lang="cs-CZ" i="0" dirty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0" dirty="0" smtClean="0"/>
              <a:t>Přílohy (nepovinné dle požadavků vydavatele)</a:t>
            </a:r>
            <a:endParaRPr lang="cs-CZ" i="0" dirty="0"/>
          </a:p>
        </p:txBody>
      </p:sp>
    </p:spTree>
    <p:extLst>
      <p:ext uri="{BB962C8B-B14F-4D97-AF65-F5344CB8AC3E}">
        <p14:creationId xmlns:p14="http://schemas.microsoft.com/office/powerpoint/2010/main" val="1036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článku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Nejpoužívanější:</a:t>
            </a:r>
            <a:r>
              <a:rPr lang="en-GB" dirty="0" smtClean="0"/>
              <a:t>[</a:t>
            </a:r>
            <a:r>
              <a:rPr lang="cs-CZ" dirty="0" smtClean="0"/>
              <a:t>7</a:t>
            </a:r>
            <a:r>
              <a:rPr lang="en-GB" dirty="0" smtClean="0"/>
              <a:t>]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/>
              <a:t>    původní práce </a:t>
            </a:r>
            <a:r>
              <a:rPr lang="cs-CZ" dirty="0"/>
              <a:t>(</a:t>
            </a:r>
            <a:r>
              <a:rPr lang="cs-CZ" dirty="0" err="1"/>
              <a:t>Original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)</a:t>
            </a:r>
          </a:p>
          <a:p>
            <a:pPr>
              <a:lnSpc>
                <a:spcPct val="110000"/>
              </a:lnSpc>
            </a:pPr>
            <a:r>
              <a:rPr lang="cs-CZ" dirty="0"/>
              <a:t>    krátké sdělení (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, </a:t>
            </a:r>
            <a:r>
              <a:rPr lang="cs-CZ" dirty="0" err="1"/>
              <a:t>Letter</a:t>
            </a:r>
            <a:r>
              <a:rPr lang="cs-CZ" dirty="0"/>
              <a:t> to Editor)</a:t>
            </a:r>
          </a:p>
          <a:p>
            <a:pPr>
              <a:lnSpc>
                <a:spcPct val="110000"/>
              </a:lnSpc>
            </a:pPr>
            <a:r>
              <a:rPr lang="cs-CZ" dirty="0"/>
              <a:t>    přehledový článek (</a:t>
            </a:r>
            <a:r>
              <a:rPr lang="cs-CZ" dirty="0" err="1"/>
              <a:t>Review</a:t>
            </a:r>
            <a:r>
              <a:rPr lang="cs-CZ" dirty="0"/>
              <a:t>)</a:t>
            </a:r>
          </a:p>
          <a:p>
            <a:pPr>
              <a:lnSpc>
                <a:spcPct val="110000"/>
              </a:lnSpc>
            </a:pPr>
            <a:r>
              <a:rPr lang="cs-CZ" dirty="0"/>
              <a:t>    kazuistika (Case Report)</a:t>
            </a:r>
          </a:p>
          <a:p>
            <a:pPr>
              <a:lnSpc>
                <a:spcPct val="110000"/>
              </a:lnSpc>
            </a:pPr>
            <a:endParaRPr lang="cs-CZ" dirty="0" smtClean="0"/>
          </a:p>
          <a:p>
            <a:pPr>
              <a:lnSpc>
                <a:spcPct val="110000"/>
              </a:lnSpc>
            </a:pPr>
            <a:r>
              <a:rPr lang="en-GB" dirty="0"/>
              <a:t>[</a:t>
            </a:r>
            <a:r>
              <a:rPr lang="cs-CZ" dirty="0"/>
              <a:t>7</a:t>
            </a:r>
            <a:r>
              <a:rPr lang="en-GB" dirty="0" smtClean="0"/>
              <a:t>]</a:t>
            </a:r>
            <a:r>
              <a:rPr lang="cs-CZ" dirty="0"/>
              <a:t> https://cs.wikipedia.org/wiki/V%C4%9Bdeck%C3%BD_%C4%8Dasopis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57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Článek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Délku určuje vydavatel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Psát vždy o jednom tématu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Publikování není nutné uspěchat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Dříve platilo - každý by měl ročně napsat alespoň jeden článek do renomovaného časopisu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Řiďte se vždy vzorem daného vydavatele jak na formátování, tak na citace</a:t>
            </a:r>
          </a:p>
        </p:txBody>
      </p:sp>
    </p:spTree>
    <p:extLst>
      <p:ext uri="{BB962C8B-B14F-4D97-AF65-F5344CB8AC3E}">
        <p14:creationId xmlns:p14="http://schemas.microsoft.com/office/powerpoint/2010/main" val="247506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>Musí přesně, stručně a přehledně vystihnout obsah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Optická délka max. </a:t>
            </a:r>
            <a:r>
              <a:rPr lang="cs-CZ" dirty="0"/>
              <a:t>1-2 </a:t>
            </a:r>
            <a:r>
              <a:rPr lang="cs-CZ" dirty="0" smtClean="0"/>
              <a:t>řádky textu (dle jednotlivého periodika) 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Název je důležitý pro indexovací databáze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V názvu se vyvarujte používání zkratek</a:t>
            </a:r>
            <a:r>
              <a:rPr lang="cs-CZ" dirty="0"/>
              <a:t>, akronymů, </a:t>
            </a:r>
            <a:r>
              <a:rPr lang="cs-CZ" dirty="0" smtClean="0"/>
              <a:t>slangových slov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Název upoutá na konferenci nebo </a:t>
            </a:r>
            <a:r>
              <a:rPr lang="cs-CZ" dirty="0"/>
              <a:t>k přečtení </a:t>
            </a:r>
            <a:r>
              <a:rPr lang="cs-CZ" dirty="0" smtClean="0"/>
              <a:t>článku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Povolena je i otázka, pokud to jednotlivý vydavatel nezakazuje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4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Autor/</a:t>
            </a:r>
            <a:r>
              <a:rPr lang="cs-CZ" dirty="0" err="1" smtClean="0"/>
              <a:t>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Seznam autorů a jejich </a:t>
            </a:r>
            <a:r>
              <a:rPr lang="cs-CZ" dirty="0" smtClean="0"/>
              <a:t>organizací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Obsahuje ty</a:t>
            </a:r>
            <a:r>
              <a:rPr lang="cs-CZ" dirty="0"/>
              <a:t>, kteří </a:t>
            </a:r>
            <a:r>
              <a:rPr lang="cs-CZ" dirty="0" smtClean="0"/>
              <a:t>se podíleli na výzkumu nebo ty</a:t>
            </a:r>
            <a:r>
              <a:rPr lang="cs-CZ" dirty="0"/>
              <a:t>, kteří </a:t>
            </a:r>
            <a:r>
              <a:rPr lang="cs-CZ" dirty="0" smtClean="0"/>
              <a:t>veřejně prezentují jeho výsledky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Pořadí </a:t>
            </a:r>
            <a:r>
              <a:rPr lang="cs-CZ" dirty="0" smtClean="0"/>
              <a:t>autorů se liší od vydavatele, buď podle podílu na výzkumu nebo podle </a:t>
            </a:r>
            <a:r>
              <a:rPr lang="cs-CZ" dirty="0"/>
              <a:t>abecedy 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/>
              <a:t>Označuje se i korespondenční autor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Jména </a:t>
            </a:r>
            <a:r>
              <a:rPr lang="cs-CZ" dirty="0"/>
              <a:t>autorů </a:t>
            </a:r>
            <a:r>
              <a:rPr lang="cs-CZ" dirty="0" smtClean="0"/>
              <a:t>se uvádějí stejně (</a:t>
            </a:r>
            <a:r>
              <a:rPr lang="cs-CZ" dirty="0"/>
              <a:t>tvary jmen, uvedení druhého jména, </a:t>
            </a:r>
            <a:r>
              <a:rPr lang="cs-CZ" dirty="0" smtClean="0"/>
              <a:t>adresy - kompletní, e-mailu)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5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Abstrakt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Stručné </a:t>
            </a:r>
            <a:r>
              <a:rPr lang="cs-CZ" dirty="0" smtClean="0"/>
              <a:t>shrnutí </a:t>
            </a:r>
            <a:r>
              <a:rPr lang="cs-CZ" dirty="0"/>
              <a:t>celého </a:t>
            </a:r>
            <a:r>
              <a:rPr lang="cs-CZ" dirty="0" smtClean="0"/>
              <a:t>článku, obvykle do 300 slov, dle požadavků vydavatele měl by obsahovat problém</a:t>
            </a:r>
            <a:r>
              <a:rPr lang="cs-CZ" dirty="0"/>
              <a:t>, </a:t>
            </a:r>
            <a:r>
              <a:rPr lang="cs-CZ" dirty="0" smtClean="0"/>
              <a:t>metodu, výsledky a závěr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Čtenář se rozhoduje jestli má číst článek 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Recenzenti se rozhodují, </a:t>
            </a:r>
            <a:r>
              <a:rPr lang="cs-CZ" dirty="0"/>
              <a:t>zda přijmou </a:t>
            </a:r>
            <a:r>
              <a:rPr lang="cs-CZ" dirty="0" smtClean="0"/>
              <a:t>článek </a:t>
            </a:r>
            <a:r>
              <a:rPr lang="cs-CZ" dirty="0"/>
              <a:t>k recenzi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Obvykle je vytvářen </a:t>
            </a:r>
            <a:r>
              <a:rPr lang="cs-CZ" dirty="0"/>
              <a:t>až po dokončení </a:t>
            </a:r>
            <a:r>
              <a:rPr lang="cs-CZ" dirty="0" smtClean="0"/>
              <a:t>základního textu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Nepoužívají se zkratky, akronymy, obrázky, tabulky, není strukturován, neobsahuje citace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V některých sbornících je pouze abstrakt, celý článek bývá k dispozici pouze elektronicky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16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Některé časopisy je nevyžadují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Několik hesel buď z </a:t>
            </a:r>
            <a:r>
              <a:rPr lang="cs-CZ" dirty="0"/>
              <a:t>tezauru, případně volně </a:t>
            </a:r>
            <a:r>
              <a:rPr lang="cs-CZ" dirty="0" smtClean="0"/>
              <a:t>vytvořené, může být i víceslovné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Specifikace předmětu a </a:t>
            </a:r>
            <a:r>
              <a:rPr lang="cs-CZ" dirty="0"/>
              <a:t>hlavní </a:t>
            </a:r>
            <a:r>
              <a:rPr lang="cs-CZ" dirty="0" smtClean="0"/>
              <a:t>tématu </a:t>
            </a:r>
            <a:r>
              <a:rPr lang="cs-CZ" dirty="0"/>
              <a:t>článku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Využívají se pro </a:t>
            </a:r>
            <a:r>
              <a:rPr lang="cs-CZ" dirty="0"/>
              <a:t>indexaci a </a:t>
            </a:r>
            <a:r>
              <a:rPr lang="cs-CZ" dirty="0" smtClean="0"/>
              <a:t>vyhledávání v databázích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Špatně zvolená klíčová slova mohou způsobit, že váš článek nikdo nenajde, dnes při fulltextovém vyhledávání již ztrácejí na významu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81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>Obsahuje stručný úvod, krátkou </a:t>
            </a:r>
            <a:r>
              <a:rPr lang="cs-CZ" dirty="0"/>
              <a:t>literární </a:t>
            </a:r>
            <a:r>
              <a:rPr lang="cs-CZ" dirty="0" smtClean="0"/>
              <a:t>rešerši.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Neopakujte věci z učebnic.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Má logickou stavbu, není to pouze souhrn faktů.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Informuje o čem je výzkum</a:t>
            </a:r>
            <a:r>
              <a:rPr lang="cs-CZ" dirty="0"/>
              <a:t>, na </a:t>
            </a:r>
            <a:r>
              <a:rPr lang="cs-CZ" dirty="0" smtClean="0"/>
              <a:t>co navazuje </a:t>
            </a:r>
            <a:r>
              <a:rPr lang="cs-CZ" dirty="0"/>
              <a:t>a </a:t>
            </a:r>
            <a:r>
              <a:rPr lang="cs-CZ" dirty="0" smtClean="0"/>
              <a:t>proč </a:t>
            </a:r>
            <a:r>
              <a:rPr lang="cs-CZ" dirty="0"/>
              <a:t>je </a:t>
            </a:r>
            <a:r>
              <a:rPr lang="cs-CZ" dirty="0" smtClean="0"/>
              <a:t>konán.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Uvádí se co je cílem práce, neobsahuje výsledky.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Nebývá delší než diskuse.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Je strukturovaný.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98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Metoda, materiál, data a experimentální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2919" y="2157731"/>
            <a:ext cx="8065294" cy="376618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Metodika </a:t>
            </a:r>
            <a:r>
              <a:rPr lang="cs-CZ" dirty="0"/>
              <a:t>a experimentální </a:t>
            </a:r>
            <a:r>
              <a:rPr lang="cs-CZ" dirty="0" smtClean="0"/>
              <a:t>část bývají často sloučeny.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Zde autor uvede všechny metodiky </a:t>
            </a:r>
            <a:r>
              <a:rPr lang="cs-CZ" dirty="0"/>
              <a:t>a </a:t>
            </a:r>
            <a:r>
              <a:rPr lang="cs-CZ" dirty="0" smtClean="0"/>
              <a:t>popisy pokusů, které jsou nutné </a:t>
            </a:r>
            <a:r>
              <a:rPr lang="cs-CZ" dirty="0"/>
              <a:t>pro </a:t>
            </a:r>
            <a:r>
              <a:rPr lang="cs-CZ" dirty="0" smtClean="0"/>
              <a:t>reprodukování práce 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Uvádí se stručně, stejně jako v předchozím se obecně známé skutečnosti nevypisují.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Při použití specifických surovin se uvádí katalogové číslo a výrobce.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Při použití speciálních přístrojů se uvádí </a:t>
            </a:r>
            <a:r>
              <a:rPr lang="cs-CZ" dirty="0"/>
              <a:t>model a </a:t>
            </a:r>
            <a:r>
              <a:rPr lang="cs-CZ" dirty="0" smtClean="0"/>
              <a:t>výrobce.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Nemělo by být prováděno na přístroji, který není obecně dostupný.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9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výzkum</a:t>
            </a:r>
            <a:r>
              <a:rPr lang="cs-CZ" baseline="30000" dirty="0"/>
              <a:t>[1]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experimentální a teoretická práce vynakládaná zásadně za účelem získání nových vědomostí o základních principech jevů nebo pozorovatelných skutečností, která není primárně zaměřena na uplatnění nebo využití v praxi. Dělí se na čistý základní výzkum (někdy též badatelský výzkum) a orientovaný základní výzkum</a:t>
            </a:r>
            <a:r>
              <a:rPr lang="cs-CZ" dirty="0" smtClean="0"/>
              <a:t>.</a:t>
            </a:r>
            <a:r>
              <a:rPr lang="cs-CZ" baseline="30000" dirty="0" smtClean="0"/>
              <a:t>[2]</a:t>
            </a:r>
          </a:p>
          <a:p>
            <a:endParaRPr lang="cs-CZ" dirty="0"/>
          </a:p>
          <a:p>
            <a:r>
              <a:rPr lang="cs-CZ" dirty="0"/>
              <a:t>[1] Článek 2 bod 84 nařízení Komise (EU) č. 651/2014</a:t>
            </a:r>
            <a:endParaRPr lang="cs-CZ" dirty="0" smtClean="0"/>
          </a:p>
          <a:p>
            <a:r>
              <a:rPr lang="cs-CZ" dirty="0" smtClean="0"/>
              <a:t>[2] OECD - podrobná </a:t>
            </a:r>
            <a:r>
              <a:rPr lang="cs-CZ" dirty="0"/>
              <a:t>metodika je popsána v tzv. </a:t>
            </a:r>
            <a:r>
              <a:rPr lang="cs-CZ" dirty="0" err="1" smtClean="0"/>
              <a:t>Frascati</a:t>
            </a:r>
            <a:r>
              <a:rPr lang="cs-CZ" dirty="0" smtClean="0"/>
              <a:t> manuálu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1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Někdy bývají sloučeny s experimentální částí.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V této části jsou obsaženy stěžejní výsledky testů, pokusů, pozorování nebo výpočtů.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Pokud se vyskytují anomálie a výsledky mimo předpoklady, uvedeme je a vhodným způsobem okomentujeme.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Popisy experimentů na </a:t>
            </a:r>
            <a:r>
              <a:rPr lang="cs-CZ" dirty="0"/>
              <a:t>sebe </a:t>
            </a:r>
            <a:r>
              <a:rPr lang="cs-CZ" dirty="0" smtClean="0"/>
              <a:t>navazují, není to ale doslovný přepis jak celá situace probíhá.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Všechny zde uvedené tabulky a obrázky mají odkaz </a:t>
            </a:r>
            <a:r>
              <a:rPr lang="cs-CZ" dirty="0"/>
              <a:t>v </a:t>
            </a:r>
            <a:r>
              <a:rPr lang="cs-CZ" dirty="0" smtClean="0"/>
              <a:t>textu.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Někteří vydavatelé chtějí všechny tabulky a obrázky uvádět na konci nebo v samostatném souboru.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9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>Někdy se spojuje s </a:t>
            </a:r>
            <a:r>
              <a:rPr lang="cs-CZ" dirty="0"/>
              <a:t>výsledkovou </a:t>
            </a:r>
            <a:r>
              <a:rPr lang="cs-CZ" dirty="0" smtClean="0"/>
              <a:t>částí.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Diskuse není </a:t>
            </a:r>
            <a:r>
              <a:rPr lang="cs-CZ" dirty="0"/>
              <a:t>opakováním </a:t>
            </a:r>
            <a:r>
              <a:rPr lang="cs-CZ" dirty="0" smtClean="0"/>
              <a:t>výsledků.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Patří k nejdůležitějším částem článku.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Porovnává výsledky s dosud známými fakty. Uvádí rámec výzkumu.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Vysvětlete odporující si výsledky </a:t>
            </a:r>
            <a:r>
              <a:rPr lang="cs-CZ" dirty="0"/>
              <a:t>odporující si výsledky!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Při srovnání své práce a práce jiných vědců uvádějte spravedlivé závěry.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Končí potvrzením či vyvrácením hlavní hypotézy </a:t>
            </a:r>
            <a:r>
              <a:rPr lang="cs-CZ" dirty="0" smtClean="0"/>
              <a:t>článku, která je zpravidla uvedena </a:t>
            </a:r>
            <a:r>
              <a:rPr lang="cs-CZ" dirty="0"/>
              <a:t>v </a:t>
            </a:r>
            <a:r>
              <a:rPr lang="cs-CZ" dirty="0" smtClean="0"/>
              <a:t>Úvodu.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0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Bývá sloučen s diskusí.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Obsahuje velmi stručné shrnutí.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Také mohou být uvedeny případné další směry výzkumu.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8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Poděkování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Při poděkování </a:t>
            </a:r>
            <a:r>
              <a:rPr lang="cs-CZ" dirty="0"/>
              <a:t>za asistenci při experimentech a poděkování za </a:t>
            </a:r>
            <a:r>
              <a:rPr lang="cs-CZ" dirty="0" smtClean="0"/>
              <a:t>pomoc a rady při práci se uvedou osoby, které pomohly při výzkumu a nejsou uvedeny mezi spoluautory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Aby byl uznán výstup i jako výsledek Grantu, je nutné uvést poděkování konkrétní Grantové agentuře a konkrétnímu grantu.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3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zkratek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Někdy se uvádí samostatně na konci článku, někdy na začátku, určitě vždy při </a:t>
            </a:r>
            <a:r>
              <a:rPr lang="cs-CZ" dirty="0"/>
              <a:t>prvním použití v textu článku v závorce za odborným </a:t>
            </a:r>
            <a:r>
              <a:rPr lang="cs-CZ" dirty="0" smtClean="0"/>
              <a:t>termínem, který zkracují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Zkratky se obvykle se nepoužívají v tabulkách a obrázcích, pokud ano, vysvětlují se hned pod tabulkou.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8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24946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Seznam použité literatury – vlastním citacím se budeme věnovat u bakalářské práce</a:t>
            </a:r>
          </a:p>
          <a:p>
            <a:pPr>
              <a:lnSpc>
                <a:spcPct val="120000"/>
              </a:lnSpc>
            </a:pPr>
            <a:r>
              <a:rPr lang="cs-CZ" b="1" u="sng" dirty="0" smtClean="0"/>
              <a:t>Harvard </a:t>
            </a:r>
            <a:r>
              <a:rPr lang="cs-CZ" b="1" u="sng" dirty="0"/>
              <a:t>styl</a:t>
            </a:r>
          </a:p>
          <a:p>
            <a:pPr>
              <a:lnSpc>
                <a:spcPct val="120000"/>
              </a:lnSpc>
            </a:pPr>
            <a:r>
              <a:rPr lang="cs-CZ" dirty="0"/>
              <a:t>V textu se uvádí do kulaté závorky autor a rok publikace: (Novák,2017) někdy Novák(2017)</a:t>
            </a:r>
          </a:p>
          <a:p>
            <a:pPr>
              <a:lnSpc>
                <a:spcPct val="120000"/>
              </a:lnSpc>
            </a:pPr>
            <a:r>
              <a:rPr lang="cs-CZ" dirty="0"/>
              <a:t>Bibliografie je pak setříděna podle abecedy a roku</a:t>
            </a:r>
          </a:p>
          <a:p>
            <a:pPr>
              <a:lnSpc>
                <a:spcPct val="120000"/>
              </a:lnSpc>
            </a:pPr>
            <a:endParaRPr lang="cs-CZ" dirty="0"/>
          </a:p>
          <a:p>
            <a:pPr>
              <a:lnSpc>
                <a:spcPct val="120000"/>
              </a:lnSpc>
            </a:pPr>
            <a:r>
              <a:rPr lang="cs-CZ" b="1" u="sng" dirty="0" smtClean="0"/>
              <a:t>Vancouver </a:t>
            </a:r>
            <a:r>
              <a:rPr lang="cs-CZ" b="1" u="sng" dirty="0"/>
              <a:t>styl</a:t>
            </a:r>
          </a:p>
          <a:p>
            <a:pPr>
              <a:lnSpc>
                <a:spcPct val="120000"/>
              </a:lnSpc>
            </a:pPr>
            <a:r>
              <a:rPr lang="cs-CZ" dirty="0"/>
              <a:t>V textu se uvádí čísla, první citace od začátku má 1, další 2: [1] někdy Novák [1]</a:t>
            </a:r>
          </a:p>
          <a:p>
            <a:pPr>
              <a:lnSpc>
                <a:spcPct val="120000"/>
              </a:lnSpc>
            </a:pPr>
            <a:r>
              <a:rPr lang="cs-CZ" dirty="0"/>
              <a:t>Bibliografie je pak setříděna podle čísel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885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 a Obrázky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Za textem se uvádí rozsáhlé obrázky a tabulky, které by poškodily přehlednost.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Obrázek představuje především vztahy a tendence.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Tabulka slouží pro prezentaci hodnot.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Obvykle není vhodné prezentovat stejná data zároveň tabulkou a obrázkem.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Vše co jde prezentovat obrázkem, nedělejte tabulkou.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Vždy musí být uvedeny popisy, měřítka, jednotky.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Neopakujte </a:t>
            </a:r>
            <a:r>
              <a:rPr lang="cs-CZ" dirty="0"/>
              <a:t>informace z </a:t>
            </a:r>
            <a:r>
              <a:rPr lang="cs-CZ" dirty="0" smtClean="0"/>
              <a:t>popisů obrázků a tabulek </a:t>
            </a:r>
            <a:r>
              <a:rPr lang="cs-CZ" dirty="0"/>
              <a:t>v textu </a:t>
            </a:r>
            <a:r>
              <a:rPr lang="cs-CZ" dirty="0" smtClean="0"/>
              <a:t>článku.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Každá tabulka musí mít svůj odkaz v textu stejně jako obrázek.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Musíte-li použít zkratku, vysvětlete ji ihned pod tabulkou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 odesláním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>Máte-li celý článek, dopište abstrakt a klíčová slova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Nastává poslední možnost požádat spoluautory o korekturu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Dále rodilého mluvčího o korekturu jazyka, pokud si nejste zcela jisti.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Zformátujte veškeré části podle požadavků časopisu.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Zkuste i někoho mimo obor, třeba objeví slabiny, které nevidíte.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Sežeňte veškerá povolení (souhlas etické komise, pokusy na zvířatech, GMO….)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S finální verzí musí souhlasit všichni spoluautoři. Žádného nevynechejte.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3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Odeslání do časopisu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>Různé podmínky pro různé časopisy.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Někdy je možno navrhnout oponenty – nepodceňujte to.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Někdy si můžete vybrat ze seznamu editorů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Někdy je možné uvést osoby v konfliktu zájmů (konkurenci)</a:t>
            </a:r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/>
              <a:t>Příklad formátování zde:</a:t>
            </a:r>
          </a:p>
          <a:p>
            <a:pPr>
              <a:lnSpc>
                <a:spcPct val="100000"/>
              </a:lnSpc>
            </a:pPr>
            <a:r>
              <a:rPr lang="cs-CZ" dirty="0">
                <a:hlinkClick r:id="rId2"/>
              </a:rPr>
              <a:t>http://www.bestservis.eu/images/upload/1519/1519918885_1-info-mem2018-cj.pdf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8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Predátorské časopisy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Hlavní znaky</a:t>
            </a:r>
          </a:p>
          <a:p>
            <a:pPr marL="630238" indent="-26828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Recenzní řízení je slabé nebo žádné</a:t>
            </a:r>
          </a:p>
          <a:p>
            <a:pPr marL="630238" indent="-26828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Napodobené názvy renomovaných časopisů</a:t>
            </a:r>
          </a:p>
          <a:p>
            <a:pPr marL="630238" indent="-26828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Neznámá redakční rada a kontakty</a:t>
            </a:r>
          </a:p>
          <a:p>
            <a:pPr marL="630238" indent="-26828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Opakující se výzvy k publikování v těchto médiích</a:t>
            </a:r>
          </a:p>
          <a:p>
            <a:pPr marL="630238" indent="-26828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Netransparentní ceny za publikaci</a:t>
            </a:r>
          </a:p>
          <a:p>
            <a:pPr marL="630238" indent="-26828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Vytváření vlastních informací o vedení časopisu ve vědeckých databázích</a:t>
            </a:r>
          </a:p>
          <a:p>
            <a:pPr marL="630238" indent="-26828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Obsahuje plagiáty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6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Aplikovaný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Aplikovaný (cílený) výzkum - experimentální a teoretické práce k získání nových poznatků, ale zcela jednoznačně zaměřených na specifické, konkrétní předem stanovené cíle využití. </a:t>
            </a:r>
            <a:endParaRPr lang="cs-CZ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Aplikovaným </a:t>
            </a:r>
            <a:r>
              <a:rPr lang="cs-CZ" dirty="0"/>
              <a:t>výzkumem </a:t>
            </a:r>
            <a:r>
              <a:rPr lang="cs-CZ" dirty="0" smtClean="0"/>
              <a:t>je tedy teoretická </a:t>
            </a:r>
            <a:r>
              <a:rPr lang="cs-CZ" dirty="0"/>
              <a:t>a experimentální práce zaměřená na získání nových poznatků a dovedností pro vývoj nových nebo podstatně zdokonalených výrobků, postupů nebo služeb; průmyslový </a:t>
            </a:r>
            <a:r>
              <a:rPr lang="cs-CZ" dirty="0" smtClean="0"/>
              <a:t>výzkum</a:t>
            </a:r>
            <a:r>
              <a:rPr lang="cs-CZ" baseline="30000" dirty="0" smtClean="0"/>
              <a:t>[3]</a:t>
            </a:r>
            <a:r>
              <a:rPr lang="cs-CZ" dirty="0" smtClean="0"/>
              <a:t>, </a:t>
            </a:r>
            <a:r>
              <a:rPr lang="cs-CZ" dirty="0"/>
              <a:t>experimentální </a:t>
            </a:r>
            <a:r>
              <a:rPr lang="cs-CZ" dirty="0" smtClean="0"/>
              <a:t>vývoj</a:t>
            </a:r>
            <a:r>
              <a:rPr lang="cs-CZ" baseline="30000" dirty="0" smtClean="0"/>
              <a:t>[4]</a:t>
            </a:r>
            <a:r>
              <a:rPr lang="cs-CZ" dirty="0" smtClean="0"/>
              <a:t> nebo </a:t>
            </a:r>
            <a:r>
              <a:rPr lang="cs-CZ" dirty="0"/>
              <a:t>jejich kombinace jsou součástí aplikovaného výzkumu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aseline="30000" dirty="0" smtClean="0"/>
              <a:t>[3]</a:t>
            </a:r>
            <a:r>
              <a:rPr lang="cs-CZ" dirty="0" smtClean="0"/>
              <a:t> </a:t>
            </a:r>
            <a:r>
              <a:rPr lang="cs-CZ" dirty="0"/>
              <a:t>Článek 2 bod 85 nařízení Komise (EU) č. 651/2014.</a:t>
            </a:r>
          </a:p>
          <a:p>
            <a:r>
              <a:rPr lang="cs-CZ" baseline="30000" dirty="0" smtClean="0"/>
              <a:t>[4]</a:t>
            </a:r>
            <a:r>
              <a:rPr lang="cs-CZ" dirty="0" smtClean="0"/>
              <a:t> </a:t>
            </a:r>
            <a:r>
              <a:rPr lang="cs-CZ" dirty="0"/>
              <a:t>Článek 2 bod 86 nařízení Komise (EU) č. 651/2014.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2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Nejznámější kauzy poslední doby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2300" dirty="0" smtClean="0"/>
              <a:t>Prof. Bezouška</a:t>
            </a:r>
            <a:endParaRPr lang="cs-CZ" sz="2300" dirty="0" smtClean="0">
              <a:hlinkClick r:id="rId2"/>
            </a:endParaRPr>
          </a:p>
          <a:p>
            <a:pPr>
              <a:lnSpc>
                <a:spcPct val="120000"/>
              </a:lnSpc>
            </a:pPr>
            <a:r>
              <a:rPr lang="cs-CZ" sz="2300" dirty="0" smtClean="0">
                <a:hlinkClick r:id="rId2"/>
              </a:rPr>
              <a:t>http</a:t>
            </a:r>
            <a:r>
              <a:rPr lang="cs-CZ" sz="2300" dirty="0">
                <a:hlinkClick r:id="rId2"/>
              </a:rPr>
              <a:t>://technet.idnes.cz/profesor-bezouska-podvadel-dfw-/</a:t>
            </a:r>
            <a:r>
              <a:rPr lang="cs-CZ" sz="2300" dirty="0" smtClean="0">
                <a:hlinkClick r:id="rId2"/>
              </a:rPr>
              <a:t>veda.aspx?c=A130116_203215_veda_mla</a:t>
            </a:r>
            <a:endParaRPr lang="cs-CZ" sz="2300" dirty="0" smtClean="0"/>
          </a:p>
          <a:p>
            <a:pPr>
              <a:lnSpc>
                <a:spcPct val="120000"/>
              </a:lnSpc>
            </a:pPr>
            <a:r>
              <a:rPr lang="cs-CZ" sz="2300" dirty="0" err="1" smtClean="0"/>
              <a:t>Wadim</a:t>
            </a:r>
            <a:r>
              <a:rPr lang="cs-CZ" sz="2300" dirty="0" smtClean="0"/>
              <a:t> </a:t>
            </a:r>
            <a:r>
              <a:rPr lang="cs-CZ" sz="2300" dirty="0" err="1" smtClean="0"/>
              <a:t>Strielkovski</a:t>
            </a:r>
            <a:endParaRPr lang="cs-CZ" sz="2300" dirty="0"/>
          </a:p>
          <a:p>
            <a:pPr>
              <a:lnSpc>
                <a:spcPct val="120000"/>
              </a:lnSpc>
            </a:pPr>
            <a:r>
              <a:rPr lang="cs-CZ" sz="2300" dirty="0">
                <a:hlinkClick r:id="rId3"/>
              </a:rPr>
              <a:t>http://</a:t>
            </a:r>
            <a:r>
              <a:rPr lang="cs-CZ" sz="2300" dirty="0" smtClean="0">
                <a:hlinkClick r:id="rId3"/>
              </a:rPr>
              <a:t>www.euro.cz/archiv/upir-z-karlovy-univerzity-delal-byznys-pod-hlavickou-skoly-1253842</a:t>
            </a:r>
            <a:endParaRPr lang="cs-CZ" sz="2300" dirty="0" smtClean="0"/>
          </a:p>
          <a:p>
            <a:pPr>
              <a:lnSpc>
                <a:spcPct val="120000"/>
              </a:lnSpc>
            </a:pPr>
            <a:r>
              <a:rPr lang="cs-CZ" sz="2300" dirty="0" smtClean="0"/>
              <a:t>V </a:t>
            </a:r>
            <a:r>
              <a:rPr lang="cs-CZ" sz="2300" dirty="0" smtClean="0"/>
              <a:t>cizině</a:t>
            </a:r>
          </a:p>
          <a:p>
            <a:pPr>
              <a:lnSpc>
                <a:spcPct val="120000"/>
              </a:lnSpc>
            </a:pPr>
            <a:r>
              <a:rPr lang="cs-CZ" sz="2300" dirty="0">
                <a:hlinkClick r:id="rId4"/>
              </a:rPr>
              <a:t>https://technet.idnes.cz/proc-vedci-podvadi-koukolik-dpq-/</a:t>
            </a:r>
            <a:r>
              <a:rPr lang="cs-CZ" sz="2300" dirty="0" smtClean="0">
                <a:hlinkClick r:id="rId4"/>
              </a:rPr>
              <a:t>veda.aspx?c=A130212_165622_veda_mla</a:t>
            </a:r>
            <a:endParaRPr lang="cs-CZ" sz="2300" dirty="0" smtClean="0"/>
          </a:p>
          <a:p>
            <a:pPr>
              <a:lnSpc>
                <a:spcPct val="120000"/>
              </a:lnSpc>
            </a:pPr>
            <a:r>
              <a:rPr lang="cs-CZ" sz="2300" dirty="0" smtClean="0">
                <a:hlinkClick r:id="rId5"/>
              </a:rPr>
              <a:t>https</a:t>
            </a:r>
            <a:r>
              <a:rPr lang="cs-CZ" sz="2300" dirty="0">
                <a:hlinkClick r:id="rId5"/>
              </a:rPr>
              <a:t>://zpravy.idnes.cz/kolegove-podvodnika-hwanga-klonovali-prvni-feny-f6e-/</a:t>
            </a:r>
            <a:r>
              <a:rPr lang="cs-CZ" sz="2300" dirty="0" smtClean="0">
                <a:hlinkClick r:id="rId5"/>
              </a:rPr>
              <a:t>zahranicni.aspx?c=A061219_180031_vedatech_dp</a:t>
            </a:r>
            <a:endParaRPr lang="cs-CZ" sz="23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9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>
                <a:hlinkClick r:id="rId2"/>
              </a:rPr>
              <a:t>http://eur-lex.europa.eu/legal-content/cs/TXT/?</a:t>
            </a:r>
            <a:r>
              <a:rPr lang="cs-CZ" dirty="0" smtClean="0">
                <a:hlinkClick r:id="rId2"/>
              </a:rPr>
              <a:t>uri=CELEX%3A32014R0651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www.zakonyprolidi.cz/cs/2002-130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www.oecd.org/sti/inno/frascatimanualproposedstandardpracticeforsurveysonresearchandexperimentaldevelopment6thedition.htm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>
                <a:hlinkClick r:id="rId5"/>
              </a:rPr>
              <a:t>https://www.rvvi.cz</a:t>
            </a:r>
            <a:r>
              <a:rPr lang="cs-CZ" dirty="0" smtClean="0">
                <a:hlinkClick r:id="rId5"/>
              </a:rPr>
              <a:t>/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>
                <a:hlinkClick r:id="rId6"/>
              </a:rPr>
              <a:t>http://vyzkum.cz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66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Aplikovaný výzkum součásti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206" y="1821181"/>
            <a:ext cx="8065294" cy="39383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cs-CZ" sz="1800" u="sng" dirty="0"/>
              <a:t>„průmyslovým výzkumem“ </a:t>
            </a:r>
            <a:r>
              <a:rPr lang="cs-CZ" sz="1800" dirty="0"/>
              <a:t>se rozumí plánovitý výzkum nebo kritické šetření zaměřené na získání nových poznatků a dovedností pro vývoj nových výrobků, postupů nebo služeb nebo k podstatnému zdokonalení stávajících výrobků, postupů nebo služeb. Zahrnuje vytváření dílčích částí složitých systémů a může zahrnovat výrobu prototypů v laboratorním prostředí nebo v prostředí se simulovaným rozhraním se stávajícími systémy a rovněž výrobu pilotních linek, je-li to nezbytné pro průmyslový výzkum, a zejména pro obecné ověřování technologie;</a:t>
            </a:r>
          </a:p>
          <a:p>
            <a:pPr>
              <a:lnSpc>
                <a:spcPct val="120000"/>
              </a:lnSpc>
            </a:pPr>
            <a:r>
              <a:rPr lang="cs-CZ" sz="1800" u="sng" dirty="0" smtClean="0"/>
              <a:t>„</a:t>
            </a:r>
            <a:r>
              <a:rPr lang="cs-CZ" sz="1800" u="sng" dirty="0"/>
              <a:t>experimentálním vývojem“ </a:t>
            </a:r>
            <a:r>
              <a:rPr lang="cs-CZ" sz="1800" dirty="0"/>
              <a:t>se rozumí získávání, spojování, formování a používání stávajících vědeckých, technologických, obchodních a jiných příslušných poznatků a dovedností za účelem vývoje nových nebo zdokonalených výrobků, postupů nebo služeb. Může se jednat například o činnosti zaměřené na vymezení koncepce, plánování a dokumentaci nových výrobků, postupů nebo služeb.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3496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zavedení nových nebo podstatně zdokonalených výrobků, postupů nebo služeb do praxe, s tím, že se rozlišují:</a:t>
            </a:r>
          </a:p>
          <a:p>
            <a:r>
              <a:rPr lang="cs-CZ" i="1" dirty="0"/>
              <a:t>1.</a:t>
            </a:r>
            <a:r>
              <a:rPr lang="cs-CZ" dirty="0"/>
              <a:t> inovace postupů, kterými se rozumí realizace nového nebo podstatně zdokonaleného způsobu výroby nebo poskytování služeb, včetně významných změn techniky, zařízení nebo programového vybavení,</a:t>
            </a:r>
          </a:p>
          <a:p>
            <a:r>
              <a:rPr lang="cs-CZ" i="1" dirty="0"/>
              <a:t>2.</a:t>
            </a:r>
            <a:r>
              <a:rPr lang="cs-CZ" dirty="0"/>
              <a:t> organizační inovace, kterými se rozumí realizace nového způsobu organizace obchodních praktik podniků, pracovišť nebo vnějších vztahů.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0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Poskytovatelé, projekty, 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stránkách RVVI najdete: </a:t>
            </a:r>
          </a:p>
          <a:p>
            <a:pPr marL="630238" indent="-268288">
              <a:buFont typeface="Arial" panose="020B0604020202020204" pitchFamily="34" charset="0"/>
              <a:buChar char="•"/>
            </a:pPr>
            <a:r>
              <a:rPr lang="cs-CZ" dirty="0" smtClean="0"/>
              <a:t>seznam výzkumných organizací, </a:t>
            </a:r>
          </a:p>
          <a:p>
            <a:pPr marL="630238" indent="-268288">
              <a:buFont typeface="Arial" panose="020B0604020202020204" pitchFamily="34" charset="0"/>
              <a:buChar char="•"/>
            </a:pPr>
            <a:r>
              <a:rPr lang="cs-CZ" dirty="0" smtClean="0"/>
              <a:t>seznam poskytovatelů, </a:t>
            </a:r>
          </a:p>
          <a:p>
            <a:pPr marL="630238" indent="-268288">
              <a:buFont typeface="Arial" panose="020B0604020202020204" pitchFamily="34" charset="0"/>
              <a:buChar char="•"/>
            </a:pPr>
            <a:r>
              <a:rPr lang="cs-CZ" dirty="0" smtClean="0"/>
              <a:t>seznam udělených projektů, </a:t>
            </a:r>
          </a:p>
          <a:p>
            <a:pPr marL="630238" indent="-268288">
              <a:buFont typeface="Arial" panose="020B0604020202020204" pitchFamily="34" charset="0"/>
              <a:buChar char="•"/>
            </a:pPr>
            <a:r>
              <a:rPr lang="cs-CZ" dirty="0" smtClean="0"/>
              <a:t>výsledky hodnocení u ukončených a </a:t>
            </a:r>
          </a:p>
          <a:p>
            <a:pPr marL="630238" indent="-268288">
              <a:buFont typeface="Arial" panose="020B0604020202020204" pitchFamily="34" charset="0"/>
              <a:buChar char="•"/>
            </a:pPr>
            <a:r>
              <a:rPr lang="cs-CZ" dirty="0" smtClean="0"/>
              <a:t>výstupy u každého z nich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7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www.rvvi.cz</a:t>
            </a:r>
            <a:endParaRPr lang="cs-CZ" dirty="0"/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658" y="1993900"/>
            <a:ext cx="5429597" cy="3765550"/>
          </a:xfrm>
        </p:spPr>
      </p:pic>
    </p:spTree>
    <p:extLst>
      <p:ext uri="{BB962C8B-B14F-4D97-AF65-F5344CB8AC3E}">
        <p14:creationId xmlns:p14="http://schemas.microsoft.com/office/powerpoint/2010/main" val="31932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446&quot;&gt;&lt;object type=&quot;3&quot; unique_id=&quot;10447&quot;&gt;&lt;property id=&quot;20148&quot; value=&quot;5&quot;/&gt;&lt;property id=&quot;20300&quot; value=&quot;Slide 1 - &amp;quot;Informatika&amp;quot;&quot;/&gt;&lt;property id=&quot;20307&quot; value=&quot;256&quot;/&gt;&lt;/object&gt;&lt;object type=&quot;3&quot; unique_id=&quot;10448&quot;&gt;&lt;property id=&quot;20148&quot; value=&quot;5&quot;/&gt;&lt;property id=&quot;20300&quot; value=&quot;Slide 2 - &amp;quot;Aktuality z minulého týdne&amp;quot;&quot;/&gt;&lt;property id=&quot;20307&quot; value=&quot;257&quot;/&gt;&lt;/object&gt;&lt;object type=&quot;3&quot; unique_id=&quot;10449&quot;&gt;&lt;property id=&quot;20148&quot; value=&quot;5&quot;/&gt;&lt;property id=&quot;20300&quot; value=&quot;Slide 3 - &amp;quot;29. 3. – odpadá výuka&amp;quot;&quot;/&gt;&lt;property id=&quot;20307&quot; value=&quot;258&quot;/&gt;&lt;/object&gt;&lt;object type=&quot;3&quot; unique_id=&quot;10450&quot;&gt;&lt;property id=&quot;20148&quot; value=&quot;5&quot;/&gt;&lt;property id=&quot;20300&quot; value=&quot;Slide 4 - &amp;quot;Co dnes?&amp;quot;&quot;/&gt;&lt;property id=&quot;20307&quot; value=&quot;259&quot;/&gt;&lt;/object&gt;&lt;object type=&quot;3&quot; unique_id=&quot;10451&quot;&gt;&lt;property id=&quot;20148&quot; value=&quot;5&quot;/&gt;&lt;property id=&quot;20300&quot; value=&quot;Slide 5&quot;/&gt;&lt;property id=&quot;20307&quot; value=&quot;267&quot;/&gt;&lt;/object&gt;&lt;object type=&quot;3&quot; unique_id=&quot;10452&quot;&gt;&lt;property id=&quot;20148&quot; value=&quot;5&quot;/&gt;&lt;property id=&quot;20300&quot; value=&quot;Slide 6 - &amp;quot;Co je věda?&amp;quot;&quot;/&gt;&lt;property id=&quot;20307&quot; value=&quot;260&quot;/&gt;&lt;/object&gt;&lt;object type=&quot;3&quot; unique_id=&quot;10453&quot;&gt;&lt;property id=&quot;20148&quot; value=&quot;5&quot;/&gt;&lt;property id=&quot;20300&quot; value=&quot;Slide 7 - &amp;quot;Co je výzkum?&amp;quot;&quot;/&gt;&lt;property id=&quot;20307&quot; value=&quot;261&quot;/&gt;&lt;/object&gt;&lt;object type=&quot;3&quot; unique_id=&quot;10454&quot;&gt;&lt;property id=&quot;20148&quot; value=&quot;5&quot;/&gt;&lt;property id=&quot;20300&quot; value=&quot;Slide 8 - &amp;quot;Základní výzkum[1]&amp;quot;&quot;/&gt;&lt;property id=&quot;20307&quot; value=&quot;262&quot;/&gt;&lt;/object&gt;&lt;object type=&quot;3&quot; unique_id=&quot;10455&quot;&gt;&lt;property id=&quot;20148&quot; value=&quot;5&quot;/&gt;&lt;property id=&quot;20300&quot; value=&quot;Slide 9 - &amp;quot;Aplikovaný výzkum&amp;quot;&quot;/&gt;&lt;property id=&quot;20307&quot; value=&quot;263&quot;/&gt;&lt;/object&gt;&lt;object type=&quot;3&quot; unique_id=&quot;10456&quot;&gt;&lt;property id=&quot;20148&quot; value=&quot;5&quot;/&gt;&lt;property id=&quot;20300&quot; value=&quot;Slide 10 - &amp;quot;Aplikovaný výzkum součásti&amp;quot;&quot;/&gt;&lt;property id=&quot;20307&quot; value=&quot;265&quot;/&gt;&lt;/object&gt;&lt;object type=&quot;3&quot; unique_id=&quot;10457&quot;&gt;&lt;property id=&quot;20148&quot; value=&quot;5&quot;/&gt;&lt;property id=&quot;20300&quot; value=&quot;Slide 11 - &amp;quot;Inovace&amp;quot;&quot;/&gt;&lt;property id=&quot;20307&quot; value=&quot;264&quot;/&gt;&lt;/object&gt;&lt;object type=&quot;3&quot; unique_id=&quot;10458&quot;&gt;&lt;property id=&quot;20148&quot; value=&quot;5&quot;/&gt;&lt;property id=&quot;20300&quot; value=&quot;Slide 14 - &amp;quot;Článek&amp;quot;&quot;/&gt;&lt;property id=&quot;20307&quot; value=&quot;268&quot;/&gt;&lt;/object&gt;&lt;object type=&quot;3&quot; unique_id=&quot;10459&quot;&gt;&lt;property id=&quot;20148&quot; value=&quot;5&quot;/&gt;&lt;property id=&quot;20300&quot; value=&quot;Slide 13 - &amp;quot;www.rvvi.cz&amp;quot;&quot;/&gt;&lt;property id=&quot;20307&quot; value=&quot;304&quot;/&gt;&lt;/object&gt;&lt;object type=&quot;3&quot; unique_id=&quot;10460&quot;&gt;&lt;property id=&quot;20148&quot; value=&quot;5&quot;/&gt;&lt;property id=&quot;20300&quot; value=&quot;Slide 15 - &amp;quot;Výsledky vědeckého výzkumu&amp;quot;&quot;/&gt;&lt;property id=&quot;20307&quot; value=&quot;306&quot;/&gt;&lt;/object&gt;&lt;object type=&quot;3&quot; unique_id=&quot;10461&quot;&gt;&lt;property id=&quot;20148&quot; value=&quot;5&quot;/&gt;&lt;property id=&quot;20300&quot; value=&quot;Slide 16 - &amp;quot;Kategorie výsledků&amp;quot;&quot;/&gt;&lt;property id=&quot;20307&quot; value=&quot;271&quot;/&gt;&lt;/object&gt;&lt;object type=&quot;3&quot; unique_id=&quot;10462&quot;&gt;&lt;property id=&quot;20148&quot; value=&quot;5&quot;/&gt;&lt;property id=&quot;20300&quot; value=&quot;Slide 17 - &amp;quot;Druhy výsledků:&amp;quot;&quot;/&gt;&lt;property id=&quot;20307&quot; value=&quot;272&quot;/&gt;&lt;/object&gt;&lt;object type=&quot;3&quot; unique_id=&quot;10463&quot;&gt;&lt;property id=&quot;20148&quot; value=&quot;5&quot;/&gt;&lt;property id=&quot;20300&quot; value=&quot;Slide 18 - &amp;quot;Druhy výsledků:&amp;quot;&quot;/&gt;&lt;property id=&quot;20307&quot; value=&quot;273&quot;/&gt;&lt;/object&gt;&lt;object type=&quot;3&quot; unique_id=&quot;10464&quot;&gt;&lt;property id=&quot;20148&quot; value=&quot;5&quot;/&gt;&lt;property id=&quot;20300&quot; value=&quot;Slide 19 - &amp;quot;Druhy výsledků:&amp;quot;&quot;/&gt;&lt;property id=&quot;20307&quot; value=&quot;274&quot;/&gt;&lt;/object&gt;&lt;object type=&quot;3&quot; unique_id=&quot;10465&quot;&gt;&lt;property id=&quot;20148&quot; value=&quot;5&quot;/&gt;&lt;property id=&quot;20300&quot; value=&quot;Slide 20 - &amp;quot;Druhy výsledků:&amp;quot;&quot;/&gt;&lt;property id=&quot;20307&quot; value=&quot;275&quot;/&gt;&lt;/object&gt;&lt;object type=&quot;3&quot; unique_id=&quot;10466&quot;&gt;&lt;property id=&quot;20148&quot; value=&quot;5&quot;/&gt;&lt;property id=&quot;20300&quot; value=&quot;Slide 21 - &amp;quot;Obory ve kterých se dá publikovat&amp;quot;&quot;/&gt;&lt;property id=&quot;20307&quot; value=&quot;276&quot;/&gt;&lt;/object&gt;&lt;object type=&quot;3&quot; unique_id=&quot;10467&quot;&gt;&lt;property id=&quot;20148&quot; value=&quot;5&quot;/&gt;&lt;property id=&quot;20300&quot; value=&quot;Slide 22&quot;/&gt;&lt;property id=&quot;20307&quot; value=&quot;270&quot;/&gt;&lt;/object&gt;&lt;object type=&quot;3&quot; unique_id=&quot;10468&quot;&gt;&lt;property id=&quot;20148&quot; value=&quot;5&quot;/&gt;&lt;property id=&quot;20300&quot; value=&quot;Slide 23 - &amp;quot;Proč?&amp;quot;&quot;/&gt;&lt;property id=&quot;20307&quot; value=&quot;269&quot;/&gt;&lt;/object&gt;&lt;object type=&quot;3&quot; unique_id=&quot;10469&quot;&gt;&lt;property id=&quot;20148&quot; value=&quot;5&quot;/&gt;&lt;property id=&quot;20300&quot; value=&quot;Slide 24 - &amp;quot;Cíle vědecké práce&amp;quot;&quot;/&gt;&lt;property id=&quot;20307&quot; value=&quot;277&quot;/&gt;&lt;/object&gt;&lt;object type=&quot;3&quot; unique_id=&quot;10470&quot;&gt;&lt;property id=&quot;20148&quot; value=&quot;5&quot;/&gt;&lt;property id=&quot;20300&quot; value=&quot;Slide 25 - &amp;quot;Proč se ve světě publikuje [6] &amp;quot;&quot;/&gt;&lt;property id=&quot;20307&quot; value=&quot;278&quot;/&gt;&lt;/object&gt;&lt;object type=&quot;3&quot; unique_id=&quot;10471&quot;&gt;&lt;property id=&quot;20148&quot; value=&quot;5&quot;/&gt;&lt;property id=&quot;20300&quot; value=&quot;Slide 26 - &amp;quot;Jak postupovat&amp;quot;&quot;/&gt;&lt;property id=&quot;20307&quot; value=&quot;279&quot;/&gt;&lt;/object&gt;&lt;object type=&quot;3&quot; unique_id=&quot;10472&quot;&gt;&lt;property id=&quot;20148&quot; value=&quot;5&quot;/&gt;&lt;property id=&quot;20300&quot; value=&quot;Slide 27 - &amp;quot;Jak postupovat konkrétně&amp;quot;&quot;/&gt;&lt;property id=&quot;20307&quot; value=&quot;280&quot;/&gt;&lt;/object&gt;&lt;object type=&quot;3&quot; unique_id=&quot;10473&quot;&gt;&lt;property id=&quot;20148&quot; value=&quot;5&quot;/&gt;&lt;property id=&quot;20300&quot; value=&quot;Slide 28 - &amp;quot;Na co určitě nezapomenout&amp;quot;&quot;/&gt;&lt;property id=&quot;20307&quot; value=&quot;281&quot;/&gt;&lt;/object&gt;&lt;object type=&quot;3&quot; unique_id=&quot;10474&quot;&gt;&lt;property id=&quot;20148&quot; value=&quot;5&quot;/&gt;&lt;property id=&quot;20300&quot; value=&quot;Slide 29 - &amp;quot;Vlastní text&amp;quot;&quot;/&gt;&lt;property id=&quot;20307&quot; value=&quot;283&quot;/&gt;&lt;/object&gt;&lt;object type=&quot;3&quot; unique_id=&quot;10475&quot;&gt;&lt;property id=&quot;20148&quot; value=&quot;5&quot;/&gt;&lt;property id=&quot;20300&quot; value=&quot;Slide 30 - &amp;quot;Vlastní text&amp;quot;&quot;/&gt;&lt;property id=&quot;20307&quot; value=&quot;284&quot;/&gt;&lt;/object&gt;&lt;object type=&quot;3&quot; unique_id=&quot;10476&quot;&gt;&lt;property id=&quot;20148&quot; value=&quot;5&quot;/&gt;&lt;property id=&quot;20300&quot; value=&quot;Slide 31 - &amp;quot;Struktura článku&amp;quot;&quot;/&gt;&lt;property id=&quot;20307&quot; value=&quot;285&quot;/&gt;&lt;/object&gt;&lt;object type=&quot;3&quot; unique_id=&quot;10477&quot;&gt;&lt;property id=&quot;20148&quot; value=&quot;5&quot;/&gt;&lt;property id=&quot;20300&quot; value=&quot;Slide 32 - &amp;quot;Typy článku&amp;quot;&quot;/&gt;&lt;property id=&quot;20307&quot; value=&quot;292&quot;/&gt;&lt;/object&gt;&lt;object type=&quot;3&quot; unique_id=&quot;10478&quot;&gt;&lt;property id=&quot;20148&quot; value=&quot;5&quot;/&gt;&lt;property id=&quot;20300&quot; value=&quot;Slide 33 - &amp;quot;Článek&amp;quot;&quot;/&gt;&lt;property id=&quot;20307&quot; value=&quot;291&quot;/&gt;&lt;/object&gt;&lt;object type=&quot;3&quot; unique_id=&quot;10479&quot;&gt;&lt;property id=&quot;20148&quot; value=&quot;5&quot;/&gt;&lt;property id=&quot;20300&quot; value=&quot;Slide 34 - &amp;quot;Název &amp;quot;&quot;/&gt;&lt;property id=&quot;20307&quot; value=&quot;286&quot;/&gt;&lt;/object&gt;&lt;object type=&quot;3&quot; unique_id=&quot;10480&quot;&gt;&lt;property id=&quot;20148&quot; value=&quot;5&quot;/&gt;&lt;property id=&quot;20300&quot; value=&quot;Slide 35 - &amp;quot;Autor/ři&amp;quot;&quot;/&gt;&lt;property id=&quot;20307&quot; value=&quot;287&quot;/&gt;&lt;/object&gt;&lt;object type=&quot;3&quot; unique_id=&quot;10481&quot;&gt;&lt;property id=&quot;20148&quot; value=&quot;5&quot;/&gt;&lt;property id=&quot;20300&quot; value=&quot;Slide 36 - &amp;quot;Abstrakt&amp;quot;&quot;/&gt;&lt;property id=&quot;20307&quot; value=&quot;288&quot;/&gt;&lt;/object&gt;&lt;object type=&quot;3&quot; unique_id=&quot;10482&quot;&gt;&lt;property id=&quot;20148&quot; value=&quot;5&quot;/&gt;&lt;property id=&quot;20300&quot; value=&quot;Slide 37 - &amp;quot;Klíčová slova&amp;quot;&quot;/&gt;&lt;property id=&quot;20307&quot; value=&quot;289&quot;/&gt;&lt;/object&gt;&lt;object type=&quot;3&quot; unique_id=&quot;10483&quot;&gt;&lt;property id=&quot;20148&quot; value=&quot;5&quot;/&gt;&lt;property id=&quot;20300&quot; value=&quot;Slide 38 - &amp;quot;Úvod&amp;quot;&quot;/&gt;&lt;property id=&quot;20307&quot; value=&quot;290&quot;/&gt;&lt;/object&gt;&lt;object type=&quot;3&quot; unique_id=&quot;10484&quot;&gt;&lt;property id=&quot;20148&quot; value=&quot;5&quot;/&gt;&lt;property id=&quot;20300&quot; value=&quot;Slide 39 - &amp;quot;Metoda, materiál, data a experimentální část&amp;quot;&quot;/&gt;&lt;property id=&quot;20307&quot; value=&quot;293&quot;/&gt;&lt;/object&gt;&lt;object type=&quot;3&quot; unique_id=&quot;10485&quot;&gt;&lt;property id=&quot;20148&quot; value=&quot;5&quot;/&gt;&lt;property id=&quot;20300&quot; value=&quot;Slide 40 - &amp;quot;Výsledky&amp;quot;&quot;/&gt;&lt;property id=&quot;20307&quot; value=&quot;294&quot;/&gt;&lt;/object&gt;&lt;object type=&quot;3&quot; unique_id=&quot;10486&quot;&gt;&lt;property id=&quot;20148&quot; value=&quot;5&quot;/&gt;&lt;property id=&quot;20300&quot; value=&quot;Slide 41 - &amp;quot;Diskuse&amp;quot;&quot;/&gt;&lt;property id=&quot;20307&quot; value=&quot;295&quot;/&gt;&lt;/object&gt;&lt;object type=&quot;3&quot; unique_id=&quot;10487&quot;&gt;&lt;property id=&quot;20148&quot; value=&quot;5&quot;/&gt;&lt;property id=&quot;20300&quot; value=&quot;Slide 42 - &amp;quot;Závěr&amp;quot;&quot;/&gt;&lt;property id=&quot;20307&quot; value=&quot;297&quot;/&gt;&lt;/object&gt;&lt;object type=&quot;3&quot; unique_id=&quot;10488&quot;&gt;&lt;property id=&quot;20148&quot; value=&quot;5&quot;/&gt;&lt;property id=&quot;20300&quot; value=&quot;Slide 43 - &amp;quot;Poděkování&amp;quot;&quot;/&gt;&lt;property id=&quot;20307&quot; value=&quot;298&quot;/&gt;&lt;/object&gt;&lt;object type=&quot;3&quot; unique_id=&quot;10489&quot;&gt;&lt;property id=&quot;20148&quot; value=&quot;5&quot;/&gt;&lt;property id=&quot;20300&quot; value=&quot;Slide 44 - &amp;quot;Seznam zkratek&amp;quot;&quot;/&gt;&lt;property id=&quot;20307&quot; value=&quot;299&quot;/&gt;&lt;/object&gt;&lt;object type=&quot;3&quot; unique_id=&quot;10490&quot;&gt;&lt;property id=&quot;20148&quot; value=&quot;5&quot;/&gt;&lt;property id=&quot;20300&quot; value=&quot;Slide 45 - &amp;quot;Reference&amp;quot;&quot;/&gt;&lt;property id=&quot;20307&quot; value=&quot;300&quot;/&gt;&lt;/object&gt;&lt;object type=&quot;3&quot; unique_id=&quot;10491&quot;&gt;&lt;property id=&quot;20148&quot; value=&quot;5&quot;/&gt;&lt;property id=&quot;20300&quot; value=&quot;Slide 46 - &amp;quot;Tabulky a Obrázky&amp;quot;&quot;/&gt;&lt;property id=&quot;20307&quot; value=&quot;301&quot;/&gt;&lt;/object&gt;&lt;object type=&quot;3&quot; unique_id=&quot;10492&quot;&gt;&lt;property id=&quot;20148&quot; value=&quot;5&quot;/&gt;&lt;property id=&quot;20300&quot; value=&quot;Slide 47 - &amp;quot;Kontrola před odesláním&amp;quot;&quot;/&gt;&lt;property id=&quot;20307&quot; value=&quot;302&quot;/&gt;&lt;/object&gt;&lt;object type=&quot;3&quot; unique_id=&quot;10493&quot;&gt;&lt;property id=&quot;20148&quot; value=&quot;5&quot;/&gt;&lt;property id=&quot;20300&quot; value=&quot;Slide 48 - &amp;quot;Odeslání do časopisu&amp;quot;&quot;/&gt;&lt;property id=&quot;20307&quot; value=&quot;303&quot;/&gt;&lt;/object&gt;&lt;object type=&quot;3&quot; unique_id=&quot;10494&quot;&gt;&lt;property id=&quot;20148&quot; value=&quot;5&quot;/&gt;&lt;property id=&quot;20300&quot; value=&quot;Slide 49 - &amp;quot;Predátorské časopisy&amp;quot;&quot;/&gt;&lt;property id=&quot;20307&quot; value=&quot;307&quot;/&gt;&lt;/object&gt;&lt;object type=&quot;3&quot; unique_id=&quot;10495&quot;&gt;&lt;property id=&quot;20148&quot; value=&quot;5&quot;/&gt;&lt;property id=&quot;20300&quot; value=&quot;Slide 50 - &amp;quot;Nejznámější kauzy poslední doby&amp;quot;&quot;/&gt;&lt;property id=&quot;20307&quot; value=&quot;296&quot;/&gt;&lt;/object&gt;&lt;object type=&quot;3&quot; unique_id=&quot;10496&quot;&gt;&lt;property id=&quot;20148&quot; value=&quot;5&quot;/&gt;&lt;property id=&quot;20300&quot; value=&quot;Slide 51 - &amp;quot;Zdroje&amp;quot;&quot;/&gt;&lt;property id=&quot;20307&quot; value=&quot;266&quot;/&gt;&lt;/object&gt;&lt;object type=&quot;3&quot; unique_id=&quot;10497&quot;&gt;&lt;property id=&quot;20148&quot; value=&quot;5&quot;/&gt;&lt;property id=&quot;20300&quot; value=&quot;Slide 52 - &amp;quot;Příště?&amp;quot;&quot;/&gt;&lt;property id=&quot;20307&quot; value=&quot;282&quot;/&gt;&lt;/object&gt;&lt;object type=&quot;3&quot; unique_id=&quot;10710&quot;&gt;&lt;property id=&quot;20148&quot; value=&quot;5&quot;/&gt;&lt;property id=&quot;20300&quot; value=&quot;Slide 12 - &amp;quot;Poskytovatelé, projekty, výsledky&amp;quot;&quot;/&gt;&lt;property id=&quot;20307&quot; value=&quot;308&quot;/&gt;&lt;/object&gt;&lt;/object&gt;&lt;object type=&quot;8&quot; unique_id=&quot;10550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politní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politní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6022</TotalTime>
  <Words>2794</Words>
  <Application>Microsoft Office PowerPoint</Application>
  <PresentationFormat>Předvádění na obrazovce (4:3)</PresentationFormat>
  <Paragraphs>350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51</vt:i4>
      </vt:variant>
    </vt:vector>
  </HeadingPairs>
  <TitlesOfParts>
    <vt:vector size="57" baseType="lpstr">
      <vt:lpstr>Arial</vt:lpstr>
      <vt:lpstr>Calibri</vt:lpstr>
      <vt:lpstr>Calibri Light</vt:lpstr>
      <vt:lpstr>Wingdings</vt:lpstr>
      <vt:lpstr>Motiv Office</vt:lpstr>
      <vt:lpstr>Metropolitní</vt:lpstr>
      <vt:lpstr>Věda a výzkum v ČR</vt:lpstr>
      <vt:lpstr>Co je věda?</vt:lpstr>
      <vt:lpstr>Co je výzkum?</vt:lpstr>
      <vt:lpstr>Základní výzkum[1]</vt:lpstr>
      <vt:lpstr>Aplikovaný výzkum</vt:lpstr>
      <vt:lpstr>Aplikovaný výzkum součásti</vt:lpstr>
      <vt:lpstr>Inovace</vt:lpstr>
      <vt:lpstr>Poskytovatelé, projekty, výsledky</vt:lpstr>
      <vt:lpstr>www.rvvi.cz</vt:lpstr>
      <vt:lpstr>Výsledky vědeckého výzkumu</vt:lpstr>
      <vt:lpstr>Článek</vt:lpstr>
      <vt:lpstr>Kategorie výsledků</vt:lpstr>
      <vt:lpstr>Metodiky</vt:lpstr>
      <vt:lpstr>Druhy výsledků:</vt:lpstr>
      <vt:lpstr>Druhy výsledků:</vt:lpstr>
      <vt:lpstr>Druhy výsledků:</vt:lpstr>
      <vt:lpstr>Druhy výsledků:</vt:lpstr>
      <vt:lpstr>Obory ve kterých se dá publikovat</vt:lpstr>
      <vt:lpstr>Identifikátory</vt:lpstr>
      <vt:lpstr>Identifikátory</vt:lpstr>
      <vt:lpstr>Identifikátory</vt:lpstr>
      <vt:lpstr>Prezentace aplikace PowerPoint</vt:lpstr>
      <vt:lpstr>Proč?</vt:lpstr>
      <vt:lpstr>Cíle vědecké práce</vt:lpstr>
      <vt:lpstr>Proč se ve světě publikuje [6] </vt:lpstr>
      <vt:lpstr>Jak postupovat</vt:lpstr>
      <vt:lpstr>Jak postupovat konkrétně</vt:lpstr>
      <vt:lpstr>Na co určitě nezapomenout</vt:lpstr>
      <vt:lpstr>Vlastní text</vt:lpstr>
      <vt:lpstr>Vlastní text</vt:lpstr>
      <vt:lpstr>Struktura článku - obvyklá</vt:lpstr>
      <vt:lpstr>Typy článku</vt:lpstr>
      <vt:lpstr>Článek</vt:lpstr>
      <vt:lpstr>Název </vt:lpstr>
      <vt:lpstr>Autor/ři</vt:lpstr>
      <vt:lpstr>Abstrakt</vt:lpstr>
      <vt:lpstr>Klíčová slova</vt:lpstr>
      <vt:lpstr>Úvod</vt:lpstr>
      <vt:lpstr>Metoda, materiál, data a experimentální část</vt:lpstr>
      <vt:lpstr>Výsledky</vt:lpstr>
      <vt:lpstr>Diskuse</vt:lpstr>
      <vt:lpstr>Závěr</vt:lpstr>
      <vt:lpstr>Poděkování</vt:lpstr>
      <vt:lpstr>Seznam zkratek</vt:lpstr>
      <vt:lpstr>Reference</vt:lpstr>
      <vt:lpstr>Tabulky a Obrázky</vt:lpstr>
      <vt:lpstr>Kontrola před odesláním</vt:lpstr>
      <vt:lpstr>Odeslání do časopisu</vt:lpstr>
      <vt:lpstr>Predátorské časopisy</vt:lpstr>
      <vt:lpstr>Nejznámější kauzy poslední doby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</dc:title>
  <dc:creator>Tomáš Vokoun</dc:creator>
  <cp:lastModifiedBy>Uživatel systému Windows</cp:lastModifiedBy>
  <cp:revision>114</cp:revision>
  <dcterms:created xsi:type="dcterms:W3CDTF">2017-03-08T12:00:16Z</dcterms:created>
  <dcterms:modified xsi:type="dcterms:W3CDTF">2018-11-02T16:00:45Z</dcterms:modified>
</cp:coreProperties>
</file>