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2"/>
  </p:notesMasterIdLst>
  <p:sldIdLst>
    <p:sldId id="256" r:id="rId2"/>
    <p:sldId id="289" r:id="rId3"/>
    <p:sldId id="286" r:id="rId4"/>
    <p:sldId id="284" r:id="rId5"/>
    <p:sldId id="287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6" r:id="rId19"/>
    <p:sldId id="291" r:id="rId20"/>
    <p:sldId id="271" r:id="rId21"/>
    <p:sldId id="274" r:id="rId22"/>
    <p:sldId id="309" r:id="rId23"/>
    <p:sldId id="275" r:id="rId24"/>
    <p:sldId id="292" r:id="rId25"/>
    <p:sldId id="293" r:id="rId26"/>
    <p:sldId id="294" r:id="rId27"/>
    <p:sldId id="308" r:id="rId28"/>
    <p:sldId id="302" r:id="rId29"/>
    <p:sldId id="303" r:id="rId30"/>
    <p:sldId id="304" r:id="rId31"/>
    <p:sldId id="305" r:id="rId32"/>
    <p:sldId id="276" r:id="rId33"/>
    <p:sldId id="277" r:id="rId34"/>
    <p:sldId id="278" r:id="rId35"/>
    <p:sldId id="279" r:id="rId36"/>
    <p:sldId id="283" r:id="rId37"/>
    <p:sldId id="315" r:id="rId38"/>
    <p:sldId id="311" r:id="rId39"/>
    <p:sldId id="312" r:id="rId40"/>
    <p:sldId id="313" r:id="rId41"/>
    <p:sldId id="314" r:id="rId42"/>
    <p:sldId id="295" r:id="rId43"/>
    <p:sldId id="296" r:id="rId44"/>
    <p:sldId id="297" r:id="rId45"/>
    <p:sldId id="298" r:id="rId46"/>
    <p:sldId id="300" r:id="rId47"/>
    <p:sldId id="310" r:id="rId48"/>
    <p:sldId id="280" r:id="rId49"/>
    <p:sldId id="307" r:id="rId50"/>
    <p:sldId id="301" r:id="rId51"/>
  </p:sldIdLst>
  <p:sldSz cx="9144000" cy="6858000" type="screen4x3"/>
  <p:notesSz cx="6858000" cy="9144000"/>
  <p:custDataLst>
    <p:tags r:id="rId5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>
      <p:cViewPr varScale="1">
        <p:scale>
          <a:sx n="115" d="100"/>
          <a:sy n="115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00D6-2697-4E6A-A4E3-3B8330096376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BB947-75D9-4A12-9DA6-499098B223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6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je šedá literatura?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807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5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8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96888-4383-4034-84EA-1B09936CCAD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85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9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42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39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3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err="1"/>
              <a:t>Scopus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4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9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Citace mohou být včetně</a:t>
            </a:r>
            <a:r>
              <a:rPr lang="cs-CZ" baseline="0" dirty="0"/>
              <a:t> </a:t>
            </a:r>
            <a:r>
              <a:rPr lang="cs-CZ" baseline="0" dirty="0" err="1"/>
              <a:t>autocitací</a:t>
            </a:r>
            <a:r>
              <a:rPr lang="cs-CZ" baseline="0" dirty="0"/>
              <a:t> nebo bez.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67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Citace mohou být včetně</a:t>
            </a:r>
            <a:r>
              <a:rPr lang="cs-CZ" baseline="0" dirty="0"/>
              <a:t> </a:t>
            </a:r>
            <a:r>
              <a:rPr lang="cs-CZ" baseline="0" dirty="0" err="1"/>
              <a:t>autocitací</a:t>
            </a:r>
            <a:r>
              <a:rPr lang="cs-CZ" baseline="0" dirty="0"/>
              <a:t> nebo bez.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8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https://vedavyzkum.cz/politika-vyzkumu-a-vyvoje/politika-vyzkumu-a-vyvoje/spusten-novy-seznam-predatorskych-casopisu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BB947-75D9-4A12-9DA6-499098B2235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5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B8B-D6C4-46AB-BE24-A1EA8E5BFB3B}" type="datetime1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12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79EC-EE3A-46A3-A5EA-505C3C149499}" type="datetime1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96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0D75-17A1-4934-9531-960F6B948640}" type="datetime1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40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BC89-A511-4433-8356-4EE40EF9B3FD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9C-978B-423C-8146-647738AE980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8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9CB3-459D-4CF1-A693-9097CE632332}" type="datetime1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2D4A-A511-4D08-8EC0-9135CBFA69B5}" type="datetime1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B33F-E04A-45C2-AF31-D9232F19E172}" type="datetime1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7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588F-A5B2-4E9B-9032-F942BAF56F57}" type="datetime1">
              <a:rPr lang="cs-CZ" smtClean="0"/>
              <a:t>10.09.2019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DD76-D205-4216-B98B-AB80D815CD4F}" type="datetime1">
              <a:rPr lang="cs-CZ" smtClean="0"/>
              <a:t>10.09.2019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4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8BAA-B17D-4D43-A298-1B9F2C3F7FAC}" type="datetime1">
              <a:rPr lang="cs-CZ" smtClean="0"/>
              <a:t>10.09.2019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14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ADF0-B4B7-41E3-B3E4-7ECF57803A0D}" type="datetime1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3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E2EE-63FA-4530-BAB7-750B2B75DC67}" type="datetime1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Kurz ... název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01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23C4-0625-4951-A828-B3DF4215A7A7}" type="datetime1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Kurz ... název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7C99-486B-4FD3-91A3-E72600016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7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advanced_search?hl=cs&amp;fg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z.cuni.cz/" TargetMode="External"/><Relationship Id="rId2" Type="http://schemas.openxmlformats.org/officeDocument/2006/relationships/hyperlink" Target="https://ezdroje.cuni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vvi.cz/riv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cuni.cz/predatorske-casopis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bells.com/about-blacklist" TargetMode="External"/><Relationship Id="rId5" Type="http://schemas.openxmlformats.org/officeDocument/2006/relationships/hyperlink" Target="http://pez.cuni.cz/prehled/zdroj.php?lang=cs&amp;id=201" TargetMode="External"/><Relationship Id="rId4" Type="http://schemas.openxmlformats.org/officeDocument/2006/relationships/hyperlink" Target="http://pez.cuni.cz/prehled/zdroj.php?lang=cs&amp;id=222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knihy.cuni.cz/" TargetMode="External"/><Relationship Id="rId7" Type="http://schemas.openxmlformats.org/officeDocument/2006/relationships/hyperlink" Target="https://www.czechelib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fhk.publi.cz/" TargetMode="External"/><Relationship Id="rId5" Type="http://schemas.openxmlformats.org/officeDocument/2006/relationships/hyperlink" Target="http://ckis.cuni.cz/F/?func=find-a-0&amp;local_base=erbk" TargetMode="External"/><Relationship Id="rId4" Type="http://schemas.openxmlformats.org/officeDocument/2006/relationships/hyperlink" Target="https://ecuni.publi.cz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cuni.cz/webapps/?lang=c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net.cz/sluzby/ownclou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lesender.cesnet.cz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s://login.li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image" Target="../media/image15.tmp"/><Relationship Id="rId9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zkum.cz/FrontClanek.aspx?idsekce=7997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rvvi.cz/analyza-vysledku" TargetMode="External"/><Relationship Id="rId4" Type="http://schemas.openxmlformats.org/officeDocument/2006/relationships/hyperlink" Target="https://www.rvvi.cz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24.png"/><Relationship Id="rId4" Type="http://schemas.openxmlformats.org/officeDocument/2006/relationships/image" Target="../media/image23.tm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ds.b.ebscohost.com/eds/search/basic?sid=90639e35-29d0-4318-bbc6-89f0c794cf77@sessionmgr111&amp;vid=0&amp;hid=122" TargetMode="External"/><Relationship Id="rId2" Type="http://schemas.openxmlformats.org/officeDocument/2006/relationships/hyperlink" Target="http://dl.cuni.cz/?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uisk.ff.cuni.cz/c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2" Type="http://schemas.openxmlformats.org/officeDocument/2006/relationships/hyperlink" Target="http://www.iso690.zcu.cz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scape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dnote.com/" TargetMode="External"/><Relationship Id="rId4" Type="http://schemas.openxmlformats.org/officeDocument/2006/relationships/hyperlink" Target="http://www.procite.com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fi.muni.cz/cz_accent/" TargetMode="External"/><Relationship Id="rId2" Type="http://schemas.openxmlformats.org/officeDocument/2006/relationships/hyperlink" Target="http://www.nechybujt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rucka.ujc.cas.cz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ut.cz/ustredni-knihovna" TargetMode="External"/><Relationship Id="rId7" Type="http://schemas.openxmlformats.org/officeDocument/2006/relationships/hyperlink" Target="http://knihovna.cuni.cz/rozcestnik/pro-studen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cuni.cz/rozcestnik/open-access/zakladni-informace/predatori/" TargetMode="External"/><Relationship Id="rId5" Type="http://schemas.openxmlformats.org/officeDocument/2006/relationships/hyperlink" Target="http://knihovna.cuni.cz/sber-dat-o-publikacni-cinnosti-riv/metodika-hodnoceni/" TargetMode="External"/><Relationship Id="rId4" Type="http://schemas.openxmlformats.org/officeDocument/2006/relationships/hyperlink" Target="http://www.vse.cz/obecne/impactfk.php3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2" Type="http://schemas.openxmlformats.org/officeDocument/2006/relationships/hyperlink" Target="http://www.iso690.zcu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799796&amp;ad=1&amp;attid=84768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Informační zdroje a informační systémy na UK</a:t>
            </a:r>
          </a:p>
        </p:txBody>
      </p:sp>
      <p:sp>
        <p:nvSpPr>
          <p:cNvPr id="4" name="Podnadpis 6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6624736" cy="1752600"/>
          </a:xfrm>
        </p:spPr>
        <p:txBody>
          <a:bodyPr>
            <a:normAutofit/>
          </a:bodyPr>
          <a:lstStyle/>
          <a:p>
            <a:r>
              <a:rPr lang="cs-CZ" sz="2800" dirty="0"/>
              <a:t>Šárka Vokounová</a:t>
            </a:r>
          </a:p>
          <a:p>
            <a:r>
              <a:rPr lang="cs-CZ" sz="2400" dirty="0"/>
              <a:t>Katedra základů </a:t>
            </a:r>
            <a:r>
              <a:rPr lang="cs-CZ" sz="2400" dirty="0" err="1"/>
              <a:t>kinantropologie</a:t>
            </a:r>
            <a:r>
              <a:rPr lang="cs-CZ" sz="2400" dirty="0"/>
              <a:t> a humanitních věd </a:t>
            </a:r>
          </a:p>
          <a:p>
            <a:r>
              <a:rPr lang="cs-CZ" sz="2400"/>
              <a:t>© 2019 </a:t>
            </a:r>
            <a:r>
              <a:rPr lang="cs-CZ" sz="2400" dirty="0"/>
              <a:t>UK FTVS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97" y="0"/>
            <a:ext cx="6264222" cy="13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Klady veřejných informací</a:t>
            </a:r>
          </a:p>
        </p:txBody>
      </p:sp>
      <p:sp>
        <p:nvSpPr>
          <p:cNvPr id="1536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informace jsou rychle a pohodlně přístupné</a:t>
            </a:r>
          </a:p>
          <a:p>
            <a:pPr eaLnBrk="1" hangingPunct="1"/>
            <a:r>
              <a:rPr lang="cs-CZ" altLang="cs-CZ" sz="2400" dirty="0"/>
              <a:t>vyhledávací nástroje umožňují vyhledávat podle sekcí (oborů) nebo klíčových slov</a:t>
            </a:r>
          </a:p>
          <a:p>
            <a:pPr eaLnBrk="1" hangingPunct="1"/>
            <a:r>
              <a:rPr lang="cs-CZ" altLang="cs-CZ" sz="2400" dirty="0"/>
              <a:t>informace je možné tisknout a kopírovat a snadno šířit dále (pozor na autorský zákon a citování)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6533C1-F3AD-447F-9273-69B8189D388D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10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6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Zápory veřejných informací</a:t>
            </a:r>
          </a:p>
        </p:txBody>
      </p:sp>
      <p:sp>
        <p:nvSpPr>
          <p:cNvPr id="16388" name="Zástupný symbol pro obsah 2"/>
          <p:cNvSpPr>
            <a:spLocks noGrp="1"/>
          </p:cNvSpPr>
          <p:nvPr>
            <p:ph idx="1"/>
          </p:nvPr>
        </p:nvSpPr>
        <p:spPr>
          <a:xfrm>
            <a:off x="457201" y="1646238"/>
            <a:ext cx="7355160" cy="49974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mnohé jsou anonymní - těžko se dá ověřit jejich původ a důvod zveřejnění</a:t>
            </a:r>
          </a:p>
          <a:p>
            <a:pPr eaLnBrk="1" hangingPunct="1"/>
            <a:r>
              <a:rPr lang="cs-CZ" altLang="cs-CZ" sz="2400" dirty="0"/>
              <a:t>mnohé nejsou aktuální</a:t>
            </a:r>
          </a:p>
          <a:p>
            <a:pPr eaLnBrk="1" hangingPunct="1"/>
            <a:r>
              <a:rPr lang="cs-CZ" altLang="cs-CZ" sz="2400" dirty="0"/>
              <a:t>mnohé informace jsou skryty pod neadekvátně pojmenovanými odkazy, orientace je složitá a vyhledání požadované informace komplikované</a:t>
            </a:r>
          </a:p>
          <a:p>
            <a:pPr eaLnBrk="1" hangingPunct="1"/>
            <a:r>
              <a:rPr lang="cs-CZ" altLang="cs-CZ" sz="2400" dirty="0"/>
              <a:t>při použití vyhledávacích nástrojů dostaneme často příliš mnoho informací a mezi nimi i mnoho nerelevantních</a:t>
            </a:r>
          </a:p>
          <a:p>
            <a:pPr eaLnBrk="1" hangingPunct="1"/>
            <a:r>
              <a:rPr lang="cs-CZ" altLang="cs-CZ" sz="2400" dirty="0"/>
              <a:t>přístupnost závisí na okamžitém stavu sítě i dalších technických prostředků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A2A1B4-1B7A-4E17-8DAD-577DD2BA2BFB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11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Zásady pro vyhledávání</a:t>
            </a:r>
          </a:p>
        </p:txBody>
      </p:sp>
      <p:sp>
        <p:nvSpPr>
          <p:cNvPr id="1741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dirty="0"/>
              <a:t>správně formulovat dotaz - ujasnit si, co chci nalézt</a:t>
            </a:r>
          </a:p>
          <a:p>
            <a:pPr eaLnBrk="1" hangingPunct="1"/>
            <a:r>
              <a:rPr lang="cs-CZ" altLang="cs-CZ" sz="2400" dirty="0"/>
              <a:t>uvědomit si hierarchii v odborné terminologii - jaký je obecnější i speciálnější pojem k termínu zvolenému pro vyhledávání (pro případ, že po zadání zvoleného termínu bude vyhledáno příliš mnoho nebo příliš málo dokumentů)</a:t>
            </a:r>
          </a:p>
          <a:p>
            <a:pPr eaLnBrk="1" hangingPunct="1"/>
            <a:r>
              <a:rPr lang="cs-CZ" altLang="cs-CZ" sz="2400" dirty="0"/>
              <a:t>použít synonyma a příbuzné výrazy</a:t>
            </a:r>
          </a:p>
          <a:p>
            <a:pPr eaLnBrk="1" hangingPunct="1"/>
            <a:r>
              <a:rPr lang="cs-CZ" altLang="cs-CZ" sz="2400" dirty="0"/>
              <a:t>zkontrolovat zadaný dotaz (pravopis, </a:t>
            </a:r>
            <a:r>
              <a:rPr lang="cs-CZ" altLang="cs-CZ" sz="2400" dirty="0" err="1"/>
              <a:t>spelling</a:t>
            </a:r>
            <a:r>
              <a:rPr lang="cs-CZ" altLang="cs-CZ" sz="2400" dirty="0"/>
              <a:t>)</a:t>
            </a:r>
          </a:p>
          <a:p>
            <a:pPr eaLnBrk="1" hangingPunct="1"/>
            <a:r>
              <a:rPr lang="cs-CZ" altLang="cs-CZ" sz="2400" dirty="0"/>
              <a:t>osvojit si práci s vyhledávacími </a:t>
            </a:r>
            <a:r>
              <a:rPr lang="cs-CZ" altLang="cs-CZ" sz="2400" dirty="0" smtClean="0"/>
              <a:t>nástroji, např. v </a:t>
            </a:r>
            <a:r>
              <a:rPr lang="cs-CZ" altLang="cs-CZ" sz="2400" dirty="0" err="1" smtClean="0"/>
              <a:t>googlu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2"/>
              </a:rPr>
              <a:t>rozšířené vyhledávání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přečíst si </a:t>
            </a:r>
            <a:r>
              <a:rPr lang="cs-CZ" altLang="cs-CZ" sz="2400" i="1" dirty="0" err="1"/>
              <a:t>help</a:t>
            </a:r>
            <a:r>
              <a:rPr lang="cs-CZ" altLang="cs-CZ" sz="2400" dirty="0"/>
              <a:t> a příklady zadávání dotazů v jednotlivých zdrojích</a:t>
            </a:r>
          </a:p>
          <a:p>
            <a:pPr eaLnBrk="1" hangingPunct="1"/>
            <a:r>
              <a:rPr lang="cs-CZ" altLang="cs-CZ" sz="2400" dirty="0"/>
              <a:t>nenechat se odradit počátečním neúspěchem při vyhledávání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EC6F3C-B0D9-4B77-ADFD-43FC131D5705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12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cs-CZ" dirty="0"/>
              <a:t>Elektronické zdroje na UK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na UK rozcestník elektronických informačních zdrojů na:</a:t>
            </a:r>
            <a:br>
              <a:rPr lang="cs-CZ" altLang="cs-CZ" sz="2400" dirty="0"/>
            </a:br>
            <a:r>
              <a:rPr lang="cs-CZ" altLang="cs-CZ" sz="2400" dirty="0">
                <a:hlinkClick r:id="rId2"/>
              </a:rPr>
              <a:t>https://ezdroje.cuni.cz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smtClean="0"/>
              <a:t> (dříve </a:t>
            </a:r>
            <a:r>
              <a:rPr lang="cs-CZ" altLang="cs-CZ" sz="2400" dirty="0" smtClean="0">
                <a:solidFill>
                  <a:schemeClr val="folHlink"/>
                </a:solidFill>
                <a:hlinkClick r:id="rId3"/>
              </a:rPr>
              <a:t>pez.cuni.cz</a:t>
            </a:r>
            <a:r>
              <a:rPr lang="cs-CZ" altLang="cs-CZ" sz="2400" dirty="0" smtClean="0">
                <a:solidFill>
                  <a:schemeClr val="folHlink"/>
                </a:solidFill>
              </a:rPr>
              <a:t>)</a:t>
            </a:r>
            <a:endParaRPr lang="cs-CZ" altLang="cs-CZ" sz="2400" dirty="0">
              <a:solidFill>
                <a:schemeClr val="folHlink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1000" dirty="0">
              <a:solidFill>
                <a:schemeClr val="folHlink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dirty="0"/>
              <a:t>Zde naleznete zejména odkazy na:</a:t>
            </a:r>
          </a:p>
          <a:p>
            <a:pPr eaLnBrk="1" hangingPunct="1"/>
            <a:r>
              <a:rPr lang="cs-CZ" altLang="cs-CZ" sz="2400" dirty="0"/>
              <a:t>databáze vědeckých článků</a:t>
            </a:r>
          </a:p>
          <a:p>
            <a:pPr eaLnBrk="1" hangingPunct="1"/>
            <a:r>
              <a:rPr lang="cs-CZ" altLang="cs-CZ" sz="2400" dirty="0"/>
              <a:t>elektronické verze časopisů</a:t>
            </a:r>
          </a:p>
          <a:p>
            <a:pPr eaLnBrk="1" hangingPunct="1"/>
            <a:r>
              <a:rPr lang="cs-CZ" altLang="cs-CZ" sz="2400" dirty="0"/>
              <a:t>knihovnické zdroje</a:t>
            </a:r>
          </a:p>
          <a:p>
            <a:pPr eaLnBrk="1" hangingPunct="1"/>
            <a:r>
              <a:rPr lang="cs-CZ" altLang="cs-CZ" sz="2400" dirty="0"/>
              <a:t>elektronické verze knih</a:t>
            </a:r>
          </a:p>
          <a:p>
            <a:pPr eaLnBrk="1" hangingPunct="1"/>
            <a:endParaRPr lang="cs-CZ" altLang="cs-CZ" sz="1000" dirty="0"/>
          </a:p>
          <a:p>
            <a:pPr marL="0" indent="0" eaLnBrk="1" hangingPunct="1">
              <a:buNone/>
            </a:pPr>
            <a:r>
              <a:rPr lang="cs-CZ" altLang="cs-CZ" sz="2400" dirty="0"/>
              <a:t>Elektronické informační zdroje UK umožňují vzdálený přístup přes </a:t>
            </a:r>
            <a:r>
              <a:rPr lang="cs-CZ" altLang="cs-CZ" sz="2400" dirty="0" err="1"/>
              <a:t>Shibboleth</a:t>
            </a:r>
            <a:r>
              <a:rPr lang="cs-CZ" altLang="cs-CZ" sz="2400" dirty="0"/>
              <a:t> (jednotné přihlášení)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5600D0-4A43-4B2D-A0A7-7785E1B7EF96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13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Databáze vědeckých článků</a:t>
            </a:r>
          </a:p>
        </p:txBody>
      </p:sp>
      <p:sp>
        <p:nvSpPr>
          <p:cNvPr id="2048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databáze s volným přístupem, např.:</a:t>
            </a:r>
          </a:p>
          <a:p>
            <a:pPr lvl="1" eaLnBrk="1" hangingPunct="1"/>
            <a:r>
              <a:rPr lang="cs-CZ" altLang="cs-CZ" sz="2400" dirty="0"/>
              <a:t>ERIC - </a:t>
            </a:r>
            <a:r>
              <a:rPr lang="cs-CZ" altLang="cs-CZ" sz="2400" dirty="0" err="1"/>
              <a:t>Education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Resources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Information</a:t>
            </a:r>
            <a:r>
              <a:rPr lang="cs-CZ" altLang="cs-CZ" sz="2400" dirty="0"/>
              <a:t> Center</a:t>
            </a:r>
          </a:p>
          <a:p>
            <a:pPr lvl="1" eaLnBrk="1" hangingPunct="1"/>
            <a:r>
              <a:rPr lang="cs-CZ" altLang="cs-CZ" sz="2400" dirty="0" err="1"/>
              <a:t>PubMed</a:t>
            </a:r>
            <a:r>
              <a:rPr lang="cs-CZ" altLang="cs-CZ" sz="2400" dirty="0"/>
              <a:t> - a</a:t>
            </a:r>
            <a:r>
              <a:rPr lang="en-US" altLang="cs-CZ" sz="2400" dirty="0"/>
              <a:t> service of the U.S. National Library of Medicine 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databáze s placeným přístupem k plným textům, např.:</a:t>
            </a:r>
          </a:p>
          <a:p>
            <a:pPr lvl="1" eaLnBrk="1" hangingPunct="1"/>
            <a:r>
              <a:rPr lang="cs-CZ" altLang="cs-CZ" sz="2400" dirty="0" err="1"/>
              <a:t>ScienceDirect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databáze s licencovaným přístupem, např.:</a:t>
            </a:r>
          </a:p>
          <a:p>
            <a:pPr lvl="1" eaLnBrk="1" hangingPunct="1"/>
            <a:r>
              <a:rPr lang="cs-CZ" altLang="cs-CZ" sz="2400" dirty="0" err="1"/>
              <a:t>Proquest</a:t>
            </a:r>
            <a:endParaRPr lang="cs-CZ" altLang="cs-CZ" sz="2400" dirty="0"/>
          </a:p>
          <a:p>
            <a:pPr lvl="1" eaLnBrk="1" hangingPunct="1"/>
            <a:r>
              <a:rPr lang="cs-CZ" altLang="cs-CZ" sz="2400" dirty="0"/>
              <a:t>Web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Science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2DC556-5121-475E-8972-1AA814E25287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14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5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 (</a:t>
            </a:r>
            <a:r>
              <a:rPr lang="cs-CZ" dirty="0" err="1"/>
              <a:t>WoS</a:t>
            </a:r>
            <a:r>
              <a:rPr lang="cs-CZ" dirty="0"/>
              <a:t>)</a:t>
            </a:r>
          </a:p>
        </p:txBody>
      </p:sp>
      <p:sp>
        <p:nvSpPr>
          <p:cNvPr id="2150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nejvýznamnější světový informační zdroj v oblasti výzkumu a vývoje</a:t>
            </a:r>
          </a:p>
          <a:p>
            <a:pPr eaLnBrk="1" hangingPunct="1"/>
            <a:r>
              <a:rPr lang="cs-CZ" altLang="cs-CZ" sz="2400" dirty="0"/>
              <a:t>soubor databází s informacemi o článcích, jejich autorech, obsahu a  referencích, citovanosti a edičních údajích</a:t>
            </a:r>
          </a:p>
          <a:p>
            <a:pPr eaLnBrk="1" hangingPunct="1"/>
            <a:r>
              <a:rPr lang="cs-CZ" altLang="cs-CZ" sz="2400" dirty="0"/>
              <a:t>obsahuje bibliografické záznamy včetně abstraktů, citace prací autorů z celého světa a i</a:t>
            </a:r>
            <a:r>
              <a:rPr lang="cs-CZ" altLang="cs-CZ" sz="2400" b="1" dirty="0"/>
              <a:t> </a:t>
            </a:r>
            <a:r>
              <a:rPr lang="cs-CZ" altLang="cs-CZ" sz="2400" dirty="0"/>
              <a:t>plné texty, pokud jsou zdrojová periodika předplacena u vydavatele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7C5006-D171-475A-8F14-F5213B91E18F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15</a:t>
            </a:fld>
            <a:endParaRPr lang="cs-CZ" altLang="cs-CZ" dirty="0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Citační indexy</a:t>
            </a:r>
          </a:p>
        </p:txBody>
      </p:sp>
      <p:sp>
        <p:nvSpPr>
          <p:cNvPr id="22532" name="Zástupný symbol pro obsah 2"/>
          <p:cNvSpPr>
            <a:spLocks noGrp="1"/>
          </p:cNvSpPr>
          <p:nvPr>
            <p:ph idx="1"/>
          </p:nvPr>
        </p:nvSpPr>
        <p:spPr>
          <a:xfrm>
            <a:off x="457201" y="1646238"/>
            <a:ext cx="7067128" cy="49974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sledování citací je předmětem citačních indexů (rejstříků)</a:t>
            </a:r>
          </a:p>
          <a:p>
            <a:pPr eaLnBrk="1" hangingPunct="1"/>
            <a:r>
              <a:rPr lang="cs-CZ" altLang="cs-CZ" sz="2400" dirty="0"/>
              <a:t>nejznámější citační index - </a:t>
            </a:r>
            <a:r>
              <a:rPr lang="cs-CZ" altLang="cs-CZ" sz="2400" b="1" dirty="0"/>
              <a:t>ISI Web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Knowledge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vytvářen na půdě amerického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Institute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Scientific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Information</a:t>
            </a:r>
            <a:r>
              <a:rPr lang="cs-CZ" altLang="cs-CZ" sz="2400" dirty="0"/>
              <a:t> (ISI), který k jeho sledování nabízí tyto nástroje: </a:t>
            </a:r>
          </a:p>
          <a:p>
            <a:pPr marL="742950" lvl="1" indent="-285750" eaLnBrk="1" hangingPunct="1"/>
            <a:r>
              <a:rPr lang="cs-CZ" altLang="cs-CZ" sz="2400" b="1" dirty="0"/>
              <a:t>Web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Science</a:t>
            </a:r>
            <a:r>
              <a:rPr lang="cs-CZ" altLang="cs-CZ" sz="2400" dirty="0"/>
              <a:t> lze vyhledávat podle citovanosti (které články zadaného autora byly citovány - kolikrát, kým, kde)</a:t>
            </a:r>
          </a:p>
          <a:p>
            <a:pPr marL="742950" lvl="1" indent="-285750" eaLnBrk="1" hangingPunct="1"/>
            <a:r>
              <a:rPr lang="cs-CZ" altLang="cs-CZ" sz="2400" b="1" dirty="0" err="1"/>
              <a:t>Journal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Citation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Reports</a:t>
            </a:r>
            <a:r>
              <a:rPr lang="cs-CZ" altLang="cs-CZ" sz="2400" dirty="0"/>
              <a:t> poskytuje výsledky analýz citovanosti vztažených na časopisy 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AB4FE7-5CF9-4503-B17E-CDA077BEBCFC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16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1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marL="54864">
              <a:defRPr/>
            </a:pP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Report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 přístup k </a:t>
            </a:r>
            <a:r>
              <a:rPr lang="cs-CZ" sz="2400" dirty="0" err="1"/>
              <a:t>Journal</a:t>
            </a:r>
            <a:r>
              <a:rPr lang="cs-CZ" sz="2400" dirty="0"/>
              <a:t> </a:t>
            </a:r>
            <a:r>
              <a:rPr lang="cs-CZ" sz="2400" dirty="0" err="1"/>
              <a:t>Citation</a:t>
            </a:r>
            <a:r>
              <a:rPr lang="cs-CZ" sz="2400" dirty="0"/>
              <a:t> Report použijte </a:t>
            </a:r>
            <a:r>
              <a:rPr lang="cs-CZ" sz="2400" dirty="0" err="1"/>
              <a:t>Institutional</a:t>
            </a:r>
            <a:r>
              <a:rPr lang="cs-CZ" sz="2400" dirty="0"/>
              <a:t> (</a:t>
            </a:r>
            <a:r>
              <a:rPr lang="cs-CZ" sz="2400" dirty="0" err="1"/>
              <a:t>Shibboleth</a:t>
            </a:r>
            <a:r>
              <a:rPr lang="cs-CZ" sz="2400" dirty="0"/>
              <a:t>) Sign In a vyberte Czech </a:t>
            </a:r>
            <a:r>
              <a:rPr lang="cs-CZ" sz="2400" dirty="0" err="1"/>
              <a:t>academic</a:t>
            </a:r>
            <a:r>
              <a:rPr lang="cs-CZ" sz="2400" dirty="0"/>
              <a:t> identity </a:t>
            </a:r>
            <a:r>
              <a:rPr lang="cs-CZ" sz="2400" dirty="0" err="1"/>
              <a:t>federation</a:t>
            </a:r>
            <a:r>
              <a:rPr lang="cs-CZ" sz="2400" dirty="0"/>
              <a:t> eduID.cz, což vás dovede k přihlášení (ověření) přes CAS UK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BBCCA4-55A4-434A-B8B1-BF4D6BEE8C1F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17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53569"/>
            <a:ext cx="6068272" cy="1829055"/>
          </a:xfrm>
          <a:prstGeom prst="rect">
            <a:avLst/>
          </a:prstGeom>
        </p:spPr>
      </p:pic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2555776" y="3416543"/>
            <a:ext cx="1670444" cy="41807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475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Report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2" y="1600200"/>
            <a:ext cx="7499176" cy="489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Impact</a:t>
            </a:r>
            <a:r>
              <a:rPr lang="cs-CZ" dirty="0"/>
              <a:t> faktor (IF)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určité měřítko kvality vědeckých časopisů</a:t>
                </a:r>
              </a:p>
              <a:p>
                <a:r>
                  <a:rPr lang="cs-CZ" dirty="0"/>
                  <a:t>je definován jako poměr počtu citací, které byly zaznamenány v hodnoceném roce na všechny články publikované v daném časopise za předchozí dva roky, k celkovému počtu všech těchto článků</a:t>
                </a:r>
              </a:p>
              <a:p>
                <a:r>
                  <a:rPr lang="cs-CZ" dirty="0"/>
                  <a:t>např.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𝐼𝑚𝑝𝑎𝑐𝑡</m:t>
                    </m:r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𝑓𝑎𝑐𝑡𝑜𝑟</m:t>
                    </m:r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𝑧𝑎</m:t>
                    </m:r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𝑟𝑜𝑘</m:t>
                    </m:r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 2019=</m:t>
                    </m:r>
                    <m:f>
                      <m:fPr>
                        <m:ctrlPr>
                          <a:rPr lang="cs-CZ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𝑝𝑜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𝑐𝑖𝑡𝑎𝑐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𝑧𝑣𝑒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𝑒𝑗𝑛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𝑟𝑜𝑐𝑒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2019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𝑛𝑎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č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𝑛𝑘𝑦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𝑣𝑦𝑑𝑎𝑛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𝑙𝑒𝑡𝑒𝑐h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2017 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500" i="1">
                            <a:latin typeface="Cambria Math" panose="02040503050406030204" pitchFamily="18" charset="0"/>
                          </a:rPr>
                          <m:t> 2018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𝑝𝑜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𝑒𝑐h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č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ů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𝑣𝑦𝑑𝑎𝑛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𝑙𝑒𝑡𝑒𝑐h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2017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2018</m:t>
                        </m:r>
                      </m:den>
                    </m:f>
                  </m:oMath>
                </a14:m>
                <a:endParaRPr lang="cs-CZ" sz="15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 r="-12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88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informačních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primární informační zdroje</a:t>
            </a:r>
          </a:p>
          <a:p>
            <a:pPr lvl="1"/>
            <a:r>
              <a:rPr lang="cs-CZ" dirty="0"/>
              <a:t>monografie, periodika, šedá literatura</a:t>
            </a:r>
          </a:p>
          <a:p>
            <a:r>
              <a:rPr lang="cs-CZ" dirty="0"/>
              <a:t>sekundární informační zdroje</a:t>
            </a:r>
          </a:p>
          <a:p>
            <a:pPr lvl="1"/>
            <a:r>
              <a:rPr lang="cs-CZ" dirty="0"/>
              <a:t>katalogy knihoven, referátové časopisy, nakladatelské katalogy, bibliografie, bibliografické databáze</a:t>
            </a:r>
          </a:p>
          <a:p>
            <a:pPr lvl="1"/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contents</a:t>
            </a:r>
            <a:r>
              <a:rPr lang="cs-CZ" dirty="0"/>
              <a:t> (obsahy vědeckých časopisů)</a:t>
            </a:r>
          </a:p>
          <a:p>
            <a:r>
              <a:rPr lang="cs-CZ" dirty="0"/>
              <a:t>terciální informační zdroje</a:t>
            </a:r>
          </a:p>
          <a:p>
            <a:pPr lvl="1"/>
            <a:r>
              <a:rPr lang="cs-CZ" dirty="0"/>
              <a:t>přehledy elektronických informačních zdrojů</a:t>
            </a:r>
          </a:p>
          <a:p>
            <a:pPr lvl="1"/>
            <a:r>
              <a:rPr lang="cs-CZ" dirty="0"/>
              <a:t>bibliografie bibliografií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542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4259"/>
            <a:ext cx="8229600" cy="2566312"/>
          </a:xfrm>
        </p:spPr>
      </p:pic>
      <p:sp>
        <p:nvSpPr>
          <p:cNvPr id="46084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marL="54864">
              <a:defRPr/>
            </a:pPr>
            <a:r>
              <a:rPr lang="cs-CZ" dirty="0" err="1"/>
              <a:t>Impact</a:t>
            </a:r>
            <a:r>
              <a:rPr lang="cs-CZ" dirty="0"/>
              <a:t> faktor českých časopisů</a:t>
            </a: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6228184" y="2783359"/>
            <a:ext cx="743342" cy="50405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8837"/>
            <a:ext cx="2098576" cy="1283744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2627784" y="5157192"/>
            <a:ext cx="432048" cy="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259632" y="443711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263026" y="4972581"/>
            <a:ext cx="44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filtr „Czech Republic + </a:t>
            </a:r>
            <a:r>
              <a:rPr lang="cs-CZ" dirty="0" err="1"/>
              <a:t>Czechoslovakia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61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8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1" y="1628800"/>
            <a:ext cx="7679799" cy="3266034"/>
          </a:xfrm>
          <a:prstGeom prst="rect">
            <a:avLst/>
          </a:prstGeom>
        </p:spPr>
      </p:pic>
      <p:sp>
        <p:nvSpPr>
          <p:cNvPr id="44036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54864">
              <a:defRPr/>
            </a:pPr>
            <a:r>
              <a:rPr lang="cs-CZ" dirty="0"/>
              <a:t>Vyhledávání citovanosti a referencí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43179F-1D14-430A-837C-0EE0C0FD7D3F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21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823275" y="2276872"/>
            <a:ext cx="1593450" cy="36004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08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54864">
              <a:defRPr/>
            </a:pPr>
            <a:r>
              <a:rPr lang="cs-CZ" dirty="0"/>
              <a:t>Vyhledávání citovanosti a referencí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43179F-1D14-430A-837C-0EE0C0FD7D3F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22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0806"/>
            <a:ext cx="7452320" cy="50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5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54864">
              <a:defRPr/>
            </a:pPr>
            <a:r>
              <a:rPr lang="cs-CZ" dirty="0"/>
              <a:t>Vyhledávání citovanosti a referencí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23</a:t>
            </a:fld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4" y="1600200"/>
            <a:ext cx="7680051" cy="4525963"/>
          </a:xfrm>
        </p:spPr>
      </p:pic>
    </p:spTree>
    <p:extLst>
      <p:ext uri="{BB962C8B-B14F-4D97-AF65-F5344CB8AC3E}">
        <p14:creationId xmlns:p14="http://schemas.microsoft.com/office/powerpoint/2010/main" val="421212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citační indexy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Hirschův index (h-index) - udává, kolik článků daného autora dosahuje citovanosti vyšší, než je pořadové číslo článku dle počtu citací</a:t>
            </a:r>
          </a:p>
          <a:p>
            <a:r>
              <a:rPr lang="cs-CZ" dirty="0"/>
              <a:t>u h-indexu jde o určitý hromadný ukazatel citovanosti</a:t>
            </a:r>
          </a:p>
          <a:p>
            <a:r>
              <a:rPr lang="cs-CZ" dirty="0"/>
              <a:t> vyšší hodnotu h-indexu má autor, u kterého má vyšší počet článků vyšší citovanost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691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134"/>
            <a:ext cx="9144000" cy="1966753"/>
          </a:xfrm>
          <a:prstGeom prst="rect">
            <a:avLst/>
          </a:prstGeom>
        </p:spPr>
      </p:pic>
      <p:sp>
        <p:nvSpPr>
          <p:cNvPr id="44036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marL="54864">
              <a:defRPr/>
            </a:pPr>
            <a:r>
              <a:rPr lang="cs-CZ" dirty="0"/>
              <a:t>h-index ve WOS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7020272" y="1696978"/>
            <a:ext cx="2034689" cy="459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47" y="4129469"/>
            <a:ext cx="5839640" cy="2343477"/>
          </a:xfrm>
          <a:prstGeom prst="rect">
            <a:avLst/>
          </a:prstGeom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603992" y="4437111"/>
            <a:ext cx="1008112" cy="86409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22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 v dalších zdrojích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automatický výpočet h-indexu je mimo WOS dostupný ještě v databázi </a:t>
            </a:r>
            <a:r>
              <a:rPr lang="cs-CZ" dirty="0" err="1"/>
              <a:t>Scopus</a:t>
            </a:r>
            <a:endParaRPr lang="cs-CZ" dirty="0"/>
          </a:p>
          <a:p>
            <a:r>
              <a:rPr lang="cs-CZ" dirty="0"/>
              <a:t>h-index lze rovněž zjistit nad volně přístupnými zdroji registrujícími citační ohlasy, např. v Google </a:t>
            </a:r>
            <a:r>
              <a:rPr lang="cs-CZ" dirty="0" err="1" smtClean="0"/>
              <a:t>Scholar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3" y="2779607"/>
            <a:ext cx="7682993" cy="39418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WOS - </a:t>
            </a:r>
            <a:r>
              <a:rPr lang="cs-CZ" dirty="0" err="1"/>
              <a:t>Cited</a:t>
            </a:r>
            <a:r>
              <a:rPr lang="cs-CZ" dirty="0"/>
              <a:t> Reference </a:t>
            </a:r>
            <a:r>
              <a:rPr lang="cs-CZ" dirty="0" err="1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autorů nebo článků, které jsou ve WOS citovány (ale nemusí být ve WOS být)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27</a:t>
            </a:fld>
            <a:endParaRPr lang="cs-CZ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979712" y="4597859"/>
            <a:ext cx="1593450" cy="36004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372200" y="6061237"/>
            <a:ext cx="1593450" cy="36004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8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Ne-kvalita vědeckých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pozor na predátorské časopisy</a:t>
            </a:r>
          </a:p>
          <a:p>
            <a:r>
              <a:rPr lang="cs-CZ" dirty="0"/>
              <a:t>zneužívají myšlenku otevřeného přístupu </a:t>
            </a:r>
          </a:p>
          <a:p>
            <a:r>
              <a:rPr lang="cs-CZ" dirty="0"/>
              <a:t>vznikají primárně s cílem vybírat autorské publikační poplatky a generovat zisk, nikoliv podporovat a rozvíjet vědeckou komunikaci</a:t>
            </a:r>
          </a:p>
          <a:p>
            <a:r>
              <a:rPr lang="cs-CZ" dirty="0"/>
              <a:t>predátorský vydavatel účtuje vysoké poplatky, aniž by poskytoval služby spojené s publikováním v zavedených časopisech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67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predátorských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žádné či fiktivní recenzní řízení</a:t>
            </a:r>
          </a:p>
          <a:p>
            <a:r>
              <a:rPr lang="cs-CZ" dirty="0"/>
              <a:t>téměř žádné překážky  pro publikování (přijímají vše, za co zaplatíte)</a:t>
            </a:r>
          </a:p>
          <a:p>
            <a:r>
              <a:rPr lang="cs-CZ" dirty="0"/>
              <a:t>nedodržování publikačních standardů</a:t>
            </a:r>
          </a:p>
          <a:p>
            <a:r>
              <a:rPr lang="cs-CZ" dirty="0"/>
              <a:t>vtíravé až agresivní praktiky získávání příspěvků (emailové výzvy k publikování v časopise či účasti na konferenci jako </a:t>
            </a:r>
            <a:r>
              <a:rPr lang="cs-CZ" dirty="0" err="1"/>
              <a:t>key-note</a:t>
            </a:r>
            <a:r>
              <a:rPr lang="cs-CZ" dirty="0"/>
              <a:t> </a:t>
            </a:r>
            <a:r>
              <a:rPr lang="cs-CZ" dirty="0" err="1"/>
              <a:t>speaker</a:t>
            </a:r>
            <a:r>
              <a:rPr lang="cs-CZ" dirty="0"/>
              <a:t>)</a:t>
            </a:r>
          </a:p>
          <a:p>
            <a:r>
              <a:rPr lang="cs-CZ" dirty="0"/>
              <a:t>zneužívání názvů prestižních časopisů a konferencí (mírně pozmění název časopisů či konferencí)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04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základním informačním zdrojem jsou literární prameny</a:t>
            </a:r>
          </a:p>
          <a:p>
            <a:r>
              <a:rPr lang="cs-CZ" dirty="0"/>
              <a:t>různá dělení literárních pramenů</a:t>
            </a:r>
          </a:p>
          <a:p>
            <a:r>
              <a:rPr lang="cs-CZ" dirty="0"/>
              <a:t>pro účely vědy a výzkumu lze vycházet z rozdělení podle </a:t>
            </a:r>
            <a:r>
              <a:rPr lang="cs-CZ" dirty="0">
                <a:hlinkClick r:id="rId2"/>
              </a:rPr>
              <a:t>RIV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(rejstřík informací o výsledcích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predátorských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názvy časopisů mohou být příliš obecné (nezačlenění do konkrétního oboru)</a:t>
            </a:r>
          </a:p>
          <a:p>
            <a:r>
              <a:rPr lang="cs-CZ" dirty="0"/>
              <a:t>parazitování na známých jménech (uvedení známých vědců v redakčních radách bez jejich vědomí)</a:t>
            </a:r>
          </a:p>
          <a:p>
            <a:r>
              <a:rPr lang="cs-CZ" dirty="0"/>
              <a:t>zcela stejná redakční rada pro více než jeden časopis vydavatelství</a:t>
            </a:r>
          </a:p>
          <a:p>
            <a:r>
              <a:rPr lang="cs-CZ" dirty="0"/>
              <a:t>uvádí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, který ve skutečnosti nemá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8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Prověření časopisu, že není predátorský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problematikou predátorských časopisů se UK dlouhodobě zabývá na svém </a:t>
            </a:r>
            <a:r>
              <a:rPr lang="cs-CZ" dirty="0">
                <a:hlinkClick r:id="rId3"/>
              </a:rPr>
              <a:t>webu</a:t>
            </a:r>
            <a:r>
              <a:rPr lang="cs-CZ" dirty="0"/>
              <a:t> a doporučuje:</a:t>
            </a:r>
          </a:p>
          <a:p>
            <a:r>
              <a:rPr lang="cs-CZ" dirty="0"/>
              <a:t>ověřte si informace, které stránky uvádějí (např. zda existuje instituce, která je uvedená jako vydavatel)</a:t>
            </a:r>
          </a:p>
          <a:p>
            <a:r>
              <a:rPr lang="cs-CZ" dirty="0"/>
              <a:t>podívejte se do aktuálních seznamů predátorských časopisů, i když seznamy nejsou a nemohou být vzhledem k stále se měnícímu prostředí kompletní</a:t>
            </a:r>
          </a:p>
          <a:p>
            <a:r>
              <a:rPr lang="cs-CZ" dirty="0"/>
              <a:t>ověřte si, že časopis opravdu má uváděný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(</a:t>
            </a:r>
            <a:r>
              <a:rPr lang="cs-CZ" dirty="0">
                <a:hlinkClick r:id="rId4"/>
              </a:rPr>
              <a:t>v databázi JCR</a:t>
            </a:r>
            <a:r>
              <a:rPr lang="cs-CZ" dirty="0"/>
              <a:t>) nebo SJR (ve </a:t>
            </a:r>
            <a:r>
              <a:rPr lang="cs-CZ" dirty="0" err="1">
                <a:hlinkClick r:id="rId5"/>
              </a:rPr>
              <a:t>Scopus</a:t>
            </a:r>
            <a:r>
              <a:rPr lang="cs-CZ" dirty="0" err="1"/>
              <a:t>u</a:t>
            </a:r>
            <a:r>
              <a:rPr lang="cs-CZ" dirty="0"/>
              <a:t>)</a:t>
            </a:r>
          </a:p>
          <a:p>
            <a:r>
              <a:rPr lang="cs-CZ" dirty="0"/>
              <a:t>aktuálně se predátorskými časopisy zabývá firma </a:t>
            </a:r>
            <a:r>
              <a:rPr lang="cs-CZ" dirty="0" err="1">
                <a:hlinkClick r:id="rId6"/>
              </a:rPr>
              <a:t>Cabell’s</a:t>
            </a:r>
            <a:r>
              <a:rPr lang="cs-CZ" dirty="0">
                <a:hlinkClick r:id="rId6"/>
              </a:rPr>
              <a:t> International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8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Elektronické verze časopisů</a:t>
            </a:r>
          </a:p>
        </p:txBody>
      </p:sp>
      <p:sp>
        <p:nvSpPr>
          <p:cNvPr id="2765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 dirty="0"/>
              <a:t>portál elektronických časopisů na UK</a:t>
            </a:r>
          </a:p>
          <a:p>
            <a:pPr lvl="1"/>
            <a:r>
              <a:rPr lang="cs-CZ" altLang="cs-CZ" sz="2400" dirty="0"/>
              <a:t>automaticky generovaný seznam ze znalostní báze SFX, který je průběžně aktualizovaný</a:t>
            </a:r>
          </a:p>
          <a:p>
            <a:pPr lvl="1"/>
            <a:r>
              <a:rPr lang="cs-CZ" altLang="cs-CZ" sz="2400" dirty="0"/>
              <a:t>v rámci Jednotné informační brány </a:t>
            </a:r>
          </a:p>
          <a:p>
            <a:pPr eaLnBrk="1" hangingPunct="1"/>
            <a:r>
              <a:rPr lang="cs-CZ" altLang="cs-CZ" sz="2800" dirty="0"/>
              <a:t>rozcestník nejvýznamnějších časopisů (jejich elektronických verzí) na UK</a:t>
            </a:r>
          </a:p>
          <a:p>
            <a:pPr eaLnBrk="1" hangingPunct="1"/>
            <a:r>
              <a:rPr lang="cs-CZ" altLang="cs-CZ" sz="2800" dirty="0"/>
              <a:t>u některých časopisů dostupné pouze abstrakty</a:t>
            </a:r>
          </a:p>
          <a:p>
            <a:pPr eaLnBrk="1" hangingPunct="1"/>
            <a:r>
              <a:rPr lang="cs-CZ" altLang="cs-CZ" sz="2800" dirty="0"/>
              <a:t>plné texty např. u </a:t>
            </a:r>
            <a:r>
              <a:rPr lang="cs-CZ" altLang="cs-CZ" sz="2800" dirty="0" err="1"/>
              <a:t>National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geografic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některé časopisy poskytují plné texty, ale se zpožděním např. 1 roku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CB018F-F3FA-4225-9CBF-4ABC8C6FDC41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32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Elektronické verze knih</a:t>
            </a:r>
          </a:p>
        </p:txBody>
      </p:sp>
      <p:sp>
        <p:nvSpPr>
          <p:cNvPr id="28677" name="Zástupný symbol pro obsah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36975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hlinkClick r:id="rId3"/>
              </a:rPr>
              <a:t>Portál elektronických knih </a:t>
            </a:r>
            <a:r>
              <a:rPr lang="cs-CZ" sz="2400" dirty="0" smtClean="0">
                <a:hlinkClick r:id="rId3"/>
              </a:rPr>
              <a:t>UK</a:t>
            </a:r>
            <a:r>
              <a:rPr lang="cs-CZ" sz="2400" dirty="0" smtClean="0"/>
              <a:t> </a:t>
            </a:r>
          </a:p>
          <a:p>
            <a:r>
              <a:rPr lang="cs-CZ" sz="2400" dirty="0">
                <a:hlinkClick r:id="rId4"/>
              </a:rPr>
              <a:t>W</a:t>
            </a:r>
            <a:r>
              <a:rPr lang="cs-CZ" sz="2400" dirty="0" smtClean="0">
                <a:hlinkClick r:id="rId4"/>
              </a:rPr>
              <a:t>ebová knihovna</a:t>
            </a:r>
            <a:endParaRPr lang="cs-CZ" sz="2400" dirty="0"/>
          </a:p>
          <a:p>
            <a:r>
              <a:rPr lang="cs-CZ" sz="2400" dirty="0">
                <a:hlinkClick r:id="rId5"/>
              </a:rPr>
              <a:t>Centrální katalog UK</a:t>
            </a:r>
            <a:endParaRPr lang="cs-CZ" sz="2400" dirty="0"/>
          </a:p>
          <a:p>
            <a:r>
              <a:rPr lang="cs-CZ" altLang="cs-CZ" sz="2400" dirty="0"/>
              <a:t>E-knihy nakladatelství UK dostupné na UK </a:t>
            </a:r>
          </a:p>
          <a:p>
            <a:r>
              <a:rPr lang="cs-CZ" altLang="cs-CZ" sz="2400" dirty="0"/>
              <a:t>Výběry e-knih součástí UK </a:t>
            </a:r>
          </a:p>
          <a:p>
            <a:r>
              <a:rPr lang="cs-CZ" altLang="cs-CZ" sz="2400" dirty="0"/>
              <a:t>Významné </a:t>
            </a:r>
            <a:r>
              <a:rPr lang="cs-CZ" altLang="cs-CZ" sz="2400" dirty="0" err="1"/>
              <a:t>repozitáře</a:t>
            </a:r>
            <a:r>
              <a:rPr lang="cs-CZ" altLang="cs-CZ" sz="2400" dirty="0"/>
              <a:t> s Open Access nebo Public </a:t>
            </a:r>
            <a:r>
              <a:rPr lang="cs-CZ" altLang="cs-CZ" sz="2400" dirty="0" err="1"/>
              <a:t>Domain</a:t>
            </a:r>
            <a:r>
              <a:rPr lang="cs-CZ" altLang="cs-CZ" sz="2400" dirty="0"/>
              <a:t> e-knihami </a:t>
            </a:r>
          </a:p>
          <a:p>
            <a:endParaRPr lang="cs-CZ" altLang="cs-CZ" sz="2400" dirty="0"/>
          </a:p>
          <a:p>
            <a:r>
              <a:rPr lang="cs-CZ" altLang="cs-CZ" sz="2400" dirty="0"/>
              <a:t>konkrétně např.:</a:t>
            </a:r>
          </a:p>
          <a:p>
            <a:pPr lvl="1"/>
            <a:r>
              <a:rPr lang="cs-CZ" altLang="cs-CZ" sz="2000" dirty="0">
                <a:hlinkClick r:id="rId6"/>
              </a:rPr>
              <a:t>knihy LF Hradec Králové </a:t>
            </a:r>
            <a:endParaRPr lang="cs-CZ" altLang="cs-CZ" sz="2000" dirty="0"/>
          </a:p>
          <a:p>
            <a:pPr lvl="1"/>
            <a:r>
              <a:rPr lang="cs-CZ" altLang="cs-CZ" sz="2000" dirty="0" err="1">
                <a:hlinkClick r:id="rId7"/>
              </a:rPr>
              <a:t>CzechELib</a:t>
            </a:r>
            <a:r>
              <a:rPr lang="cs-CZ" altLang="cs-CZ" sz="2000" dirty="0"/>
              <a:t> (pod záštitou NTK)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5750DB-1080-4F8E-B3A6-739F2BBFDB7B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33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marL="54864">
              <a:defRPr/>
            </a:pPr>
            <a:r>
              <a:rPr lang="cs-CZ" dirty="0"/>
              <a:t>Další významné databáze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15B5D6-B3E2-42B8-944E-262EFD8A573E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34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SportDiscus</a:t>
            </a:r>
            <a:endParaRPr lang="cs-CZ" sz="2400" dirty="0"/>
          </a:p>
          <a:p>
            <a:r>
              <a:rPr lang="cs-CZ" sz="2400" dirty="0" err="1"/>
              <a:t>Ebsco</a:t>
            </a:r>
            <a:endParaRPr lang="cs-CZ" sz="2400" dirty="0"/>
          </a:p>
          <a:p>
            <a:r>
              <a:rPr lang="cs-CZ" sz="2400" dirty="0" err="1"/>
              <a:t>Proquest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marL="54864">
              <a:defRPr/>
            </a:pPr>
            <a:r>
              <a:rPr lang="cs-CZ" dirty="0"/>
              <a:t>Vyhledávání ve </a:t>
            </a:r>
            <a:r>
              <a:rPr lang="cs-CZ" dirty="0" err="1"/>
              <a:t>SportDiscus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3EE9E-3260-40FE-A261-E347FF8AF7CA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35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5139"/>
            <a:ext cx="6767955" cy="51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Elektronické systémy na 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webové aplikace Univerzity Karlovy v Praze</a:t>
            </a:r>
          </a:p>
          <a:p>
            <a:pPr lvl="1"/>
            <a:r>
              <a:rPr lang="cs-CZ" dirty="0">
                <a:hlinkClick r:id="rId2"/>
              </a:rPr>
              <a:t>is.cuni.cz/</a:t>
            </a:r>
            <a:r>
              <a:rPr lang="cs-CZ" dirty="0" err="1">
                <a:hlinkClick r:id="rId2"/>
              </a:rPr>
              <a:t>webapps</a:t>
            </a:r>
            <a:endParaRPr lang="cs-CZ" dirty="0"/>
          </a:p>
          <a:p>
            <a:pPr lvl="2"/>
            <a:r>
              <a:rPr lang="cs-CZ" dirty="0" err="1"/>
              <a:t>Repozitář</a:t>
            </a:r>
            <a:r>
              <a:rPr lang="cs-CZ" dirty="0"/>
              <a:t> závěrečných prací</a:t>
            </a:r>
          </a:p>
          <a:p>
            <a:pPr lvl="2"/>
            <a:r>
              <a:rPr lang="cs-CZ" dirty="0"/>
              <a:t>aplikace Studenti pražských univerzit 1882–1939</a:t>
            </a:r>
          </a:p>
          <a:p>
            <a:pPr lvl="2"/>
            <a:r>
              <a:rPr lang="cs-CZ" dirty="0"/>
              <a:t>aplikace Studijní přehledy</a:t>
            </a:r>
          </a:p>
          <a:p>
            <a:pPr lvl="1"/>
            <a:r>
              <a:rPr lang="cs-CZ" dirty="0"/>
              <a:t>Grantová agentura UK </a:t>
            </a:r>
          </a:p>
          <a:p>
            <a:pPr lvl="1"/>
            <a:r>
              <a:rPr lang="cs-CZ" dirty="0"/>
              <a:t>aplikace Erasmus </a:t>
            </a:r>
          </a:p>
          <a:p>
            <a:pPr lvl="1"/>
            <a:r>
              <a:rPr lang="cs-CZ" dirty="0"/>
              <a:t>Evidence publikační činnosti - OBD </a:t>
            </a:r>
          </a:p>
          <a:p>
            <a:pPr lvl="1"/>
            <a:r>
              <a:rPr lang="cs-CZ" dirty="0"/>
              <a:t>Evidence grantů a projektů </a:t>
            </a:r>
          </a:p>
          <a:p>
            <a:pPr lvl="1"/>
            <a:r>
              <a:rPr lang="cs-CZ" dirty="0"/>
              <a:t>Správa dokumentů - datové schránky </a:t>
            </a:r>
          </a:p>
          <a:p>
            <a:pPr lvl="1"/>
            <a:r>
              <a:rPr lang="cs-CZ" dirty="0"/>
              <a:t>REHOS - podávání žádostí o ubytování v kolejích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7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Služby </a:t>
            </a:r>
            <a:r>
              <a:rPr lang="cs-CZ" dirty="0" err="1"/>
              <a:t>Cesnetu</a:t>
            </a:r>
            <a:r>
              <a:rPr lang="cs-CZ" dirty="0"/>
              <a:t> pro 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Základní služby</a:t>
            </a:r>
            <a:endParaRPr lang="cs-CZ"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cs-CZ">
                <a:hlinkClick r:id="rId3"/>
              </a:rPr>
              <a:t>ownCloud</a:t>
            </a:r>
            <a:r>
              <a:rPr lang="cs-CZ"/>
              <a:t> - cloudové úložište 100 GB/uživatel</a:t>
            </a:r>
            <a:endParaRPr lang="cs-CZ" dirty="0"/>
          </a:p>
          <a:p>
            <a:pPr lvl="1"/>
            <a:r>
              <a:rPr lang="cs-CZ" err="1">
                <a:hlinkClick r:id="rId4"/>
              </a:rPr>
              <a:t>Filesender</a:t>
            </a:r>
            <a:r>
              <a:rPr lang="cs-CZ"/>
              <a:t> - posílání velkých souborů - až 500 GB na soubor, soubor je v systému uložen nejvýše měsíc, poté je automaticky smazán</a:t>
            </a:r>
          </a:p>
          <a:p>
            <a:r>
              <a:rPr lang="cs-CZ"/>
              <a:t>Pokročilé služby</a:t>
            </a:r>
          </a:p>
          <a:p>
            <a:pPr lvl="1"/>
            <a:r>
              <a:rPr lang="cs-CZ"/>
              <a:t>náročné výpočty (Metacentrum)</a:t>
            </a:r>
          </a:p>
          <a:p>
            <a:pPr lvl="1"/>
            <a:r>
              <a:rPr lang="cs-CZ"/>
              <a:t>videokonference – pomocí specializovaných HW a SW jednotek, případně telefonu</a:t>
            </a:r>
          </a:p>
          <a:p>
            <a:pPr lvl="1"/>
            <a:r>
              <a:rPr lang="cs-CZ"/>
              <a:t>webkonference - v prostředí webového prohlížeče, služba je realizována technologií Adobe Connect</a:t>
            </a:r>
          </a:p>
          <a:p>
            <a:pPr lvl="1"/>
            <a:r>
              <a:rPr lang="cs-CZ"/>
              <a:t>datová úložiště</a:t>
            </a:r>
          </a:p>
        </p:txBody>
      </p:sp>
    </p:spTree>
    <p:extLst>
      <p:ext uri="{BB962C8B-B14F-4D97-AF65-F5344CB8AC3E}">
        <p14:creationId xmlns:p14="http://schemas.microsoft.com/office/powerpoint/2010/main" val="2650920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28321-1314-45A3-96CD-F3688EA1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Microsoft na UK FTVS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820FE-72EE-4BFD-BD69-07A458F4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https://login.live.com/</a:t>
            </a:r>
            <a:endParaRPr lang="cs-CZ" sz="2800" dirty="0"/>
          </a:p>
          <a:p>
            <a:r>
              <a:rPr lang="cs-CZ" sz="2800" dirty="0"/>
              <a:t>tvar emailu:</a:t>
            </a:r>
            <a:br>
              <a:rPr lang="cs-CZ" sz="2800" dirty="0"/>
            </a:br>
            <a:r>
              <a:rPr lang="cs-CZ" sz="2800" dirty="0"/>
              <a:t>ukčo@cuni.cz</a:t>
            </a:r>
            <a:br>
              <a:rPr lang="cs-CZ" sz="2800" dirty="0"/>
            </a:br>
            <a:r>
              <a:rPr lang="cs-CZ" sz="2800" dirty="0"/>
              <a:t>např. 12345678@cuni.cz</a:t>
            </a:r>
          </a:p>
          <a:p>
            <a:r>
              <a:rPr lang="cs-CZ" sz="2800" dirty="0"/>
              <a:t>nemusí fungovat</a:t>
            </a:r>
            <a:br>
              <a:rPr lang="cs-CZ" sz="2800" dirty="0"/>
            </a:br>
            <a:r>
              <a:rPr lang="cs-CZ" sz="2800" dirty="0"/>
              <a:t>ve všech prohlížečích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9DD274-46DD-4EC6-BF28-3FDC4558F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385" y="1506964"/>
            <a:ext cx="3137512" cy="26421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1ABC6C-5988-4A66-B0A5-69C17D588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39" y="4193301"/>
            <a:ext cx="3378055" cy="2337123"/>
          </a:xfrm>
          <a:prstGeom prst="rect">
            <a:avLst/>
          </a:prstGeom>
        </p:spPr>
      </p:pic>
      <p:pic>
        <p:nvPicPr>
          <p:cNvPr id="9" name="Grafický objekt 8" descr="Tenká šipka otáčející se doleva">
            <a:extLst>
              <a:ext uri="{FF2B5EF4-FFF2-40B4-BE49-F238E27FC236}">
                <a16:creationId xmlns:a16="http://schemas.microsoft.com/office/drawing/2014/main" id="{2FBBC6C9-A3CB-4DD9-B812-F43E0B8C7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275140" y="3556867"/>
            <a:ext cx="2337122" cy="914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1F4366F-6790-43E3-B876-47A19DF13C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96" t="2664" r="4876" b="2322"/>
          <a:stretch/>
        </p:blipFill>
        <p:spPr>
          <a:xfrm>
            <a:off x="1611167" y="4476533"/>
            <a:ext cx="2016225" cy="194724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611D504-13BD-479B-BBE7-CC4AB28875F4}"/>
              </a:ext>
            </a:extLst>
          </p:cNvPr>
          <p:cNvSpPr/>
          <p:nvPr/>
        </p:nvSpPr>
        <p:spPr>
          <a:xfrm>
            <a:off x="1835696" y="5450157"/>
            <a:ext cx="324008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Grafický objekt 12" descr="Tenká šipka otáčející se po směru hodinových ručiček">
            <a:extLst>
              <a:ext uri="{FF2B5EF4-FFF2-40B4-BE49-F238E27FC236}">
                <a16:creationId xmlns:a16="http://schemas.microsoft.com/office/drawing/2014/main" id="{3A211049-0AD2-4C9A-8647-CE926885FC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3538736" y="51369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19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3AF418A-9F0A-4B44-A28A-7D8B353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Office 356 online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B6C81A-D11B-4B65-BE13-C8ECEC119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/>
          <a:stretch/>
        </p:blipFill>
        <p:spPr>
          <a:xfrm>
            <a:off x="323528" y="1600200"/>
            <a:ext cx="8363272" cy="21203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85BFFB-88EE-4BFE-8ED2-1F1BA1A83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0" y="3190104"/>
            <a:ext cx="4895208" cy="25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2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492896"/>
            <a:ext cx="4038600" cy="4228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Publikační výsledky</a:t>
            </a:r>
          </a:p>
          <a:p>
            <a:r>
              <a:rPr lang="cs-CZ" dirty="0"/>
              <a:t>recenzovaný odborný článek</a:t>
            </a:r>
          </a:p>
          <a:p>
            <a:r>
              <a:rPr lang="cs-CZ" dirty="0"/>
              <a:t>odborná kniha</a:t>
            </a:r>
          </a:p>
          <a:p>
            <a:r>
              <a:rPr lang="cs-CZ" dirty="0"/>
              <a:t>kapitola v odborné knize</a:t>
            </a:r>
          </a:p>
          <a:p>
            <a:r>
              <a:rPr lang="cs-CZ" dirty="0"/>
              <a:t>článek ve sborníku</a:t>
            </a:r>
          </a:p>
          <a:p>
            <a:pPr marL="0" indent="0">
              <a:buNone/>
            </a:pPr>
            <a:r>
              <a:rPr lang="cs-CZ" dirty="0"/>
              <a:t>Patenty</a:t>
            </a:r>
          </a:p>
          <a:p>
            <a:r>
              <a:rPr lang="cs-CZ" dirty="0"/>
              <a:t>patent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33900" y="2492896"/>
            <a:ext cx="4038600" cy="42285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Aplikované výsledky</a:t>
            </a:r>
          </a:p>
          <a:p>
            <a:pPr marL="0" indent="0">
              <a:buNone/>
            </a:pPr>
            <a:r>
              <a:rPr lang="cs-CZ" dirty="0"/>
              <a:t>např.</a:t>
            </a:r>
          </a:p>
          <a:p>
            <a:r>
              <a:rPr lang="cs-CZ" dirty="0"/>
              <a:t>užitný vzor</a:t>
            </a:r>
          </a:p>
          <a:p>
            <a:r>
              <a:rPr lang="cs-CZ" dirty="0"/>
              <a:t>průmyslový vzor</a:t>
            </a:r>
          </a:p>
          <a:p>
            <a:r>
              <a:rPr lang="cs-CZ" dirty="0"/>
              <a:t>prototyp</a:t>
            </a:r>
          </a:p>
          <a:p>
            <a:r>
              <a:rPr lang="cs-CZ" dirty="0"/>
              <a:t>léčebný postup</a:t>
            </a:r>
          </a:p>
          <a:p>
            <a:r>
              <a:rPr lang="cs-CZ" dirty="0"/>
              <a:t>certifikovaná metodika</a:t>
            </a:r>
          </a:p>
          <a:p>
            <a:r>
              <a:rPr lang="cs-CZ" dirty="0"/>
              <a:t>výzkumná zpráva</a:t>
            </a:r>
          </a:p>
          <a:p>
            <a:r>
              <a:rPr lang="cs-CZ" dirty="0"/>
              <a:t>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621909"/>
            <a:ext cx="837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Výsledky uznatelné v RIV se každý rok mění, nyní se postupuje podle </a:t>
            </a:r>
            <a:r>
              <a:rPr lang="cs-CZ" dirty="0">
                <a:hlinkClick r:id="rId3"/>
              </a:rPr>
              <a:t>Metodiky 17+</a:t>
            </a:r>
            <a:r>
              <a:rPr lang="cs-CZ" dirty="0"/>
              <a:t>, </a:t>
            </a:r>
            <a:r>
              <a:rPr lang="cs-CZ" dirty="0" smtClean="0"/>
              <a:t>další </a:t>
            </a:r>
            <a:r>
              <a:rPr lang="cs-CZ" dirty="0"/>
              <a:t>informace </a:t>
            </a:r>
            <a:r>
              <a:rPr lang="cs-CZ" dirty="0" smtClean="0"/>
              <a:t>na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https://www.rvvi.cz/</a:t>
            </a:r>
            <a:r>
              <a:rPr lang="cs-CZ" dirty="0"/>
              <a:t>; výsledky </a:t>
            </a:r>
            <a:r>
              <a:rPr lang="cs-CZ" dirty="0" smtClean="0"/>
              <a:t>z let 2017-2019 </a:t>
            </a:r>
            <a:r>
              <a:rPr lang="cs-CZ" dirty="0" smtClean="0">
                <a:hlinkClick r:id="rId5"/>
              </a:rPr>
              <a:t>zde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1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D3E59-9D8D-410B-B40A-C0CB1ECA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Nastavení OneDrivu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930A0E-2E38-4841-8F69-A00D87EDF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onedrive</a:t>
            </a:r>
            <a:r>
              <a:rPr lang="cs-CZ" sz="2800" dirty="0"/>
              <a:t> – nastavení </a:t>
            </a:r>
            <a:r>
              <a:rPr lang="cs-CZ" sz="2800" dirty="0" err="1"/>
              <a:t>OneDrivu</a:t>
            </a:r>
            <a:endParaRPr lang="cs-CZ" sz="2800" dirty="0"/>
          </a:p>
          <a:p>
            <a:r>
              <a:rPr lang="cs-CZ" sz="2800" dirty="0"/>
              <a:t>další nastavení – Metrika úložiště</a:t>
            </a:r>
          </a:p>
          <a:p>
            <a:r>
              <a:rPr lang="cs-CZ" sz="2800" dirty="0"/>
              <a:t>zajímavá velikost </a:t>
            </a:r>
            <a:r>
              <a:rPr lang="cs-CZ" sz="2800" dirty="0" err="1"/>
              <a:t>cloudu</a:t>
            </a: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423F8B-A8B1-4B5A-8BCB-10ACC5FE6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784"/>
            <a:ext cx="2484969" cy="24632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452908-91EB-4D01-A691-E78F14924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74344"/>
            <a:ext cx="7066466" cy="14695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6CCC19-E184-42D0-84CE-B7246C87E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57" y="3310921"/>
            <a:ext cx="3238952" cy="781159"/>
          </a:xfrm>
          <a:prstGeom prst="rect">
            <a:avLst/>
          </a:prstGeom>
        </p:spPr>
      </p:pic>
      <p:pic>
        <p:nvPicPr>
          <p:cNvPr id="13" name="Grafický objekt 12" descr="Tenká šipka s nepatrným zakřivením">
            <a:extLst>
              <a:ext uri="{FF2B5EF4-FFF2-40B4-BE49-F238E27FC236}">
                <a16:creationId xmlns:a16="http://schemas.microsoft.com/office/drawing/2014/main" id="{1C907DA3-D40E-4BFA-A9E9-2C3506138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93469">
            <a:off x="4429585" y="3790375"/>
            <a:ext cx="2353927" cy="914400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198D9390-99DC-4EE3-9D0E-A0CCB356DE87}"/>
              </a:ext>
            </a:extLst>
          </p:cNvPr>
          <p:cNvSpPr/>
          <p:nvPr/>
        </p:nvSpPr>
        <p:spPr>
          <a:xfrm>
            <a:off x="2699792" y="3386620"/>
            <a:ext cx="717000" cy="629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213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557F4179-F447-4D9E-8B6D-8293180262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akademičtí pracovníci jsou označeni jako:</a:t>
            </a:r>
            <a:br>
              <a:rPr lang="cs-CZ"/>
            </a:br>
            <a:r>
              <a:rPr lang="cs-CZ"/>
              <a:t>faculty.staff</a:t>
            </a:r>
          </a:p>
          <a:p>
            <a:r>
              <a:rPr lang="cs-CZ"/>
              <a:t>jak studenti?</a:t>
            </a:r>
          </a:p>
          <a:p>
            <a:r>
              <a:rPr lang="cs-CZ"/>
              <a:t>tvar emailové adresy může být i ukčo@o365.cuni.cz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3E1F7F-5B52-45AD-A1F8-0ABB927D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8"/>
            <a:ext cx="2886075" cy="601027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8A417FE-EA36-4C7A-A20B-87BFEDF65D2B}"/>
              </a:ext>
            </a:extLst>
          </p:cNvPr>
          <p:cNvSpPr/>
          <p:nvPr/>
        </p:nvSpPr>
        <p:spPr>
          <a:xfrm>
            <a:off x="1979712" y="1844824"/>
            <a:ext cx="432048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A4D1034-422C-4DA1-A0BE-F7FA1B93CA1B}"/>
              </a:ext>
            </a:extLst>
          </p:cNvPr>
          <p:cNvSpPr/>
          <p:nvPr/>
        </p:nvSpPr>
        <p:spPr>
          <a:xfrm>
            <a:off x="1979712" y="2168860"/>
            <a:ext cx="432048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53B3434-7DFB-4372-AE31-29A5821F79A8}"/>
              </a:ext>
            </a:extLst>
          </p:cNvPr>
          <p:cNvSpPr/>
          <p:nvPr/>
        </p:nvSpPr>
        <p:spPr>
          <a:xfrm>
            <a:off x="2486645" y="2492896"/>
            <a:ext cx="432048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07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elektronické zdroje na 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Adobe </a:t>
            </a:r>
            <a:r>
              <a:rPr lang="cs-CZ" dirty="0" err="1"/>
              <a:t>Connect</a:t>
            </a:r>
            <a:endParaRPr lang="cs-CZ" dirty="0"/>
          </a:p>
          <a:p>
            <a:r>
              <a:rPr lang="cs-CZ" dirty="0" err="1"/>
              <a:t>Streamservery</a:t>
            </a:r>
            <a:r>
              <a:rPr lang="cs-CZ" dirty="0"/>
              <a:t> </a:t>
            </a:r>
          </a:p>
          <a:p>
            <a:r>
              <a:rPr lang="cs-CZ" dirty="0"/>
              <a:t>Wiki</a:t>
            </a:r>
          </a:p>
          <a:p>
            <a:r>
              <a:rPr lang="cs-CZ" dirty="0" err="1"/>
              <a:t>Moodle</a:t>
            </a:r>
            <a:endParaRPr lang="cs-CZ" dirty="0"/>
          </a:p>
          <a:p>
            <a:endParaRPr lang="cs-CZ" dirty="0"/>
          </a:p>
          <a:p>
            <a:r>
              <a:rPr lang="cs-CZ" dirty="0"/>
              <a:t>vše na rozcestníku </a:t>
            </a:r>
            <a:r>
              <a:rPr lang="cs-CZ" dirty="0">
                <a:hlinkClick r:id="rId2"/>
              </a:rPr>
              <a:t>dl.cuni.cz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>
                <a:hlinkClick r:id="rId3"/>
              </a:rPr>
              <a:t>UK A-Ž</a:t>
            </a:r>
            <a:r>
              <a:rPr lang="cs-CZ" dirty="0"/>
              <a:t>“ </a:t>
            </a:r>
            <a:r>
              <a:rPr lang="cs-CZ" dirty="0" err="1"/>
              <a:t>discovery</a:t>
            </a:r>
            <a:r>
              <a:rPr lang="cs-CZ" dirty="0"/>
              <a:t> služba Univerzity Karlovy </a:t>
            </a:r>
            <a:br>
              <a:rPr lang="cs-CZ" dirty="0"/>
            </a:br>
            <a:r>
              <a:rPr lang="cs-CZ" dirty="0"/>
              <a:t>od A až do Ž</a:t>
            </a:r>
          </a:p>
          <a:p>
            <a:pPr lvl="1"/>
            <a:r>
              <a:rPr lang="cs-CZ" dirty="0"/>
              <a:t>vyhledávač UK v informačních zdrojích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18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Citování literatury a tvorba bibliografických záznamů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UK by měla být pro kvalifikační práce závazná mezinárodní norma </a:t>
            </a:r>
            <a:r>
              <a:rPr lang="pt-BR" dirty="0"/>
              <a:t>ISO 690 a ISO 690-2 </a:t>
            </a:r>
            <a:r>
              <a:rPr lang="cs-CZ" dirty="0"/>
              <a:t> platná od 1. 4. 2011</a:t>
            </a:r>
          </a:p>
          <a:p>
            <a:r>
              <a:rPr lang="cs-CZ" dirty="0">
                <a:hlinkClick r:id="rId2"/>
              </a:rPr>
              <a:t>Ústav informačních studií a knihovnictví UK FF </a:t>
            </a:r>
            <a:endParaRPr lang="cs-CZ" dirty="0"/>
          </a:p>
          <a:p>
            <a:pPr lvl="1"/>
            <a:r>
              <a:rPr lang="cs-CZ" dirty="0"/>
              <a:t>poskytuje ucelenou informační podporu ohledně citování literatury a tvorby bibliografických záznamů</a:t>
            </a:r>
          </a:p>
          <a:p>
            <a:pPr lvl="1"/>
            <a:r>
              <a:rPr lang="cs-CZ" dirty="0"/>
              <a:t>zejména texty Evy </a:t>
            </a:r>
            <a:r>
              <a:rPr lang="cs-CZ" dirty="0" err="1"/>
              <a:t>Bratkové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03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Citování literatury a tvorba bibliografických záznamů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Nová citační norma ČSN ISO 690:2011 - Bibliografické citace - </a:t>
            </a:r>
            <a:r>
              <a:rPr lang="cs-CZ" dirty="0">
                <a:hlinkClick r:id="rId2"/>
              </a:rPr>
              <a:t>www.iso690.zcu.cz</a:t>
            </a:r>
            <a:endParaRPr lang="cs-CZ" dirty="0"/>
          </a:p>
          <a:p>
            <a:r>
              <a:rPr lang="cs-CZ" dirty="0"/>
              <a:t>Bibliografické odkazy a citace dokumentů dle ČSN ISO 690 (01 0197) platné od 1. dubna 2011 - </a:t>
            </a:r>
            <a:r>
              <a:rPr lang="cs-CZ" dirty="0">
                <a:hlinkClick r:id="rId3"/>
              </a:rPr>
              <a:t>http://www.citace.com/CSN-ISO-690.pdf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23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Softwary pro správu bibliografických a webových referencí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72759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z některých databází je možný export do různých softwarů a aplikací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/>
          <a:lstStyle/>
          <a:p>
            <a:r>
              <a:rPr lang="cs-CZ" dirty="0"/>
              <a:t>z WOS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633268"/>
          </a:xfrm>
        </p:spPr>
        <p:txBody>
          <a:bodyPr/>
          <a:lstStyle/>
          <a:p>
            <a:r>
              <a:rPr lang="cs-CZ" dirty="0"/>
              <a:t>ze </a:t>
            </a:r>
            <a:r>
              <a:rPr lang="cs-CZ" dirty="0" err="1"/>
              <a:t>SPORTDiscus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45</a:t>
            </a:fld>
            <a:endParaRPr lang="cs-CZ" dirty="0"/>
          </a:p>
        </p:txBody>
      </p:sp>
      <p:pic>
        <p:nvPicPr>
          <p:cNvPr id="7" name="Obráze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/>
          <a:stretch/>
        </p:blipFill>
        <p:spPr>
          <a:xfrm>
            <a:off x="899592" y="2996952"/>
            <a:ext cx="2109217" cy="157162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5760720" cy="17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Další softwary a aplikace pro správu bibliografických a webových referencí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Citace.com</a:t>
            </a:r>
            <a:endParaRPr lang="cs-CZ" dirty="0"/>
          </a:p>
          <a:p>
            <a:r>
              <a:rPr lang="cs-CZ" dirty="0" err="1">
                <a:hlinkClick r:id="rId3"/>
              </a:rPr>
              <a:t>Biblioscape</a:t>
            </a:r>
            <a:endParaRPr lang="cs-CZ" dirty="0"/>
          </a:p>
          <a:p>
            <a:r>
              <a:rPr lang="cs-CZ" dirty="0" err="1">
                <a:hlinkClick r:id="rId4"/>
              </a:rPr>
              <a:t>ProCite</a:t>
            </a:r>
            <a:endParaRPr lang="cs-CZ" dirty="0"/>
          </a:p>
          <a:p>
            <a:r>
              <a:rPr lang="cs-CZ" dirty="0" err="1">
                <a:hlinkClick r:id="rId5"/>
              </a:rPr>
              <a:t>Endnote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3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 bez diakritiky,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http://www.nechybujte.cz/</a:t>
            </a:r>
            <a:endParaRPr lang="cs-CZ" dirty="0"/>
          </a:p>
          <a:p>
            <a:pPr lvl="1"/>
            <a:r>
              <a:rPr lang="cs-CZ" dirty="0"/>
              <a:t>Doplní diakritiku, slovník současné češtiny, slovník synonym a antonym</a:t>
            </a:r>
          </a:p>
          <a:p>
            <a:r>
              <a:rPr lang="cs-CZ" dirty="0">
                <a:hlinkClick r:id="rId3"/>
              </a:rPr>
              <a:t>https://nlp.fi.muni.cz/cz_accent/</a:t>
            </a:r>
            <a:endParaRPr lang="cs-CZ" dirty="0"/>
          </a:p>
          <a:p>
            <a:pPr lvl="1"/>
            <a:r>
              <a:rPr lang="cs-CZ" dirty="0"/>
              <a:t>Doplní diakritiku</a:t>
            </a:r>
          </a:p>
          <a:p>
            <a:r>
              <a:rPr lang="cs-CZ" dirty="0">
                <a:hlinkClick r:id="rId4"/>
              </a:rPr>
              <a:t>http://prirucka.ujc.cas.cz/</a:t>
            </a:r>
            <a:endParaRPr lang="cs-CZ" dirty="0"/>
          </a:p>
          <a:p>
            <a:pPr lvl="1"/>
            <a:r>
              <a:rPr lang="cs-CZ" dirty="0"/>
              <a:t>Příručka ústavu pro jazyk český</a:t>
            </a:r>
          </a:p>
        </p:txBody>
      </p:sp>
    </p:spTree>
    <p:extLst>
      <p:ext uri="{BB962C8B-B14F-4D97-AF65-F5344CB8AC3E}">
        <p14:creationId xmlns:p14="http://schemas.microsoft.com/office/powerpoint/2010/main" val="18527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Použité zdroje</a:t>
            </a:r>
          </a:p>
        </p:txBody>
      </p:sp>
      <p:sp>
        <p:nvSpPr>
          <p:cNvPr id="3174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dirty="0"/>
              <a:t>Ústřední knihovna ČVUT [online]. c 2015. [cit. 2016-10-16]. Dostupné z:</a:t>
            </a:r>
            <a:br>
              <a:rPr lang="cs-CZ" altLang="cs-CZ" dirty="0"/>
            </a:br>
            <a:r>
              <a:rPr lang="cs-CZ" altLang="cs-CZ" dirty="0">
                <a:hlinkClick r:id="rId3"/>
              </a:rPr>
              <a:t>https://www.cvut.cz/ustredni-knihovna</a:t>
            </a:r>
            <a:endParaRPr lang="cs-CZ" altLang="cs-CZ" dirty="0"/>
          </a:p>
          <a:p>
            <a:r>
              <a:rPr lang="pl-PL" altLang="cs-CZ" dirty="0"/>
              <a:t>Elektronické informační zdroje dostupné na VŠE</a:t>
            </a:r>
            <a:r>
              <a:rPr lang="cs-CZ" altLang="cs-CZ" dirty="0"/>
              <a:t> [online]. c 2010-2015, poslední aktualizace 2015-4-28 [cit. 2015-10-12]. Dostupné z:</a:t>
            </a:r>
            <a:br>
              <a:rPr lang="cs-CZ" altLang="cs-CZ" dirty="0"/>
            </a:br>
            <a:r>
              <a:rPr lang="cs-CZ" altLang="cs-CZ" dirty="0">
                <a:hlinkClick r:id="rId4"/>
              </a:rPr>
              <a:t>http://www.vse.cz/obecne/impactfk.php3</a:t>
            </a:r>
            <a:endParaRPr lang="cs-CZ" altLang="cs-CZ" dirty="0"/>
          </a:p>
          <a:p>
            <a:r>
              <a:rPr lang="cs-CZ" altLang="cs-CZ" dirty="0"/>
              <a:t>Knihovna Univerzity Karlovy v Praze [online]. c 2015. [cit. 2015-10-12]. Dostupné z:</a:t>
            </a:r>
          </a:p>
          <a:p>
            <a:pPr lvl="1"/>
            <a:r>
              <a:rPr lang="cs-CZ" altLang="cs-CZ" dirty="0">
                <a:hlinkClick r:id="rId5"/>
              </a:rPr>
              <a:t>http://knihovna.cuni.cz/sber-dat-o-publikacni-cinnosti-riv/metodika-hodnoceni/</a:t>
            </a:r>
            <a:endParaRPr lang="cs-CZ" altLang="cs-CZ" dirty="0"/>
          </a:p>
          <a:p>
            <a:pPr lvl="1"/>
            <a:r>
              <a:rPr lang="cs-CZ" altLang="cs-CZ" dirty="0">
                <a:hlinkClick r:id="rId6"/>
              </a:rPr>
              <a:t>https://knihovna.cuni.cz/rozcestnik/open-access/zakladni-informace/predatori/</a:t>
            </a:r>
            <a:endParaRPr lang="cs-CZ" altLang="cs-CZ" dirty="0"/>
          </a:p>
          <a:p>
            <a:pPr lvl="1"/>
            <a:r>
              <a:rPr lang="cs-CZ" altLang="cs-CZ" dirty="0">
                <a:hlinkClick r:id="rId7"/>
              </a:rPr>
              <a:t>http://knihovna.cuni.cz/rozcestnik/pro-studenty/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960838-66BC-4289-8FAA-E1B3F662906A}" type="slidenum">
              <a:rPr lang="cs-CZ" altLang="cs-CZ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48</a:t>
            </a:fld>
            <a:endParaRPr lang="cs-CZ" alt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3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Nová citační norma ČSN ISO 690:2011 - Bibliografické citace </a:t>
            </a:r>
            <a:r>
              <a:rPr lang="cs-CZ" altLang="cs-CZ" sz="2400" dirty="0"/>
              <a:t>[online]. c 2011. [cit. </a:t>
            </a:r>
            <a:r>
              <a:rPr lang="cs-CZ" altLang="cs-CZ" sz="2400" dirty="0" smtClean="0"/>
              <a:t>2019-09-10]. </a:t>
            </a:r>
            <a:r>
              <a:rPr lang="cs-CZ" altLang="cs-CZ" sz="2400" dirty="0"/>
              <a:t>Dostupné z: </a:t>
            </a:r>
            <a:r>
              <a:rPr lang="cs-CZ" sz="2400" dirty="0">
                <a:hlinkClick r:id="rId2"/>
              </a:rPr>
              <a:t>www.iso690.zcu.cz</a:t>
            </a:r>
            <a:endParaRPr lang="cs-CZ" sz="2400" dirty="0"/>
          </a:p>
          <a:p>
            <a:r>
              <a:rPr lang="cs-CZ" sz="2400" dirty="0"/>
              <a:t>Bibliografické odkazy a citace dokumentů dle ČSN ISO 690 (01 0197) platné od 1. dubna 2011 </a:t>
            </a:r>
            <a:r>
              <a:rPr lang="cs-CZ" altLang="cs-CZ" sz="2400" dirty="0"/>
              <a:t>[online]. c 2011. [cit. </a:t>
            </a:r>
            <a:r>
              <a:rPr lang="cs-CZ" altLang="cs-CZ" sz="2400" dirty="0" smtClean="0"/>
              <a:t>2019-09-10]. </a:t>
            </a:r>
            <a:r>
              <a:rPr lang="cs-CZ" altLang="cs-CZ" sz="2400" dirty="0"/>
              <a:t>Dostupné z:</a:t>
            </a:r>
            <a:r>
              <a:rPr lang="cs-CZ" sz="2400" dirty="0"/>
              <a:t> </a:t>
            </a:r>
            <a:r>
              <a:rPr lang="cs-CZ" sz="2400" dirty="0">
                <a:hlinkClick r:id="rId3"/>
              </a:rPr>
              <a:t>http://www.citace.com/CSN-ISO-690.pdf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2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Publikační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J</a:t>
            </a:r>
            <a:r>
              <a:rPr lang="cs-CZ" baseline="-25000" dirty="0" err="1"/>
              <a:t>imp</a:t>
            </a:r>
            <a:r>
              <a:rPr lang="cs-CZ" dirty="0"/>
              <a:t> – původní nebo přehledový článek v odborném periodiku, který je obsažen v databázi Web </a:t>
            </a:r>
            <a:r>
              <a:rPr lang="cs-CZ" dirty="0" err="1"/>
              <a:t>of</a:t>
            </a:r>
            <a:r>
              <a:rPr lang="cs-CZ" dirty="0"/>
              <a:t> Science příznakem „</a:t>
            </a:r>
            <a:r>
              <a:rPr lang="cs-CZ" dirty="0" err="1"/>
              <a:t>Article</a:t>
            </a:r>
            <a:r>
              <a:rPr lang="cs-CZ" dirty="0"/>
              <a:t>“, „</a:t>
            </a:r>
            <a:r>
              <a:rPr lang="cs-CZ" dirty="0" err="1"/>
              <a:t>Review</a:t>
            </a:r>
            <a:r>
              <a:rPr lang="cs-CZ" dirty="0"/>
              <a:t>“, nebo „</a:t>
            </a:r>
            <a:r>
              <a:rPr lang="cs-CZ" dirty="0" err="1"/>
              <a:t>Letter</a:t>
            </a:r>
            <a:r>
              <a:rPr lang="cs-CZ" dirty="0"/>
              <a:t>“, v roce 2013 i „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“</a:t>
            </a:r>
            <a:endParaRPr lang="cs-CZ" baseline="-25000" dirty="0"/>
          </a:p>
          <a:p>
            <a:r>
              <a:rPr lang="cs-CZ" dirty="0"/>
              <a:t>J</a:t>
            </a:r>
            <a:r>
              <a:rPr lang="cs-CZ" baseline="-25000" dirty="0"/>
              <a:t>SC</a:t>
            </a:r>
            <a:r>
              <a:rPr lang="cs-CZ" dirty="0"/>
              <a:t>	- původní nebo přehledový článek v odborném periodiku, který je obsažen v databázi SCOPUS společnosti </a:t>
            </a:r>
            <a:r>
              <a:rPr lang="cs-CZ" dirty="0" err="1"/>
              <a:t>Elsevier</a:t>
            </a:r>
            <a:r>
              <a:rPr lang="cs-CZ" dirty="0"/>
              <a:t> s příznaky jako u WOS</a:t>
            </a:r>
          </a:p>
          <a:p>
            <a:r>
              <a:rPr lang="cs-CZ" dirty="0" err="1"/>
              <a:t>J</a:t>
            </a:r>
            <a:r>
              <a:rPr lang="cs-CZ" baseline="-25000" dirty="0" err="1"/>
              <a:t>ost</a:t>
            </a:r>
            <a:r>
              <a:rPr lang="cs-CZ" dirty="0"/>
              <a:t> - původní / přehledový článek v recenzovaném odborném periodiku, které nespadá do žádné z výše uvedených skupin. Rozhodující je, zda recenzovaný odborný článek splňuje obecné požadavky na tento druh výsledku a prošel řádně procesem recenzního řízení.</a:t>
            </a:r>
          </a:p>
          <a:p>
            <a:pPr lvl="1"/>
            <a:r>
              <a:rPr lang="cs-CZ" dirty="0"/>
              <a:t>Seznam recenzovaných neimpaktovaných periodik existoval do roku 2015. </a:t>
            </a:r>
          </a:p>
          <a:p>
            <a:r>
              <a:rPr lang="cs-CZ" dirty="0" err="1"/>
              <a:t>J</a:t>
            </a:r>
            <a:r>
              <a:rPr lang="cs-CZ" baseline="-25000" dirty="0" err="1"/>
              <a:t>neimp</a:t>
            </a:r>
            <a:r>
              <a:rPr lang="cs-CZ" baseline="-25000" dirty="0"/>
              <a:t> </a:t>
            </a:r>
            <a:r>
              <a:rPr lang="cs-CZ" dirty="0"/>
              <a:t>– článek v databázi ERIH</a:t>
            </a:r>
          </a:p>
          <a:p>
            <a:r>
              <a:rPr lang="cs-CZ" dirty="0" err="1"/>
              <a:t>J</a:t>
            </a:r>
            <a:r>
              <a:rPr lang="cs-CZ" baseline="-25000" dirty="0" err="1"/>
              <a:t>rec</a:t>
            </a:r>
            <a:r>
              <a:rPr lang="cs-CZ" baseline="-25000" dirty="0"/>
              <a:t> </a:t>
            </a:r>
            <a:r>
              <a:rPr lang="cs-CZ" dirty="0"/>
              <a:t>– článek v odborném periodiku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860032" y="5373216"/>
            <a:ext cx="1008112" cy="432048"/>
            <a:chOff x="4860032" y="5373216"/>
            <a:chExt cx="1008112" cy="432048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4860032" y="5373216"/>
              <a:ext cx="100811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4932040" y="5589240"/>
              <a:ext cx="936104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ovéPole 9"/>
          <p:cNvSpPr txBox="1"/>
          <p:nvPr/>
        </p:nvSpPr>
        <p:spPr>
          <a:xfrm>
            <a:off x="5940152" y="54381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tato označení už neexistují</a:t>
            </a:r>
          </a:p>
        </p:txBody>
      </p:sp>
    </p:spTree>
    <p:extLst>
      <p:ext uri="{BB962C8B-B14F-4D97-AF65-F5344CB8AC3E}">
        <p14:creationId xmlns:p14="http://schemas.microsoft.com/office/powerpoint/2010/main" val="4239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4782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Publikační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56151"/>
          </a:xfrm>
        </p:spPr>
        <p:txBody>
          <a:bodyPr>
            <a:normAutofit fontScale="62500" lnSpcReduction="20000"/>
          </a:bodyPr>
          <a:lstStyle/>
          <a:p>
            <a:r>
              <a:rPr lang="cs-CZ" sz="3800" dirty="0"/>
              <a:t>B - odborná kniha</a:t>
            </a:r>
          </a:p>
          <a:p>
            <a:pPr lvl="1"/>
            <a:r>
              <a:rPr lang="cs-CZ" dirty="0"/>
              <a:t>má přidělen kód ISBN nebo ISMN</a:t>
            </a:r>
          </a:p>
          <a:p>
            <a:pPr lvl="1"/>
            <a:r>
              <a:rPr lang="cs-CZ" dirty="0"/>
              <a:t>prezentuje původní výsledky výzkumu, který byl uskutečněn autorem knihy nebo autorským týmem, jehož byl autor členem. Kniha je neperiodická odborná publikace o rozsahu alespoň 50 tištěných stran vlastního textu ...</a:t>
            </a:r>
          </a:p>
          <a:p>
            <a:r>
              <a:rPr lang="cs-CZ" sz="3800" dirty="0"/>
              <a:t>C - kapitola v odborné knize</a:t>
            </a:r>
          </a:p>
          <a:p>
            <a:pPr lvl="1"/>
            <a:r>
              <a:rPr lang="cs-CZ" dirty="0"/>
              <a:t>kapitola nebo kapitoly v odborné knize (pokud kniha splňuje definici pro výsledek druhu B)</a:t>
            </a:r>
          </a:p>
          <a:p>
            <a:pPr lvl="1"/>
            <a:r>
              <a:rPr lang="cs-CZ" dirty="0"/>
              <a:t>kapitola však musí mít uvedeného samostatného autora nebo autorský kolektiv ...</a:t>
            </a:r>
          </a:p>
          <a:p>
            <a:r>
              <a:rPr lang="cs-CZ" sz="3800" dirty="0"/>
              <a:t>D - článek ve sborníku - takto je hodnocen článek, který je evidován:</a:t>
            </a:r>
          </a:p>
          <a:p>
            <a:pPr lvl="1"/>
            <a:r>
              <a:rPr lang="cs-CZ" dirty="0"/>
              <a:t>v databázi SCOPUS ve zdrojích („</a:t>
            </a:r>
            <a:r>
              <a:rPr lang="cs-CZ" dirty="0" err="1"/>
              <a:t>Sources</a:t>
            </a:r>
            <a:r>
              <a:rPr lang="cs-CZ" dirty="0"/>
              <a:t>“) typu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 nebo </a:t>
            </a:r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a má přidělen ISBN, případně ISSN i ISBN kód</a:t>
            </a:r>
          </a:p>
          <a:p>
            <a:pPr lvl="1"/>
            <a:r>
              <a:rPr lang="cs-CZ" dirty="0"/>
              <a:t>v databázi </a:t>
            </a:r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 společnosti Thomson Reuters má zdroj přidělen kód ISBN, případně ISSN i ISBN kód ...</a:t>
            </a:r>
          </a:p>
          <a:p>
            <a:r>
              <a:rPr lang="cs-CZ" dirty="0">
                <a:hlinkClick r:id="rId2"/>
              </a:rPr>
              <a:t>Další výstupy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7C99-486B-4FD3-91A3-E72600016BE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>
              <a:defRPr/>
            </a:pPr>
            <a:r>
              <a:rPr lang="cs-CZ" dirty="0"/>
              <a:t>Elektronické zdroje </a:t>
            </a:r>
            <a:br>
              <a:rPr lang="cs-CZ" dirty="0"/>
            </a:br>
            <a:r>
              <a:rPr lang="cs-CZ" sz="2800" dirty="0"/>
              <a:t>(primární, sekundární a terciální) 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cs-CZ" cap="small" dirty="0"/>
              <a:t>veřejné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2600" dirty="0"/>
              <a:t>volně přístupné veřejnosti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600" dirty="0"/>
              <a:t>využívání není vázáno žádnou licenční smlouvou </a:t>
            </a:r>
            <a:endParaRPr lang="cs-CZ" alt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cs-CZ" cap="small" dirty="0"/>
              <a:t>neveřejné</a:t>
            </a:r>
          </a:p>
        </p:txBody>
      </p:sp>
      <p:sp>
        <p:nvSpPr>
          <p:cNvPr id="12292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2600" dirty="0"/>
              <a:t>licencované zdroje, </a:t>
            </a:r>
            <a:br>
              <a:rPr lang="cs-CZ" altLang="cs-CZ" sz="2600" dirty="0"/>
            </a:br>
            <a:r>
              <a:rPr lang="cs-CZ" altLang="cs-CZ" sz="2600" dirty="0"/>
              <a:t>u kterých je uzavřena licenční smlouva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600" dirty="0"/>
              <a:t>přístupné na heslo, případně po zaplacení poplatku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600" dirty="0"/>
              <a:t>přístup ke zdrojům přímo</a:t>
            </a:r>
            <a:br>
              <a:rPr lang="cs-CZ" altLang="cs-CZ" sz="2600" dirty="0"/>
            </a:br>
            <a:r>
              <a:rPr lang="cs-CZ" altLang="cs-CZ" sz="2600" dirty="0"/>
              <a:t>z pracoviště nebo přes vzdálený přístup </a:t>
            </a:r>
            <a:endParaRPr lang="cs-CZ" altLang="cs-CZ" dirty="0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1FFD63-08C8-487B-AF0D-B2ECD18ECA26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7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1130668" y="1463977"/>
            <a:ext cx="3356589" cy="285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453380" y="1444385"/>
            <a:ext cx="910708" cy="305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Veřejné informační zdroje</a:t>
            </a:r>
          </a:p>
        </p:txBody>
      </p:sp>
      <p:sp>
        <p:nvSpPr>
          <p:cNvPr id="13316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elektronické časopisy (abstrakty článků jednotlivých titulů, někdy i plné texty)</a:t>
            </a:r>
          </a:p>
          <a:p>
            <a:pPr eaLnBrk="1" hangingPunct="1"/>
            <a:r>
              <a:rPr lang="cs-CZ" altLang="cs-CZ" sz="2400" dirty="0"/>
              <a:t>odborné texty na univerzitních webech</a:t>
            </a:r>
          </a:p>
          <a:p>
            <a:pPr eaLnBrk="1" hangingPunct="1"/>
            <a:r>
              <a:rPr lang="cs-CZ" altLang="cs-CZ" sz="2400" dirty="0"/>
              <a:t>speciální dokumenty (bibliografické zdroje) - normy, patenty, disertační práce, výzkumné zprávy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13317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nakladatelské katalogy</a:t>
            </a:r>
          </a:p>
          <a:p>
            <a:pPr eaLnBrk="1" hangingPunct="1"/>
            <a:r>
              <a:rPr lang="cs-CZ" altLang="cs-CZ" sz="2400" dirty="0"/>
              <a:t>volně přístupné databáze</a:t>
            </a:r>
          </a:p>
          <a:p>
            <a:pPr eaLnBrk="1" hangingPunct="1"/>
            <a:r>
              <a:rPr lang="cs-CZ" altLang="cs-CZ" sz="2400" dirty="0"/>
              <a:t>elektronická knihkupectví</a:t>
            </a:r>
          </a:p>
          <a:p>
            <a:pPr eaLnBrk="1" hangingPunct="1"/>
            <a:r>
              <a:rPr lang="cs-CZ" altLang="cs-CZ" sz="2400" dirty="0"/>
              <a:t>knihovní katalogy</a:t>
            </a:r>
          </a:p>
          <a:p>
            <a:pPr eaLnBrk="1" hangingPunct="1"/>
            <a:r>
              <a:rPr lang="cs-CZ" altLang="cs-CZ" sz="2400" dirty="0"/>
              <a:t>odborné texty na osobních stránkách</a:t>
            </a:r>
          </a:p>
          <a:p>
            <a:pPr eaLnBrk="1" hangingPunct="1"/>
            <a:r>
              <a:rPr lang="cs-CZ" altLang="cs-CZ" sz="2400" dirty="0"/>
              <a:t>referenční zdroje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2E6D5C-5878-4BF4-8B8D-DF3DC12EEB2C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8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7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cs-CZ" dirty="0"/>
              <a:t>Neveřejné informační zdroje</a:t>
            </a:r>
          </a:p>
        </p:txBody>
      </p:sp>
      <p:sp>
        <p:nvSpPr>
          <p:cNvPr id="1434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komerční databáze</a:t>
            </a:r>
          </a:p>
          <a:p>
            <a:pPr eaLnBrk="1" hangingPunct="1"/>
            <a:r>
              <a:rPr lang="cs-CZ" altLang="cs-CZ" sz="2400" dirty="0"/>
              <a:t>plné texty elektronických časopisů (většinou přístup jen na heslo)</a:t>
            </a:r>
          </a:p>
          <a:p>
            <a:pPr eaLnBrk="1" hangingPunct="1"/>
            <a:r>
              <a:rPr lang="cs-CZ" altLang="cs-CZ" sz="2400" dirty="0"/>
              <a:t>odborné texty na univerzitních WWW stránkách (lokální sítě, někdy lze požádat o dočasné heslo)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873530-577E-423A-AF2A-3BAF4F2DFD9F}" type="slidenum">
              <a:rPr lang="cs-CZ" altLang="cs-CZ">
                <a:solidFill>
                  <a:srgbClr val="E3E1D7"/>
                </a:solidFill>
                <a:latin typeface="Rockwell" panose="02060603020205020403" pitchFamily="18" charset="0"/>
              </a:rPr>
              <a:pPr eaLnBrk="1" hangingPunct="1"/>
              <a:t>9</a:t>
            </a:fld>
            <a:endParaRPr lang="cs-CZ" altLang="cs-CZ">
              <a:solidFill>
                <a:srgbClr val="E3E1D7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35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10416PHOTO" val="iVBORw0KGgoAAAANSUhEUgAAAOYAAAEbCAYAAADOEfjIAAAAAXNSR0IArs4c6QAAAARnQU1BAACxjwv8YQUAAP+6SURBVHhe3P1Jk2RJkueJie1qq5tvERmRkUtk1pbd2Y0bCCfgMlM0PcAXAWF6QITBXKcTJxDOGPR8FtxxxgxNo6urqmvJyFh8s91MVzM1w//3Z2FV0edqZh5bFhrsLvbekyfCwsLCLMyyPNGV//7rO0Ept7e3BVhZWfEV4EX73N7PgMwVjEjQpltdXZKngZWm3Ah+nKG9ueGdgu65Ek8g2920lKkSrNa05L8lra5E3el+bW21KJmfgWm9S1rX9dzSC7TP0B/lLefP2u1q3Cuasn2vkPeZPGlcq9eVeq1k3Js/YVl+8gBB2SIEVfPySZRltXC7JK6Fbp7u800nIvma0OVtF1YeI+ABcFurpskHIPmacDe9VRuulrXk1c2daTRdatvpVM/xypD0J/+RH6Iog3f5Pq/rd2uz+y48VndgLrtxdVkKq0RESMVYDI9Bm+6++8egTZeEZVhbE5GSMpLwjH5cX9+VyeRGYVJzBQ43lK5KNgOUchkkfW3Z//8IybOWpxl+CGj5SEAJ2ucU5vvCY9Di6oY1d9cfDkuLq7gSWvzAB5C4kD9hWdwySPxc22DFBOYEmdYaHkeeSeb555XKdw/BvIywTIRWkIA2fqoe8Pb2RoHr7ay8O/V+c1xzerpCkPEZurAs7j9lSF7eyjJ9qDJ8V/gx8HfbqxucRkVmSMBjIGQaWzxu8eDwgngWrfX1As4Z3ny5BB56921AzbM0pMczY2ryleuHMnkZjRkXeO4PCdwjPHMBirjr61u5s7dSyHgPQ+iV19fXy8bGhu/bXpqCubbuTQu4DjWZetxF6DK7+/z/i5B8ui9EmnojCD7NefB9ITvI+8JcrpaHx2BZnjbYpVfIazck5P1MQes9sIwfwad5BGUBbdyH3D8KSuqhltDnFc9vVbzzw2KF588/PmDV5pZt3qDv00WFCWvyb9fXV8vGppwZPae1XBYS0jXggnKmgkbcYtru83/KQDUYJ2edeI64ef1/KFjGs3m5y8Nj0Lb/sgDYMtKm9X5mbQRZhoaSDlijO8VZQWv+h6AtZxm0VejWqX13HwQ9oZS2ltCl4Dp0C/4QgltYljzjIO6hkBay7WFbQAkJyyaRSLmiGqSQtSGhZVYXBUW1jAS6zw9BDtz/KQFyv01IWNZm3wWYHMngSZbaXhmS//eFxwB5eCikIoKqvW8DQFog41CCaY3jkiEh8S+DLv31sgDL4rrgCSYIBuoVpSSv5R1rQiCd09b7Nu6+kLRnRdoK5buHAGsZVjstZwQAAjNEgUKoIDWe3aOYsxZR8DPxNawpNYF7lSI0ETI/kBaUyYS8/5DwnxrQHoTgd1yDrw8FJVwI8L4GXivNw2EuxMvCY7AsTxucppKW0N5DZVAagGhl8HNNu1x+F59/LLiTzKKktpb13h5ehHZGTS+q+/MYtMQvC4/BQ+kpPsed7XglG6Wl7z5Sl6WdlSW8DynYfTj/UwOqGmHO5+Tr9wIp5xz38vB9oW2/paEpo73vwqzNBcpmsII28UA+t3FA9zkhceUVWBZ3H9yXb+W//0pFLin0PkK6gDKTtk0/Z1woVgtdvCu25wH5jrwJ6cI2UYZ8nl4vvgNDFgG+xJXFdPGkYrZkdesCdOme0UoXB+iSt7zJZZrMRjmgemgdc7bGquDeUy/hL5B0rlZ+kp880LdgETJdXGb1vU9or6dp+aLN4n6ej3W+Lg+40lEaVtd9yXITWn5l/gTe5ftlHWObF3e4fe7eb67ynvsaWStuS0nnE48G6EhLmbBe885DIJrLS617J1/Cajb0PTCjawm4DIUsK9NydTW6jGsBwXgotIx6CEjXZWr3OWHxPkK6X+0zQSSI/ri2IeLur9cfC6AjQ0Ibtxg/Vw7goXb5oaBbZkLyuYU2HW3PSuKPDa0sdAF6wurV0KnGY/xz51ZDF+7jyw8NM9obGih2lR6L0B1f8fwhY66HIAqcK2Dev8dsc7cTKszT4zbNg944vJetExhzEtj5QdCtw4pwEiqabrYPDh8CMPrbhBxG/DEEQ6XM/iUvYG+GYGzEB5+Yj0Ap6Zi/P33L6tk+tzJDyPQZ3EGTDjKhsd6DgpDtnYAyZgBmeeo18ca9Lz8q4Hmw+4mQOkV319I8I6iFnC29L7TQVqoLoVyLcGd/7eHad3F2n3FXQA0p8xCN2KUPyAZ+CLplfCgsQ9ui4X4Z2oxv37f33weg6aGwrJz2fQuZtg0/FHT5nW3wUFvxnhZWV+10iNL7Lb4cUmGX1RNIclJe7gvfB6yItaCsfV4zfgbJkA+FJLCbp0v4MrwfUg5JIkT+eYgyo2F+HAD/jw0UkSGh+/zHgD92ecsg2/bbAu2fSpmhqzOpiBnSYv5Tw7rquybPgys1R1nvsJ68hBddfiSTumPKbmgh87TM7ca1zxn3IdBNH89MjnBVhUTKPERa6ONdk20G2XG04fvC8nLqjYD7ZcUsi1+W7rtA1v++8G0g6WzD94VuuwLddr4PaLPslEMZg6Ckaxl9rRvr+3v4kHmTvvvC9wVQ5JCwvS5o1ncp5zGBbisRitJWrCYy8HA/Aak8d3xSombI54S2t8zGegjaBloG0LZI33cHyHwoJCyL+2NAt8yH6k46Rghx/eEIRR5aWJSTeZjLQQRFSYrrJBChksQun5tmKJPt3QbH12Lzmnjj3pcfFao4OyRdMYJ/BLpjym54CJJxWWmgZfIiwIXKieSaIMeQybDFwOCfK+naEO9b+trinLdb/PeAZbiy98u1eGgkWSyD6Mq9Anm5zpZXCPqToQuzqfV6bYfpLR2JP9nqSycd12VlJHSbiLQZdSfewses5w8B78vE8rgEyl/2Gjp518JCnWsAyL8cR8jQQ9CI6YOQbdZeZ/dqmffKklau/N+/vFVcRMKEdA2JIkzZPV4hmdQya7XWsMXLa1xKAN1o37Xgcgj1fZSpP7NdJcsUeBHwz4HI69uF+6TDZdV4FBeljVnZKCPd3oTMv8CwJeDO4R4SnfOR/CtrNE7AYllBeFfwF4SBchUon3RczbomDUlatGAlycqdOlbyqnlXmGUlL4kFpM/OpLJ3BpRPm+U1NZW0WU7c1wdBtGPc57sMK+vLl1y69YZu8i4YAxE3NRH3A+VmmeBIeZrR4K1icyDtt4EqqjOAp10cPFJqe02IVeBFcHsuE/4Wcb5/3w1dzJe3eQVH4mmSzWCWDjLVyh4tqJYrapEWdzKwC3MaakSFLJc8NGJm7aIgL5uZqRehhTb/YwAT7wNezel8P+iPlQTZyvBtwFWypkblukICoHhRH4SaoHrJf2JI0K1fplsGFOOi6v0MhKLN083vegqW4c53D0G37TNP8pAlMKLuCy1Q227opuk+f19I6rvXlJuu/ORz3ZLXCEuFYCSTKyG4bRqSZWihle8QgvrwCNyneF2FAZKGhKCzG2pv6LD4DkgcUbd5fYBIN8//fSFx3xecRsVkoMYO3C8pfpkSm0uygEQZj58jtLhWFYGlXK1puXahW+4ymtuQ8BirujzttuN9MM9XIxr4gOx/dOjyD4+DkPzKgJ+wjP7Mb9mPxPNUMKFlYhfifYSELLAtrM3fxt+XJiEbjXTdjgFI2gjxneYyeuaKne+67wntu+77zP9jAbXJEqxAcbsAbV0jtPTqjywgDIgG1VV5WgVf058UDm+y8LPq5nccuZE89cWQ97yal/VwAPLaQkVvyDoAyf/HoM2T8KF5PwRA/X5o+f1weAwg86HQKnEL1WJGSGjvE5YRRXgMunjff14srMt0dIOQUVlmlh/jxQgJWMEMXSB7lBsh8WQAKP++/N8WQPlQSCVKizkLxBnD/cB7K2S9N0LxIXc1ReCdrg6RnrhZmdSVZ+5rBwc4rf7w/KFhGdwXD8D/f2pAbroy0IYfCqjqt6ku7TODllHLFOYhoA4ZEjLPsqwZR5o2APcxhNeZpgsZn68j7fwZSLzL0M/fxbWb97sC+B4KgBVlCU0APWfLH2iahyBwRX6tceUueoDBiuLCm1BZPPtYFqVHGHX1vbJVNCR3AOZxi/R2Qwv53Ma36bIOCZ3sS6GbB0icSftD4ftCln9feAyo433Bw417YOV/eKUqZkIialnZoK3VyDSAM/lm8X3m79Lc5gVm6SRLM1RNovsq/RjeFgcAHuIyZJzxi/a0Et18We/WEi+D6bfqB98HvhUFwHLboSEmAhb6zoW2tGAu5AlaiOLde5B1qbNEKOsKvi33epWoYE3yGTkAluGj6W85Za6mbSHbLyeYZjzvQE52dCE7KtqFfFAZNFalrPiWld1C5Il8QNKQeH6IWdmWN9DT4rivfiThlceanfzAIlUNQL8ZohTpSuY132UlAYiJytYIQabN+4Q2rk3TQjKOho3Z1Tli0idda6pZSyPQ5l0G+R6OzPNG5nnexbp8V8j63RtIE0ln14RlVjQbMa9M43gqxxKhiBrqa7ujs3I0yHTw5wmcCrG4RNSFBTrvCY8rRlISQJ6E7rsPgcyT7fR9oZUdQj5n3GPQKtUPCSv/9pt57e6rZ8a3zMjr2ur761D34VkKTc1aRU94jDltWcvSpsXrNuKM/rvl62gJiTOzz6/1RoLObQaAPBkS2nvS0Wdw5VzbBHAm3rSeKyx0Cub0r3qaX3JjpeAoT5DDxlkZXHlWoOMiKyH7KfImfUwI6ZXftxB5OpEV3E5VcPmcc1auoO0Lib+5kU+hm27bZl05rykh03DtdkrQnONBOtwZTjToAWirkPVZqJfy85i4gZaOhDZPe7/eDh8ayA4rUTzkGbTKnagfrlUFkEfAgsYMKdcfe9by20LDr/cAmltGz57vYdh3AaO7Bx+0EVIhAdKigDR0egUZgIz3O2kAmz1uJehFgesdh2HrH62QZa/rYb1eUUoOzOaQY7QZJSR+1myKG4+nUu6pcMeab+IhDe78mjIRcjKMwPsEBDrrxDXpjTB3ObuQ8W3I+ARukxc/FoA+6r1IB9Btjy7cNy/wodBVyhY+yGI+BNUgLcC3wcNsYULLlIQlUQtwexs9ckL3HgHpwpzR6lzSBXwEMsv8Wm8ai9kCZBDezxfXJPMOzVkCeTICnZ/LUkCJZycmGFZssVp3koZWyoj0gxQLhdJjKiTozBbpOA5P0ppQi3NYqVtT8rnLzWlVvgR3IkpIXIaE5NlC+qZcIF+l0M+U2+UvKkrgb/nxPtSkhsw3u6qsWGBahG66hJZuIBQraEto28JwD3nUOxWzzZ/8fVQxievQswA/tmI+BrGpfZ63e+0yd/FZ1h9OfAC9mW1+jZvWFct33WoQHyESQFummU4Xf+IhYaaYTT1I5wkbRRFLNqwigKIRYg8rO3vmZQGMKsMtVmfl3UB3Pspkc1OKX4sNGiMkQEbERaSw+wqAW2oT9CjM80ca3tMZZHwLmSda731oFRNQSxlvBiDqdo/kL4HMN7tCs/iZbWh0Al4v69AX2kf3plHJHlLM9xS1Qiom1H9nxbwPoPOfWjHnVQno4uA5GyJh/vz9FfNW+O8ju83TpSFnfeM0hjmkQMqW+8q3ebPf9/A14meCO702bru5tzdKH9vtsjzOzAECh8VAyr4elljm8lYWh62JyTfyWejWOX5Sru7NIn0IGu8zPWjrrSEVCTCeqjfBg7gnfeZ5TDFxsY2no5hJQ56o+CGQPJldlfWHVsyED1XQrmJW0r6fYgLLXj+Wp4XHFHNJVAcWC0umJyzDOU+DK6vLYpYFyKTvX+MGxQS4ZFG8ui990jNLW1slGycFEhcJwJM0Pp9YzLhNERJ+8DEfOxn0Rb4UknEniokdZMsdeLwWFK4wggbOtbWNsrG+FafYb2yVCYdprceJ9kC6ovi+xNGzL4Di27pOrkNxErquLOfNJoAWaJK/hz/TzDoe6FaG+xRT2CLhPZD4ANervZJV/HmfhsV0CVHeHKCx68ompCJmlnzuwmpH/7PIRxWzpSXft+mWZFmK5z74voo5q3gttHtNgesyOZ5X7eL9mIqZYyQg3y+AyOPg4Zn4Kn30xJF4Q5nAwWTP7fVNmUoR+IUzBHZV1nFTLXt3O9H763JzM5GFuRaKGwsLlnM00jultYAL51wxN8vKRq/c7uyV9a2dstnr2bpSL6cXUyz89euPrC8C1tZncj2fdSVNhoxL/pO2hYoOvZjdA1nOMsUE8v28TD/eC8twz67URZjTamf8Y9DSiGfzT6KYOYbJd1wX7uN2ETqFJbxPnBqw3gEwugtLohaAdocOmMSYCZeNaz6vy1VDxnnOa77HjVPzBh49t5DFtnUFhN4QjaNUqqtpFB1JKw1t3shykS6FKMIiTm6TLh5WmMyqyslRl9NruaooymRcbsaTck1Q3FRKuiKF3FxRbaZjxY+lJKMymYyqgipeBWAZlb0qJxSzfrlWNtc2y3StV+56u2Vr/6A8OXxWtvd2ZTy3RIwEXuNR2oumnNPLtFJ9SLAFndeLNO2B3QHJg/rkNIHnriouMIvTNduD++SdQbwBvRUVOjvkAK2itO9b/DOo8kHnl/FZ1qxMQb6DrpQfP9PwD8CsznNUhpbGvCdNkjb7fcwuUaQgLnu8JATItFSIu5lgCcjNfaZpXZlMn/eki/QZO8+X0DJnGeS5p2zGduURQgQBNLhjuhDP87KrDJBBSed15NqM/Wa8kVBnO7BqwbxTT1FRVtSJXAR+NxLFXN/UOE4RqSikxTKtW/hLGY70rLwuX+lwXdfpXPRi3L8oN6Oh3NSxrCVWceRlE35TlO5n5fa6XL577XHmzVjppxMpJdZUlpVOQQShxFB+q8JQmJUiiynruCuFXN/aLZdiwO7T5+Xps+dl98lh2dw7sAW9Xd0o16J3q7eucWYpo3F0Mmvr1T0VDZSxqfc0UXZGMbGkEhWXTceziHV+t7Xu42R8ibXcaKLMm8wgSCsPED+zvOINfMbTYWyIQnVhmay6uOYKsOvnRvIDvi60OFpgMo5XZOF6Ix5AXwToWgTkE+gWAR20f1tnUs7o/X/IYlL/ZMwsHRkbZi2rLBXijmu+7x5onAARyYA2z6oSLsOdkA1yH6AcLd1kb+nu4muBSQ8ECkAxAOh3HiFOugIHkyShmDyZZ8os++KyESHqxJW6kkfOp3/Dc6u3UTY31r2OiJ7cTGLChqn+zS2pIrgmih+NlWBc7qSE08GVxo9XZX9LFk+W8Hqo5/FQrwdlImW9lrLeCbfeKt1lGQ6HGoJKg8QvBJrn/nCgcqAXHsplM2GymFIG3Nk1ubJru3tlc3vPSrn//GV58uzjsiPrWTa2pZgrZSBaN7e2ZXnXJISi0cs7t2V7c7Ns78iVFQ9c98orQ703P3iZoGcUE85ELoHGuO0ETrYbdYBHBGSg257R5iwXtQW7CEO23Uy59ew8TXKKnd4uGUcLMv9M/PRsXlaaHIh2jxq0AJmc/JVUQxaxTC98jYs4E3cr//aevbJJSD579rIBMlEhsqWSAd9VMU1EA/mcs4r3AcrRLnqTLVERt6xHTUAxqRa0JUNbxQRgOM8WHikmOMFIexM2akbjIV29ZkNxpe38qETwEd6gpMQNB33f47JenZ2Wq5NTSfuo9DS2215fLf3zEymqXFXFTaWUN7qfVLcWS7mu8eTNaCSLJqtahfBalnSkuKHTiCa5rlh79e2yogh5PN+trZfVHY0zpaRb0rIDKeZPPvu8vPz0s7K5+6RMV6Q0uLSSTtoBBSHwoTWu9I3K2drZ1nMMH7wcw/CAqzhK/Dq7HQSKdn0tM+YngfHpvH2tOGZUmyZ42cYDGZeKGW/nkPLYVcwEXGGa9GYqGehmFmR+FJMiScI1aQK8OSQVs8HP+8yfcd0iUj/uVcz/4XVaTJA4Lq56Jj7jQnniPoEKQVwqGSDHxtcsOPPfp5i4jJk3ISsOtMxcBqz3kSR7NrJmduK7NLfghqHu5NezUaQiN4qJG8hbLtxBu8h2UvoNj7xUkNcYdfVUhfKRVgavXI/uPDbkOP+tzXUrMz/tgKINh+fl8vRtOT89lWW8LtuyrBvCMby8KIOLM1tPJnfYwnM39TYeT/AwAcTmhPFgKP6F29eXJR0MZFFlSSmfJQ86FCjiisVEMXHhUMyprmMxn7G2fO6yd/i8fPLzX5afff5n5fDlx2Vd7u6ECSelXhGDt7e3HThlYiLrPlJnMZaLTjkswQRfGJvSGckTkMu7sdULXqCzeo+awK+0iO1QxzSrHNLRbpnG+YkUmM9N3IcoptPW58zHM+35mGKmYud6MnnjSj3oBPW+KmYLuNxRv+h4ukV8kGLCBIIjEkMTB7TKk/FUqFVMiE6LmexOfBCQDCDJLI/uE7cJ6cCyuBa+t2LWBJ6dBWjoOh4CEDDuLeDgIyie16iujI6emaChcSQwt7JCSuSOVO9vx2ocKc6GhJ8Z1hUJ8kTWDOs4vDor09GxXNt+mcplXEHxFCZyQUdXV1K6fjnYk794gyJqHImlZGLHVpMx51RKH24xY0mU0oopHEz6MJFDm1yrTjfXSsu2OykOXCf+Vh3FVL3ENcqwulk2d3bKi49/Wj77/E9lOX9Rdg+eqJ3UplJaXE7c52spJGPYLbmya1ubKutW117Z3OwJrwRVTKEjW9vYlK5vSXHEHzED9xkWxyysuzJfG720Uqb3A38jhBImRFvMFTMVpwtdmUIRWjx5/6GKSZIsM9GQBMVs8SY8pphdqMV9uGLm8/uubChXVzGZvACCEVQsnhHoZIBezfIwG881y09Ihj4G38eVBYIuCZf+6c4MpOwsf00CyXIGiklViDVeBZe1jnrqjR5WZI3WJHmrCnRQa4pela5tC/WKkl33r8rF6bGVEuVbnUrIx0eyihof4q7KqjLZcyvl7UmxtnubZaw8U1lNZl3H45Et1Xgy1D1KeiNFYUmE2VhZVtG0KYVBKVWylCJ+jXsspR5LgSdKfzuVxaTXQEN0vdUY10siqxtlRXn3Dp6Vl5/8tHz06c/KvhRzc2e/jFT+oC93WeVMcV+lZNvbWxqb7pT9Z89lWbdLT2GljhdR+HWNX9elsNcq/9aKr3frko5aNLQaakcIID+txcw2SGXIuDb+PlimmF2AhinELIF5/rhmSYkP4M70wE9B0kNc5s+NJJm/Cw064/vgMWZaomXKg3DiSnBNi5OKmdV9TDHbHhNoK/4YmCYJfDYcEHWZ97KP4bvzoI8dk9GzAeShwwH4SXnqQPAEm9BmWdThZoVZz8iP9V6Tcq4rLYrJdYP1Rwn0+PxMLutRGV6cluthX5ZLVq1Myu76pBy9+aqcHp/I7d0sT589KTsSaLuKspjDfowrUUQr4FDByyIxAzsZK2CWBFtbW2V3d1cWTtZNLuhQijwcKK9oIF2es4oby9juTgycSmJX5D6vyiquyPwzI7v75FnZf3Iohetp7DoVHnUassjgf/bsWXn+9KkVk40Jm3t7toabUkwmiTY3dsqqFHx1XRZ0jU0Mm+LThsaxMaaljDsPsCsfxaeVZtiQikmHmu2Y7UuTtBaS+JSpVISHAHwpD7MrLvcSSHw12UyxMh/AnXFK+VL+oTOBpO1zF3jVoDO+9xST+oJkhkhxxLeKCbSIYMoyxTQepeOa6ZcpJpA/K5fQVhxIBbsXrqPx5lvc5jiyQe8FERkN3bojdadMxZGK6bGoopxMPKF+1GksC+IT4cUBxtco4/rNXSinLF//6F3py0oOTt7Jbe3LnWWZYyI39lLu6lnpn3xTnh3slZcvX1rw+3Jhj4+PrYjrsjy3cl1RQmZZcVPHLKPoHXHXclmhb00uK3nXNzfsUvN+oLHnSK4vlu76lq9HJEBQyYSP8qyrYan5zZ06CBRJVharBi6UbGWd9cy1MpZvyrhyZ29XVrHnzoOyuN/sKY3yTsWUjfXtsrt3IPf3oGxs79k1vlFH1dt7Um7UNndrUlApKsq8gmuMFyH+IV7tfmcUE6ANCPlMWvj/bRUz2zXxZcg4PIVlkPj4bA1YPEki6AHwCFIxMy6vQC3qftD7lCWSQhN1smJGikUk4G6f71NMtZ3HWvwBaY4xWVeEwOTjfYq5Ua/3QTIRSCa3Fdfw7j3gfaZp2vF9kKUM/G2iKhj1isKTJMkAL3Whvjk+RVio96bSbujlVEo0PD0pw/PTMjo5LneTgSzpRMo6lsU8KWfHr6Vgg7Ily/HLn36qkqKD8BJHX1aSpQ8pNTx88+ZNuZKyYvFmZdVxy2gsvBrnPZUFw4W9koW9uhyItBWPKbGwl5d9KddERK96A8HODhZO1ovxpui/u4sxKhNCjEnXpXSrUiD4di1l7u1sy6XesSLCf+hCWVBW3t2p3DV1CFtbu2VDFrMn93Z3/2nZP3xmpRyroVc2ttXQWxrLypJTW3UOKP/GJuuI8H7O/2zjhHXcbEG0QW2EBojr5sl0XFtFb69pmRiqEFWjZ1fkHbRYbmQAz66iMm8iRKIsPq8tLtorlDnSEYhHZyhDqJVIcbpiDKDPisk6ZiJZgM5zKmYWDoCAaK75HgEFl3sB3cwsmS6pjJkHsFdT8y6Dbg/ZXgEPT+ZJZpBMaLK/D2S2xZaQzlAuKqYSxV/XJ+qUBWIl76xAEmpqpbHctRSrj1KevSuTy7NyK2V5ti+LpPHkmy//sbz66gulvS0fv3xanh0+1Rj0NpY2pIxYwFTQi4srKyTjxdPzc/F31cqHS3kjFxZLydhwd18uo3jM1rvzy0tZS1lwCRtCg1W9upKVVR6oRZFQTPIisAgaE07eY6t6sTSCW7qORWOmVoDLuyYasJLQQqfAtYeVlUJuCieKvrK2pSxsfFd+dhPt7peN3p7GoB+VdZW5sXNQ7qScQyk7llSF2DrPpZOyUoDnz6lYHwqpeAmtrLiO9b1lV/eePRYQ3WbNgQ1xoIDERJVpHfSc8e37vGZ5US/fGijfoyjdp8VcUEx2/kTSOUIgcZDQDKrvWuTwl50TmHKWq3jH7hXwsOmavDkd/pBiPgStYibMGk6I7ELXMrtAsmXxM2gUE8EFugpJfvDIbro+TDPiemkkZIu2K0G+Hmo8Z9f0olwPzqWc5+Wmf1FuxxflQML7Wgr5+7//D+VGSvqzTz4qn//yZ3YlL85QOFkhub5WIlnRC+HBag6kaFgnFOP88qJsyMrsaTw3mdxYkbFYewdyL3ekuBfn5ez0wvGrUkrWJvgqAzd0MJArK+Wjfig2CrZJ4H5Tyj3FmsZH2AxLqCM41uV6ovjZ46OQ4cLuBA7GihKK7f1dpZN8SDFxn6CX8SWbF1YYc+4+KdsHGpM+feH7Wyn9VGlk6mVJN8uE9nW+UMIQ4LlyAvFuUbCzXdFb7qGboNZ5Lz+Qigjk1VBPsGijyNoqJlD7jhlkfF6zuETT4gNS3hNIb51SaBUTwJovKGYCMYknKwGSqPCcCArDE0FB470qpCtZ/DWE4EMs5kOQitllNJCKObdm9cW3gTq+SegqJgB+DkqGVpTRW97YqyrB31L2gRTsQmPI69GlXNZxWbkZlFH/REp6UV79/h98ZcPApx+/LB+9eKEib8rV+VUZsQYpoaSOWLwzWcZjllHGsU+P3TmX/StZ0LEVaWdnR3nDBd2VRWIC5mJwVs7OTqSAEykEirdt9xB8KCbKCgvdjmoLrB2KuStcPXUaG+qcqBdby26Y5ZXikxarGpYVV8+Ol5+3N2N8aau6dqux5450bK1sMgsrGukU7pjsIZ+u1xrDoZA7hy9L7/B52dp/Uta3d5VnR4opC8rS7BLFBKCDwDMdQ2s8qQ5BJM3qBx+Rs8TR4pnJHpmaK4qZt0DNYsXkfvZO17wnPtNV8Zw9z5I3ablP1xkI2qIMsf09xYTWtf/df/u73/FAwgzt86wAxwXCTBNM4IWCCrDPbUKVTv9SKQ26JX1C3nd7oi60TH4v+F8U/90hMSwGK6PubPDFfb7k2ECwJcXMIrI39UaW7OSL35epFONudF7WrvuljM/K6Ox1uTz6qpy/+7qsXg/Kpx89K3/2q5+Xl8+el8FFv7x5/bZw3MfTp8/KpZTxQhbv6PhISnhZplhjlTNVeSOVIdG0wG7i+vm6Vp4c7Je9nV3P7L5581pK2fce1Z6UckvCzvrmFAVTe9xei3a5pdSHXUB54gMWn728ro/ChpTDi+g0ONKigJewjkIo2hYEwacgxUMLeddWrhXUQUlBNtZZqwXF1JNWrLmui4HXLNew9qpn51Ucpyp4aUWuLzO14VpHgL6EVKB5u/txBnQqREUqgdtN/4wnosg3e18hn+FEC5mH2Lw3CQozZXaJ8R4DRHm84dlvajLSZ10yJ+A4F6D/euEU/FF80rr2v/0//+53Rui3AflMgBYS05D5bgaZhvtach6nGLNY8d55aujec/sQLODoAFGOVpEznjWwLM+D4J4mbjMrDY+7y8ZxW1cpA2uQAynl5Pys3Jweld7NuKzfyWXsH1shr46/KdPhedlavS7/4jd/UvZ3t2RB++Xk7VGZjKdld/tAuDbKydFJOT156w0HN7KiNCTbsFDKW1m9WykHyoMSrG/IKkkpNzbWlX9b8dNyfnZWLjWuxG1dlaXaYNZTfLj2p2FYGwm+xrAIqTdfIyiqDrO9rpYsJOf5wCcUEKuUgkR7c5fpUSa/En4uG6ZlVTgGSnsjb1SdBgqu+E0rHkqm8iW4TD5hwSca66LupAXfncpjxxGLTV1rmZDCPY+Pa7a30AQ0+Zy2gyefZ3h09b14tCzporouQtAT6ejDamS9CegqMe8jXz4rwMvKz0xmUJq1//K/CYuZMMM3g8iR+dryMym0RUVi3BUVDlyz9ES1eet9E/VBMK+w7lEYI64RDVCuyVjybgFECEIYIhv0xF0F6sDkiBTnZjwuw0tZuNMTWTq5qlLOvdtJWRlqXHj+Vkr5TRlevJU7PypP9jbKiye7UmJZUSkakzfijvCtl9FwWl6/Pi5f/uErGaGh6LyTUsmlEiexLFhKzBS7a26YUVU9mWzZ2WGdUC6iaOlrLHomOsIiaoxviwd+0ez+Q1Zdriz82cDaympCgZVMz9TRx5qgELrHsnliR9aLkw/XpWTEwZkNpUHhGBdTFhbUPLojP8tF4Q77IDDnJ72soGhFIfkKxbuPdKV/w1XDSsv3LtPVLcUbmwHZyTZ+XykDQq4iDloMxPFPEcZhRuh9TUAREe+kM3CeRfSGJVHOn+XO8lRkxhM3hrYMg/PqWi2lQYlyFWMWJzCtj03+zAio4PkSxTGm5CqRNbF1r7LzOY0aAsZu0DPWd6SnCK4JD/VMCQvKWO/daLqVmPm5Bdc9y8we7T5o3psh86JicI5VYe1xMi7jK/a1vitXF1JKWbmNybDsjAZlLKt3Lst5I1d2b3u1HOzvlN0eAipVY6xt729d1vKuvH57Wl6/OpHysa1tXe7ntIwnV157vJ4qoQQJOlh7vPGM73q50f3h4WF5/lTjU9X76vxC48rzci43mCUNZkJ9FIjGc4wJ4T3rl/2RLPnaphUOnB6vM4MspWEjOt9ubu9oDKixJuNVz7yiXYDeUxYfZ5OfMaUFWySGNVa9Vm7Ki492VWZ1tzX+ZGseyy6Md6dS0mnRdXWzqPsqo6lsqzqPdY2PnzDe1Lhz+6Ofl9v1HSsx+dZELwrL8g3sXzxsS+WIBv/MP8XrD+VSN1KlnEEak0BAKiZNAEC335BIQLfMbX2cXXPOJJ8TwEZULUrvI4G7sCyfUONdXu0sLJMilFcEy2+9klcXA3M2K/92tiWvMluQPQOIcJNaSCQzZEqUz8lC7hNwmlIRk/AWoxlQ75dBJWkG3eccMAOmWditUBUSNw2QQJbMhtVg0d33IoxUeFj+svxGV42PVqSAw7M35fzNV3ZR2bGzwpipf1bGp6dloDEmX8m8ePZUbmavTLF4Uo6d3qYnbuAr65AsgZxKqYhjSWOdfaqTvlzPuvdV4mPhF9FWHHUKm1I6Zmt/9rNflO3ebjmS+ztiV9Bw4hlXlBZXkEkdFAv3leWWcbVUzOJ6IgeBF6C4lMEsLIrJPt+9/e3y5Ml+2dmVEvPulh32sW7KbiYmnrxTSDxbl6LREVCfwfCi3KyOyrPnB8r/REq95bKYHCINR96yNW8iARhNpmU40VhTGsKM7R6TQAeHpffxZ2XzyQuved6uaXy80pOfvK1E297KRzOJJDWYeKI22VLbbDHHpOcbtQ3uMPxKxaBuLaRMJ/CMPCIjXLHuJAF3VwcAni1XDlEuWzQZsvmdJDyuJtEw36JX9ac+A4kX8bLTIH6Ak+cEoQtXtiUmMwbE/ZwwPTdXlDISREqwOKY+GzINoNskwEzUNcN3Bcq04tMr6SKqZrgNtW4IrN/6mStxdxriqKX1SnpkBsFDb3pgtnA0LBO5roPTN2V4/Las3/TL9p0UaHBero5elct335QrWconBzvl+aEEE8uihmYS5k4u5vGxlFjW4vL8qhyfnHoZhNKxUPIW1WhSABUa/4IzWDVmfSdyYadMloh/PVmiA1lMFPL8/FIu/IoVjrEbSokCkm5NVpPxG0LGmPVGih0QQkRZWD86IhTzWvnv5I5yZhDWZ13WcmsLBed7TYl6jePjaLvKFn91cVjH9Y3Sk5UdM77G4u7seicQPMT6I5B8DM5Ymc6OiSK7xLpnIo3Pa67lhaxo7Mw4l/23HsfScYhneqF2VX7IVntEe1EFlm+EQ1e4tkIvSgRtVmFRht+HfMs1VGoOMzmvkPd5FQmzKwGetGBZFMzSz1EZWjzcUadlsJpKCZApMwK8y7hvE2g+LCWhtV4/BlBelhOUwygJp1wgB3HGQW/xKrnS2BnotRAmHrxZAP2QUt30L8v44rQMz9+VS7mqo8vTcicLcy3X9fLsWOO7Y+/eefb0SdmWYDIm20DJVcJQ48qb6URjwl45E44LucB94cMyUtiq0jKpg+L4mBBcWLjW8BDLg1u4IZeQ/aksU7CRnTbJhX7SuEYIKRaOsayaHFqw4PidzH7SWXEmEHUknvfSAb+nrNiIcOVtfCg9FtLb77Z6vnqJpcahsCzZAFho9uay3Y+NDGyY9zqqqKBeuRmCzgZltuVW5+HPxsTLK/Hl3auvy/Hbb8TTI3WEffGfb0zVIbHBnw/KVZQV0o2rLkR1mGj8zOkK9G4tzxLgUYbHIIZccb8M10OQ6dr0yGEr8+iCu7OKN+lKi0vZGRJAt/av/k//3e8yExEE/XUCI4iIpcAb4yOfLrS1hZxrXAxOV9OAjiSz9w1B3wWMs4aEtkG4kzj6vWlQBL1a0okl5R5msrf1Tr34nZQPSzk+PypldFVWx4OyMpXgyXW9On4jC3iqscG07O/tlMMnexI6ZYZXEsDptcaMKBBKLul/8/a1SglhRzCZaeVDZ75z5NCsoDUaKYUEnq/LgmxJGRF8FvWhk+12jMHANRwykyt6VSZzPszWkoe8uOcTCTVKkZzJSREUAyVh2QTLHBaWbzxlNdWAm3aJpYjqEJgJBj+0Mdbd1BiQyR3jE64NdUibctdHuPpynwGWcVhvpQwU00iVn86HMvnihUk7k6U07GqCVhoKpabcVVlMvDEU2juPlC7Q4GaHpq6qg6AutOkySBmAzocAUgDSkTRDEPg4MOZdBqBNnIYlyczXpgItKnTpQSDzQwGwYPvujw9qGofsqSKohjXQX/Hfj0rPwBomeYAtTkw1EMJKygnTVcIz6JeJxowTKeWtFHF1JHdULmwZXJSBLOfg/FjMvNFYctPjyQul3ZIw7+1sS2jiI+aehJU1vN///h+QPVtSjhfhyjIHafjmH+FlU/iGlE0Oo6UkXFl4ipPEbpttWdthOTk+U75bu3ycdsdsJ4IPPo79oEzGrOBljEg8rqiVTzSES8p7FI2yoUtKtoLwqydXoWyQZ/kFlxs6sIh0JrTzjZQc5cJSYzlRPq50Ers7+6Jrq0w07iUv+DIvJzPQUbGvdzxmD/C13fh1jRd6cpF7Kv+mf16Ov/6ivP3iH8rJq6/KRF7GhjyO3U1cX6VXZ4ZnE17riiccb+7WNAa1CPyoEMqlwhuAH208l24aIPUDQEfSGHwISOEDYSga1zlC3kX8/SGIuj8sg5af9yT5IEAJyU9InCJpBtyjkGgk0dCTr/Nql1sPK3KPbuXK3Vycl+uL43J3JaUcnJXby+MyOX1d+sdfl8nViXfK7G9rfCULxedYexJQNhzAC7t/UhA+ah7pHYrHpAhKgVDi4pIuXMN1CZqErLqzXFFIWw0JOwpJwEpcsEtI40vvrpFFibRKLEVeWdVYTkKOxQSfIl1GKlwGaEEZPaOpPBg+FNouroD34EWx2PiOe0s+ZoMPDg6taOAMt1R88zQ8Za2U/f2D8uJ5fB3DhBSzxeDiOT7snpQb4WNDhOyzhE6dhjrBOynfs93tsqO4m4uzcvr6D+Xdl/9YTt/8oUzVKW6pA1y/QzE1FlWLYTX52UCGKCy9MLkkLiyFrPdj0KazvMyC/nSAuG78siLaNEvQzOAh+rzBoN6/B5kxiV8W9CfS+O/71wS1X0C9Jr3fphfpAqhq8QLdCFeiw0XxfQd/MoorZfeUbRXl0BhweHok9/VElvK8rA4VWMa4OCrDs7fe+7olwdjeWtc4S3mUmYX0j18+LxySdSPXFDcQC3F6eiJlm5TDp09JqDHRdRmMhmWMm6x/CJgJk1SNx7EnFoHHwvQ0rtvZ3pVQ73h82ZeSXF5clf2DfbnOB8KLmypB1xVF4QvsTTYfqGxoMk9UOXak0EHgBuY4UxfhJO2675kgAhfrluEqouxYJ7neuMbS3v2dPU/0sHnBuKVabns1KPkZFuDObqtTwrVkq+K1cLLbaIvtQMKJoLKjyTPoopF/1PdO1nNLZtDuOJ2baOagMo5NwfWGLpZgolbKqmelMi4PT0QHfRF1a2FBPh+BdofQMmVc2L3WQOJmkLQsBbJFmMl9BS/3kKPSZ+MSjzOAjLolL2KTsHnF/NQ8vx+SqsTbvSbwDJGOr1fH3dflVaCI+4BXMA4GxJPw1T9RE13zBqj3WU++Bd2F8cOBlO9Uivmu3FyeFA0wy/pYLpkU8/rqVEp7UWQfJaSMsRAeWS8J4dPDJ2UkK4hCMSM7FJ7LyytbC4DpfMaNKB5lIozEEXBLcSsRPvbLYrFigkUKKfeWipPn6EgWW4L+4sVH3rh+ccEXJBzvoTpgdSSq65thEakgV9oFGlB6cIGHQDxlYClJi+Kycd3WVBIOW3w8ptIxC2slEs28Z7zrGV3FM5aFbYz3vNFd2JiN9iHSiqdTYoIHzwCa2cZ3LYW7xnoySSVgOo5OgK176yqYrYR0Imzfm4huiGE8fvjsmfnktUAKBb/yodwUxjZJW1MKrtDePwbUG6DucY2bxHEfLuIJ7mMbyPwJPLU4Zve6kJenZUW8t/MHSORtIV0CZxXwP115VHAPQPBbPftl3KOY5Jt93iIG0xgA6Nsi5mU3kR3wmyr0nsQxkigTC+CyhUayIyFRUJx7WKXFfd1UvjUJOWeznrz6stwMzktPCrh5xz7Y09I/fye36utyuNcrz5/sS5BCqXY1njx8+kRKpHGVXEys16g/sFX0/lPGbiIEF5U0V1eXVljoy1lOJoa4XmusCJ0IJnzjlAFcQCxU/6pfTk7PNZ7b9TjOnZhwoOh0ArikKxoge4+qOgcU3PIu5ZrKNaeek3FYzeCFlEXMYHKHZxSIG5ScmV1wwEJPBIlxWGyUZHtb40mOCVF9roWP7Xss+dAhjdUBrPKsexTXEzzkh1jhZQbYbSIaUCZ3BqINy7EpRaZz5HwcCHfHJQX2Oq14iVvNEhCd1f6+6q9UlGcrp4Bl3bJlp3LBFyC3D8aYOMR/Jq96kbJMeeDhVURFPO8zfchW3HeBeHicYNz1CkKuuVuKyawWL5Ux32uZCUriEFrRASP+gcB0VFqiASg08Gc5bXF5z7tvS4d5pCIoE7lIHmhoU6YjBckh65PMvq7pYeV6WC7efFWGx29kNS/K2vWg3MpajuTOXp69KwO5pD1p87YEGUHDZWWN83B/zwJxeX7h3wzJg5dkQrxTxq6mhIa4o6MjCzRCnPXhHiEmDeNP3uOWMgOLheGdrZgCzx7fCcCHsKUAAgz1wIclJC2BZ5Y9wBvj1djVQ2CCCPy4nbif0A5dWR4h7IAEX+Uw28qJCmdnGnPrHZM+oYBYVpEthWJCh7rQGbKDaFueBbSyRORP0cQayuLIFJ+Mr/ScayTzrMaBf9c+DZBJtW31aTsbcuvVPnfqKM/VYZ6//bIM1EkWtdfGndrNGyDGblgmuuw9QDG0iyiagsA976B1phAC4rPOTfS3hqXKswS+SxkP4ob47wswJEMLyZwEbpeFR4G1AoXERTGILVcCxstiJsXitLotmaVNKQE7elgK6Z98U26ujqSofb271rhyWIZX53p1bgF6enCg/BJyWVYacndX1oPzbiRQbGb3b4oo4AK6x79RGIdyohjs9GHtDesIjbiwFiTGU3Y1NS5lphLce1IsWSImpMBF/m0JM2M8XFYCwgxdGAKsAUoY9cMjYK+rlE7CD46NVVk13RO4J47OIzsTFAya6NXB40A6BByBvpby3a6W85OLcvzuyN4BE0zM6spceQIIZSftZDwSj0Yuf5fTCTQ+xfoNZPVvRC8uJ1sQU6nNH+FjnEk9saR8G7qpivRUodXpQMMIKea7r+XN/KFcvHul9rpUG6lN1buuqfxVFJMxqZSc5g9LuSg0y2QPIF03bQsPveuCPcQaEshNyKJpnzYAD5WxVDEfI/q7QBfbQ2UQneEhYOIBK5nBGwhqHhiSzMJtZRyDQm4qYp1jGK9Yk3ytXvm0rF6fy32V0E2HZdw/L8PLM9F7V/b2woVCcNgedyAlZQYSAeX8HTaZS8o84cOXGrhu1CmVirFgWipcWALveYeFQRkZI2O9GPc5r6yGEOnKR84D1yXzIGDcoxhYWm8kUECxsyNASFF8Zm+xnpk/AhMtgQsaUVTGkqmUKI2DlFO5TGPiYAPC6WnsXmIJhjEkXgSuOjQw69wfYCGhGXd8w9Z1ci23dCC+DnFZxH91RD3G0LoHFx0ZtBCsRMLNTOwanRXKqba4kHIyY9uXF8MxLevUX5YSz8eusa5ub7U9/ExlpM4fCuQH2jzfJv8PDVbM7FGyAbv33xbIlUpB+DEBRSSglFZQxbk6uqfsCb+5IfeS6fk1WQqs5Pj8tFwevS5nr7/WoOVCinlVbkdndpfYgTIaXlpQWSrgXB/OwOlpnNfb2nGZLIgz+2hXSALGL3DdKDDORaj1V8LCWa/Tcvjkqcdq+HlMjvAeSwTrEVwUEUuJgLO0gIBiRe3yYUVUCa9H6p4tbmGxmJAJBeWrEToE6MCyS818JY5NAbaA9Rpfjqgz0HunlRLi6saEEJM7jH1DOWl7+EgdbRX1jHL2L8/F17C2KG6uk5IOBUFBsZBsTtjZlVstxafTYH2Ujoqy9jReZu32ZjKVNwEromNQlWyJ8Qq2NH7eYd1Vishs+ck3XzqM1D54NRuymhuMsUUj5RJaSJmOzm/RkvJu3hlUefmBAHoIM6gFtJ0FgU6RcB88YDG51ogPBEz0sixJKO/SjFuYTOyM9u8EZjL5a8HGFbcukF7d29AUy4/zjK4uvUlgfHbqnTxrNyPPvk40nuHnCMbq9Zlx3ZVQ8bMBg+G47Mhq7kvBUH6es7GHctMsFFJSxkweaza9P2kABJOxGj9jwI4g3gMII+n29zW21LgMyrGcjAPFICsoCsAVYIMA1hVlZp6HvLxn7RNcOcbkmSJQHJqYe9ICKaD5nBadMrJeqZwAY0Rwk4Y81IUrnQLHaHLGLdXsbcdsL5aecpM2ewkqiny4tuvqJLJM8LIJn7XJNY3ZLXfigVRcnZnG18LnrzXVYbEl8vTtN+VcHepULm1PWrxd14IpizLzB3xaCDmuwtFA1OH99EDI/3c3TD8EvKeYLTEfQlf2EDOF68B9lTRTrJzcvx8+FNgHS19JmxCwnhSVwa6aGnFV0smPvF6encglOvO3lZtW1qHGKf0y4kuR4ZUX6/nSgoOrcF99OJWsyaqsjX9iQMRBHoKAq4m1tOCrYNyykRSXWUWVXrY01uJwLOKxnmw8B7wRQdaTsSmfxe3v7s2Uw1ZUCD0jWRWEgMCn0nANKzdXIPiLxfNSht7z7H2rSbMC8bZM9T1xgUf5xCesaOSTgkqBuEILZZCOZ9zgwSA+U4sOSFZbY83YMBHpvalAVpNxOLgJ4KUTs2LrCk54PFanRnAHp04UfNCBct5OOcJTY051VBwadnFyXN69+qqcHb31jyypEX32EEB7EJAdykrg2bLWAdIkD5a9/6HgIdwNme/BPRaz3nwHSDIkD2HFKCFLqYixLABEc0+wtZWAp4JTn8f4xWs1p9ItujEAeNhqx4QPs3i34yv3upzvOtZYZWV0oXGlBGIopZTCDmRJJ3JzOYJyd6cnl6+Uocab+7s7FjQE0UK2tW0lG3DwMgrHGMl0xgwgFoa0AAqIW4bQcqo6riQCzlgVBaT+7O4hXQo/Li3u4AUn7MlNzJ7P97Ie0IWV2N6KMaSVR5xAYdjIYOEUw6G1p/ebGuuto3hSyA3loQNgQ0AojOK4ii5cZ3hG8D3KKWeLjezQhtIjyCgWnQZ15Nl4hYP01CcURIxXR8WYFmAZBxxYNMageA+0GbSAxyccyJqS152c3nHPDylxBu+q2onP7IZnx+WYWdrXX5UBR4DKw9lck/yIZhTbH2JLxIRCZSN0UjxEAzZO6Zyl4LATOTQjUzApUy++JVAOYDlfck1YhvsxHTNl2XuYYAF4CDDpPmCMQ0gwQ2qAjG4Qj2KfqoRqxS6Zxi5Meqi3hT8SayWQknn6XO6LMrEUwPKDg+IcFJ+BCseMpugJGbByr+vdihrkVmOYDeHsH78qF+++LKWv8cnotKwMT8vG4LTcSVHHErKTdyfqmXPfKsqsRpZL+/TJjtwlPkmSAAoxCopQXaKUqigHSvUlVGwNI3BMJL2+BV74OH2An53jF71EaNndluVVPHze6u0UfttjY7NX+E0RttuhXCgba3gDlb+2flsO9jbVaZxoXLYpocIKsfhO5dSpSHgpz4dgqS1GUho+wdo90BhOSigVKdu7vXKrsZhGwoVfAcOIchr1UO77hupGx4Wbj3LuyML3NhkXxriUOM4mWpOCoUR2S6Vg/DbKmPFwFTg1mdqCNdrt8uTgsKxLiRmHoxwopUdTwoFyUncUjxlm2u3Zsxf2NvhGFY8HtxYlRdHovBhf89OD/EDv3sZdGastj7/8j2V89JU3gzA7y84mdw7CT/fl9oBFYteqwvqN3ivwaxYrSoAcXave12ip8obcQxfvInBPiPZCwCL4A24FdfeucyuPlknim5BrruDPMtogv0A6o453FoRHgRw/OCRygngxC0kM0BIHfzIAymbwOzEN5gDZcbTAeCyV0j2+rqTiHgW/HvEpkazIZFCuTmUtz4+8ieBgS4q4OvVPE4CfceLB3q7dyiIF2NcYkwkjJoJ49lhGtUB5CCyBsGsGq+kfP9VbGjmsi9xC0RS2DHc1Gt/n9+gdgpFjNYSZD4yxHKaDnn/Kon6MF/m9EvIxtmRRH+VgPRChZcaYA4v9VQlBZcBzaOUQZoQ1vp6PBmfNbyLcdhvdIqQVvSgQvBU98I6NBsw4Y82dloBnILoJN1gz8WAsi4Z7Tl3MEyylao2lRdn4mJrJrtaqWimUFpzUnxC8CatPANzpsrapBtUgQVZvUjakVfw04VSezOXRG2+T5FQJfm1bCNURkr+6s8qnqhksCzWADRq7Vg0gXxfauO57cMA2AoLXXmfx3xGQ4x8VkvltwOXLkEAllzEreiwppzgtETPBMFhojMu/xiUhwFIS56tk7nYiG6EGuzg+1nhkoIZVgzOzKVXpIbAa352enMhd7VtoEFAEHYFHaIhD4DhACipTqBBKrnSPpOOZkIIGrQSAZwBlyjJQNiuM3mW8qPZWO9Y4+SaSz7twIZnF5TnXPl0/WR7GjmmBEHquIdwh4NwTj5XLNMSFYoFj3tlBz9Y2R08KB4IM7Qqznl6K7XbR1ceXyBvgPZM2uM7gTD4AbbnQwnvK45kyiWt5RRHwgHepmHQkSmmczADbc2LMqg6KjR0cXnb85nW5PD7y0aF3cv1XMY9YcZRUtIlcdYvKokCnhOC4HgKXHU1zLyjJIsC3JXkqu+4NjwE8WAbROn9EgCnLQheIIkB4hPqiAQTRkiZF9IxcbYlbtQ2L/5OrK08aTNVw/GwBC9JxOsF16V+cl9OjdxKkmBDhMGWuCBJiMZClQjAQMspHYLBqvEfIANbo2PCNVUzhZEsaQJ2MS1fwIngE1vdSkUIxY7aTiSTe4yrHHtcoFyUk3hNLo1hOIb2FWK467z3+k5WCBs7joVkpE4GPDiGsKWMJ4ln2IQ6csDCVN8MsnzQi8vN+7s4SB76s46zuslZ0WImPNIy50wpSD9MhIC+BOH5Vm3bAM2BoEvVWR0hnSpvhDuP+yoKyYYQ2ZBPI0ZtvNEx550/1NsV31jVXrMDMfKuZRQ7DJz4PgyuIB4CCeZ5DITv5ZUB8hmWQeR8KQHvtxt0Hf1TFpCESsmEckJl8J05iAX1boyxTTYV8Ly477y2uIRWRECkdEz58+c4vbN1KIQ/lkjLBc3l6LEXlpPSrcnV2XEZyhxhucWwHY7W97R1bSAQJwUMJ+Zm57e34Qv+8npBuxWSMIYEhDYKKEEJLKg2AJUdZLBkeXAe9CClf7/un2vUceel4Yk8oyoLSMOYkbm/3wDSg7+RF6JkkSuVmHMi3kOzs4TtUBI7JG77b3FrbUh2luKIkJ9i21jflCmt8K/o88aLAL0NjLdc0LNjssWbLBFFMGjFus/lRwFp6WUP+Jd0X9YVnuJDsYoJ3qYjJCxQWxeUZeqEbpSOOslHGiBeP5O44n3iLQrIsxBCDWXWWvdhZtCpPZ2dLOETzlTpWvt8cnrwrd32NmeWm86O/tKu8eVnK6HimQk3gvoqWN50QanM115DJhHyexVeFtv8muol6LASeuAJtHDjakOWExPyIkAXmfQswKTe0dyEJ5JXaytd5iHdsIAZnjGqil2HSx7/CLOHgZ9DHnNnDUZODC+8YwYIOZC2HWFOJ15q6PSZ1gBwreQlBws7eVQBhY3EdQUrrwBVh8fk4CDByJVrSWiB8BBSXa8aTl0Ac6blPa4kic8hWKKWoU13IxziN8hizkQ76wMWV40e2Nrd1DfcRC8o7aOI9kGX5XgrJmNQbHYS/tYSJl/Tw15auKgvlA4mHMSfv4V3WmzxZPyDrDIAD4Jl4npmhDSUWL9VrsG0Pa+chhDovFeJxMZYTvWWiCld1TYpBzVjPPP36Dw7M0hZZTn68CaVlEQ0r7N/pVd6pUBPuTL7+ePjjhxlAf0Lec23ju8Crh8J3hT+CYuY1bvI6B0YTEdxtq3GCeQFZQbsfCp7gqQlgGBWA97xjjoCvNXBb2aS+rZenr7/y+a8SbfWkU08GDS8v7eoan4QQa4ngpSAhWBwsxaQOJ9Th1iJIvMNtZVGdXj2XPHK5hrrFJ1xhzXiHsJOXA7BQCCu03nEeEAqBsjOmRCmxzMxOYjmxlvAGC8p94uMa5cTYDJozED+nQx2DUCDw0IDikQbgHXntlqqeG5x+gIstP3EFt0O6xKQRc6d81sW9T34DJ2NMaYnjVA57VRkDMvZjY4bdSNxRXen0cFOhgfOOcFOZmGL5CKUBULyYWQ+auJI2lRtLD480yCjbGgdfj/tlrE6WmfNNobhixv3NV+Xq7Wt/yF6k7ByiNr0ZuXxEBWuJgnIFuvLE8zKwfNU06XF0Ayx/KASevM6VPOMyTRcqqT8uZOEpOEDeJ6HLICuyGBYraDR0xgxHJnJ/pJS4sKtqbPbFFvW8bN+iJ2UGj8XpK1lRmMruHv/kwJMnstyxroZwMJZDiHFd+eFXhASlTAtkSyLY2e3pXay/oXBJE4AyEk9g3Ege3uc1ygpFIU2OKcmHwjPx44+EhZKyoSutjWR3JsgA+eb8DDoykB5FSJcbC0ha6uKJrtn6YbiepCct3gLj7ih3PtHEM7TGNVz+7GwA7qkjAbzkS15kuvWtug3QR61I+ZUPa0lc7uRJWoAb1jOVj99auZU3xPiSzQd8iaIxiZdNxpfHcmcvy93wqtwML8qdvJw7KT2AeNha6pot5AO45811L0BHQnufQLUfCh8Cy9Kt/Zf/zb+pv11C40aiZAwMTYa30Mb5850Ky9OCL+4Tb1tBmoWn9NkDENDFfD44eZ4tmKp4tm5puOax5eiC7Xan5anGSDurN+XL//hXZXJx5KURtt+dvH1V7ph2l1Bzyvi+BA/LyIwkQmFhkvvED7nS1ULOm7dvNNbalCG48yHLA41XUSpOLxjwa8+yaBDGcRrARx99ZDwnJycWbGY94SPuGQJvS6ZwcMDm+PiYmTU/NseTjmcU2UsNKgPh59vLLQkzgsqY7PnzZ+ZJX7Tc3Mg6akw5lDtMW3DQFcYtln3UfqKJpRBOFbDL6GfRoMARmYzjaAGCjaLuMg/fbvpbwtoYvHdr0TDg1iXbgTyAFZ0xvvJYIcULeAxPUU74y9gVfjPrO1LHR16+4XSnBf2YeuHnOdbK5SLrngPMaDf4x0QT7z96+XE5OTvVWPTaP67LshH7mrf52AC6hYtdxMpC5UCltox1cuYK2AtNFbpga1jvAe7hBdc2fl7z+wE5ihAyns+AxGwBMs17FhOefxtIRF3oKuAyWPaeqDY68S8rgwOrPAl3o3EJnxBJ0LbVAmuyYtdXl7Ke/bIhwWPCp39x5tMGOH2AdcKkz59wCSwUesYq0PAIEdvpPPMroPy0JigbgkU63DTy8Uw89whk9P5rtiiky3cEnlFU3lMOcZRPWu5RfII3xNd6G6/qEjuAJA6VHf7CRPgIAGUbF5+vyZqQDyvJDCvWKPFxZRseih+uZcxIE8AFbaSJ93HQF2ky8J785oPSuZwK4EgPgqstpeKZNCIO+lhuAQf54QG7qXim3pQP37nyjvzGWS0g2xg1MpDu8unYZdnvKf3kqpy9/abcys2l3UcXp/KaRIPy4w1xYr0ehVd0VLFvSP7WkJ2SO6YfAUzhvPF9mUHGPwQwj3QEmJ4hIW/bOKD7TN+OUcT+EACXj2IoZBn06BEqc8VsZlVZq2RDQU8Dj4ncmXMWoPlKZGXqnTMcOcm4kpPsjAcFVEAwWMhGsdWCFg6EYKhnfqEZMxH7OWOSw0IJrQiM4lN4trd7snp7M0FkcZ5Przh9XehcTig/400O5+LbxnDlcOlYu0NZAVtkBF64k7/QRDlYPQzK2jq0huuItbE1FKuUfBY8+SFlNneFHzyUF8d7KD/Kqjy481z9eyeydvCXnVAQzudsWBh4k1feY23MD9VFCK0A7HLK84WweBg76htHrEA3b/AexuJF1JVZcXBey1Ogo2XSDb4Io6yZ3FjEhB1IwkVd3amqo1Em4xwMz4SDsW6/HL36svRPjj2nMDo7KyuiiQkkOm7XTd4NVYBPyQsAEbsPeOWgpG3Aov6YoM5ukaoktht/HyxLBo4MLSyLSyB6HhbTJC1cszwn0R/aiI0EnFrOSQPbcmX66i0ZS7JBi32W/KjsoC9XU0KCYm3J6u3sxUZ1hB2FodFTCXj21L8nYmKrHM/0+KypsZeVZxcuCEWMmc3EhaUB4ptDev2YxAA/NEQc1jK2nsXXJeALiwoPsBDJi7BCepbIojNYOY7ERPlIDyR/cP9ittVzl8IRQkx5PtPWbm3wAlqdV8UYvy2yBcNpcI+5opRcUSLXQcrjY2EUT10I0EGHAt7kJVfKgC/OLyAtNBBHWsasKtH84R2eAoH3yS/Tqvx8oZPpbu8mZSyLOZmobW9GZTw4l9X8WtbyTEMb1XswbJZFGtkLds3o+aeEpKsbKokBRLQAUz4ESJZ58xpCEvm7eNu03CUZfs60dyCdl08vjfDMoKbly/kJAi/h296QQNxdezkEq7ktwR3xw6/8urOsGz0xCuMxCD95rt7aCibl8OdWanwaix9vHauXp9fe2uw5LpWNNAgFzyiiBRtXsVq/EHpF0S1cS/jXwqUlTwqZhVZdbgjYtRRIHYpc3XyHIqGUpKdsz/qqjFAu4uVyi15/jLzb88wnVhSlJR9rpFgWrCXWON95XVDvPa5U+Sh37qhhZRIeswaKe8wVxfN6qJTNP2FAnGjy1TWMNoZm0qKsTq9APLzgCo+4hwcJKB1jaa/Vbu+W3R4TURxlgich97kn1x+qJAOWD/DobnQ9KoPxwPt+WXe9XbkuF0z83I18+sHlyVEZnp6ULXUg3lSiMsVRub/hmrfQ6iWiRngIsJIZfmyrScdoSIWYKca3gMzSzQsjHse7qJQZEuZx+ZxBf9Rb2yLJCjDe8S81Syn5fIv9qTTI2ek7WctLCSLLCxJS3DaO71Dgsy4EBMWhp7c7qXElcQDxCE8IVLiF3CNoYZWwOJEfQMnZO5oCwDNfkvBjQOSJsSkfRMeOIsaBYRXgleoj5ZN8u24oZCh00AJOdxpKz4fIWFeUh+e0PuAlDeNQlBmcKG9YVdVAf9wpCBe4PUaUm2hBU9ym0lGnVDgUjGfSkJ4lA+rBZ1uURbnwjbqkhwCQB5hZNtGU6YN30ea4r0wWgQPesFn8Ri4nAD4sqb9IYaihtoUmAjiCP+oQxPrRmO9iRYvQjtUR83nY+PLSP+40VRkc+EVnAr/slFTgtrOUuRR+TCXMOnVDcKhCKkReSfChEMozz2fkC9jneIF5Wl9mPVZEz8tNvMQT/EbXEEA1+EQ9pZSNz6D4iuPo7WsrKDOK56fxGyMsVqOUCBACRmA2jWURIC0VioSiI0Ax6bNazlgDlZDgbiJcpCEteUgHDQgWNPr7TAkN74hPweUZxQFHlsNyhHkkwcq0pAHABR7A16qwdAzUBYH3uqAUkBlbPltjV4zMnzsjqbBD/k4JVwLjSE+cUDWlTdp5xFVFALln/Mwzius4hVkD4MpmnO5zw3t0IqGE1Bdlph50bNSBunIlDZDKCc84yQDXNfnos3Y1HsQjYa2U/crsy6VTZYZXldEzP2WvtpA2MquOl8CH27Q9Wy3ffP21f4p/zF5j5gKgVzCrhu6Thm8Ds7r/yPDtKeuAex00RRCKFfepcF3I91H0vPhkWBecPnH6WVeEg4UpXQkcWLXTW5eAXpTzkzdldToqUoVy+u6Vf/gHy+of6GHMRWOIuDuNP0eTvmhWDdTQCA1CxHIISkIe3F96dA5a5pgR2Rin6zGeVG+OInn2UIKYAoWlCsWvExWKD4WKg7cA7ndkRUnntcwVWW6Nka4lWKTF4jE5gusas7CQLJrVvTOBEdZRV72PDhDLER0OLmoqOh2Ay9czeUlHCCVRvJQEJQKoF+nwAELpZcltSqWwusI2ZnWtdHVddJvvVlVTNhjwJQ67gMDj37qsyztJAzxG2VFMH01SLRgz5UN5ONTb66Wihc6GT+Yoy2udoovJG575NA/6WWLi1HfK4HM12ooOakNaMzo/Lcevv/ba9XRwKdMsl5n6IK2qD+QIhfHor+v/GGBZCZbxGlr4rsoKi5cG8ZMhhktS080Cz8TToKTxj5VWykyTMvs9De8SFEujq0dGUfFIxCvk2yF/dUuJHGKEMu+Ro9R4h7CrLRy2t9ZcPm9wVfgk0efCamwyuBwUvh/kO0eOBLk6fVM0qix3o7Ny/M0/lovj156tRakYKzJlbqu1dleu+qcSMOHl63hJw7WUaCSXGOBnDrA8fVnLw/0DK+fV6blwjYJWBQSQuu+w+V3u6UBWDPbwLSR7NJkgYgPDwZO9ci5B+fwXP7dwnZ2clufPnpWTd0fCfyW+jsXH69K/OiubG3InGTdNx+oMehJO0aMyNvldELnI7Bxi2ZTfmjw4fK60cbQlnQs8x5rwnSdjMsa38I2N7rjSXlAXgYj+9UiKze9b9qviIqni7RrjbMak0rQ7dRZSfQm+3qkTQ2HpJOTtKkgGGAeLX/2rC0qzZWanDZrlbZaSgx258etS4JE6LNah6ZhwX+ks12lc4dzZ2VR6xvkT8arnsFo4hkRpVPauFHyXtWYpMQd6MQ7le1ECP+DUP5dy3vEdrdpMzLnT8KAo7+TyXTl9/fuydnPhkxBvxxfqTFWMLO9EOABqZgXlH7Ip/oSnpCt11Et4mcGnZXRCyq+VoAlMC3hqoL6DxSnT3BMA5HoZDuI/CKJ3CUikAHjaKz/qmfdLgQ3dCgjEjMAGXxfwfCgbwyZdMMEIHNP6VAZBwX0ZXJ6V4dWpjA97LDW24RR1NRInECAQ4PDCNT0346/KAX6Mhw+csZZZi2F/IIFTL64CcwwGoVgbNosHg/VH9Qgrw8SKEjU8SuvEflB6eu5Jy+TJhj/bEh0eK0qW11k/lcpgeiTkrLtBC2ND3DvoxzIA3p4n6cdiolgs42BBs6OwoqmcGzGO+Pz6JC0q9yzjJE2Mtdl2F7iFWQoFLTQK41ufMySF5RBr7omnDIAJHyUXHoSY2dpavq2+fAbRQfnSSbvf0Mime1zLifhCfflChzAcXcl6Dlx3llWw2ucaK3oMrzKgl5qbh7ryTIdFx6Mo48Uk3MpTYLveivhyxpGXspYaWEgh5b3II4l1X3EZxRFdyBL5uU/+OV5xXqoRSP/uDYCVqrl+GyDPsuDJn8eD/nQgKlIfKmSDtWClIqgWrFMBcwZI2CshZG2zY32AG3EHYTGjpKToFopIr8u4idm2m9FQluioXJ6fKY0s33jgTecIQvyoTyhCCncKMXEIJ+Oc/HJEkmElbceSqXw8k+emCj0AHp598oKEFveTWVWElcCHzqxxItT+iQCERGwgH2UkXal84S2IDoHLy6B0AGmgCaCepM26hOKxZW/usiZwT+i+26RshFWsscuqKwrDPe6skqo8OgiWNcAN7dFxcL+svOQXgLJib2JcHMsjvGMPcrwPujIP+PBquNIuuOTgzs6VdFyZmKLT8nKOtIyT4FPpoQ2FPnrz2hadpTQ6Avjtj8gV+MgdcmE1rjI8TOCecgh/LMji8xqa8gBAfIRgOkDmCIGFa1sxYFkc0MbHPVc/vgcoJ8xRGxlgILc0hBtZ7g1n9FzJ5Tw/OvZEEI1wcXpmxcTNw72DdlwTGhglwi2kbJ4Zp9D4xGOFrGR6hwAxUwgQh9DExvL8CiUFLxQVAF80aJ2Z9XhG7u5uz1cEg/fgIk9YNAm0asX7VhBQUI4NIQ1j1Sgj6PJP+lVFppwMAFdwEnhPvqApyqUcgCvvAm8oGHmJzzQAeYDEmeByZFmzXAD+0NGSPzYbBD+yc8uJIABXO74njc6P8skHPreblI775Bnv2/Kdj/bHvRePGL/CE3fc4j9ywPDg7PiojDnpoM9JiH13nnTo4LQw4YpVoLy2Pn8MaFg9u+f6qGI+Bm0jAoxj2s9psIbqwN4D+BGNGM+MV8Wz2XUWOiTCT3pyHHjcEhqB7ysHagQmICaynvzaFrOXnEhAA4TwBR52+HiXSW2EweWV6Y0Ph0NZaGCfuC6ljk0AKpT0EgaJtsZ5EnThQqAQECw4lURusNgoEhW0y6xKYmk4WY6f4cOCoLg3cvc4PweBg0bK9TgefRYi5Z4pDq42ZdK5pAJx9fhSDMw6RocRyybZLly7IeNJl8pCPcDLPYF2Y1aWNOCnrXAhk2+kT2WK0xXmbU6cFUeKS16747K4npDSuJR5CHCgdMSRJunJTpL81I970wBNwo2LxzWPCeVbVL4FnWj8CdfYDE8bcE4QXgxDnIl4P5U83DJmr21FqKyY1Un/a6CrVB3rewB+WJZ/BEg6WnjUlSVThHnu+Xv9aaBNk5BRXRwJES9c9ZpxCStSPrWLgcaid8Rd8c8BqPwb9YR9KeatGM/X6325s0M1BJ8hcdapG4k8algson+9uOKKIyVDSXkmDY2NYiJMxOGCpaABvEfJEUrSMGYkH0BvHeOr2AJH46OU4L+SSwUtXgIQPgL3APccH5Ll53uUcTb+k5TQEYATmnHVENxsA9K3V4B3WTfo5Zr3AGVRv6hTAPnbZ+5buhKfg4SXsbXH1wLeedKkkkA5Hofqmq4oysiMMHG0S7q44CeghDyDH5eWOqfCZvlJIzX31kCVZyVXp8t7Bo5jua785MJI1nLCr7WJX3J0paBs9pfir0W9SO88AqpRq7IQ/8eALDfb71GLGcTWXA1AM4HZvpzx45pAngiLOPiW0l/a14qHQtZ3/jsHl6HreByCwTMNiYBjLWmAkXrE+Aha7ot6yfOTdxr839haMh0MbhrWjVsFACHxVH1f4xzRPRldF47xR+EZf6BMCA55L+X+eHFbioGl9hGRKjeO/KgnF9BzyAq6h1WZWG7JlRo/vrtkjMbPoTPbubO3LRc19t4idBYO4UAQ4YfxIaRCFWfsgEh80ntOwOMdVo76MHGVvJvxEyYJSJeCl7iXpQmAT7i5oluWmllX4jzxogYK+y1cqiATMZ7wqdoH7i6YJnkMdE54HVYEpaMjgSYrmfhPoD0J8FViMcsPjXR8+zu7QnVni+jdW0gE0/y4ru4Jb8uOOjg6CfBAjpegbmWJb8b+Yai+Ap8CcijbRLzj0zHahDpmecn3aL94Bqhmraohn7vx9wF1ynotg1rMAlD2+1y9B5JQoLbrDNp3QPvMffd9Fx6rID0oOBi3sMuHnScoFl+0M35YZecPvaF6ycHlpZWWn15nZo8Gxv28liAjFBIlNRzjl/kaG4Lebg5AKVOAvQCuvDQa17BWMVYjpAJwHwIfjY1Sgmd3b8duHOnoELCS3BsPLjKCIHHLMqXT/hQJZZy5yjyDs97jpjN7ieCCB/5AG3QQkk4EtYXEA3BPR0O5+UyAhowDF2USom60/VzRM73f0XnUOAKTaAjXdt3pRBujmAC0wQPwQCP850ocebMe3Oc4nzpmnPELTKfK2d2OmXdmkdHVHkePMJSQYl5dnJSr0yMfL7MqebgZaTghpWUDCh0NPzYFPspuQ5bxx4S2zNmWPNVZFeOTHAQQ5qjOkpsk0swXkJd3XqBue5baQPRcdnKwogq8d37hInTTg7bFTZlMrzOdrfZ0XLps2Xh2H9UIg6tzMf247MjDux33y/nx28IBwOxuGch1JC15snFpWL6RpJHfvXtn+qgHP23OrCyCwgI2XzzQ2zMm5GflFG1cCeDhoGc6btZ2URAAAeSebXjs7MGiYTEpC2HENaMclB1B6vfZksdH0uHmkTdxmDeqB2fs3Ik9WBTGqcyYorD8PAP0ktY8qYrNM94CPKPedD6UxzPpCaQljnTsb2XpiXE3Y8rWiu8qP2mJY3LFO2gqDsr0/bqsuNrcPBFfmf3E8mKR7NnI4rMtEEA20mpyYDbfueIV4IFADxN28Mkg2YImJvrYQEKgfOJiz26sawKXF30LF0MXzuRlqyNrwnzAwJrm1fFR+eLv/ta/CM4yylh8vONn/KBcPMMKE+jss358XYOcAVzoZHDSFO3n+moG3ecEVdUyDGQaRIk4QuICb84YEyhvlmAZWEA6L1O58trCkqilkApL+rzORT8AVKwF857GRMn4LX/cRj7VGsvN5LzYCb/DqLHlNZMrWAGRi3CwPIGwMJZkcgIriSKhjCxUgy/GPGEZANITj4CgJAglwD1x0JJpM24sVxicAO/BwTsA/IkHBUSg2QrIGiTxIdDCw0/3SQhFnt1WrCl0WNhlIcGrLtLpJT/Gx55Zj7Fq+wQfFxsg2w8Fs4URkIY46tG2beaHRgJlJY08A4kv8yfeVGA6BpYujNdWM4QscTsvvrAglTvvKSvaK6xj0kEecBPAQToC95xhlPmv5TJf85MXGluuSCkZ0vCrYfwg8c3VWbmRnOxvyXuRh8UuIXvs94BQzyDvubb3eW3jE6g+4TFo87cB73ABzNAGzMgaAJiR17w3qN26Linv5VQ4JOQOi1lo8Mzw6cJwlSIJ3qysBvQX+gqsVzH24fwXTr4bnh+Vy7NjKeqFcE79zj8vXhuYkEJEGRnHVySMLRGgrY2e8Ib1sULIDcptaVyHKDHKSj3XYlEenthrUB5OLmfB2ztQFE95nN0Tv10iK7jd86l7d+ocOCR6KOGgkl4WES3ZEUBf4FUa5SUdm7iJJ5AmlQA6iSNt1onAM/EA94TMk2kTum2LpSRkOhTLFkr5qVMqEm1NeisGmxhWNxwSX+IgeU6EAW4HpaeTZEsheLO+8MCTOJUXSQPvWRYhpCXFynOf5dFpMdvtHUr8uK13I8l70psbKSEd9/nbN2WHnV5Kw+w9u5ckUKYrAVJNrkBVWHhuAS4QSJNhGdyXPwH5WRaCyxWoYAv3FUaDZMPnFcjb+/IBvMv8bYDJoiASVYAceJc9Gw0FjTlwZ12KMeZIPSFjCLZbMe70QM0ZYvbPEycSytX1UDyP6yQY3KO8vMPtS5c5Z1YBBCQFPoUF4cL6MVbFxcPXxC6k8ALcg4/xE8IGkNfWWnn4isJCqnQO+sd7NwxCJnxcbyhbdaIPA1RULSM6EDyDwBv0ZSAOvnLlOfgWislzAqi67Q5kXvK0oX2XgfzQRDz8hC7KgEri/Z58cjdXxXfqS31Iw88p8Exenu2B0DHWTjVppWx4DvAu35uGFZRXcsTsm9wlqkO92Dfbk+u/WYRncFlef/l7eVjXZQuLLevKzivKJSQkL9o4oH3s3udzJ4vpeAwob1lYajEJXYLvA+/mSalpgPFknmYHzCxlA90yForTPc+x6J8KEozkxVjCfsknXuzYGYULS0NIPKQk9PohVDl+S4Wh0Wl8l61GZUC7LmEhHQICzGlC8BBq4VOjE5/CoBo5BW4yv3dJHEoHvdwbvwJjp5xFzUkm3nuMqvyUi/uXQocikg+aU2BT6MnH+IN3CCY4ydfSHnRMZ8IL8Ewe+MEVSH6YN6onp9r5Sl0J4p/3w2KBxIPoAHRV4BvOtvNidhoPQpTPFCvHmQhCKqfL0n0+Q1f7TB2pU9LuOip4DVPvqaO/q1Q6PCfy0+k5HR0yPTjKqTJxZfmtly3xa0djXMaWb778spwfvZOyrnljyszqkqWGBN/rHTQlcEt8cK6Vk3jXXoH2/ttClmFQ3T8IksktLCcsKhahRjawiCeu8Je0GWi0ZACTE1sSQp4R8gsOx5K15Mh8zotla1lups6GJL+FVR0D17Bg4SohRDRuBiYriA/hDsHIssEntfS7eI/wR/COl7p0AtilE2vBDw7u+bqF3S58gSLKlErCqKs/DKjNwD04hNGW0eXQyagefG0CbSghQk89mNZPpUbpqCswp09li27yAZmGMFNSJnWUNuuVkO2SHZmFX3iSP0DiST6bRw2/HE8bqj18r3rlOwA3vk0PgJuyKJeQ9aBc0mQdzCe9czq9Z19unNSQbSerLZ4x67oHf8THq5OT8urLP3i5BGt5q/YGujQAxGV8XlvoxjVZ9W4eHgPyLQu2mC0CIltIApOQJJ5rWxGAJLXDmkGbF2jvE7p4AJIRxNNZWSGAUrRrjgvpl4uLizKWC8unQ3wBQm/G2tZcUBDysDRZRm4qcOOPsAYhmOweYWKJnhiBJx5hIF1agVY4WFRHIMCBYrlcXVHQUJ670r8aeBxLemZpwdmXxWQNk8keaEkBzJ4fgHZo6nM+KvSoTNIwCZSzsFhe6plCS7ourwHSZhqgfT+ru94lDuKAxDXDyVXvZs8C81jWh6fMR90JKCE4iSddtgnQ4ki6s42xUsy+Ul86H95DP6fgkRteJn4hdwcGgAOryckGfCmEVWeCEOXznmq1z4pwvZLVvDo79W/W2Foq3AdJI0DZQf0iQDIhgSxteAy6Y8sMs7Ja5AnJwJZAIIQcRs6t2X0Q+aNnzLTZCMajwEKzUoZSk0RtzJXkNDc/UzeWRVQzSHEkRCgjv/58elSu1XjXo+jVEQJPykgIcGucHkS4NqtyrVzb6FWRIwuOSKBBuWdSxu9qM+Casq8WC2vF8d7OED42pePO9YdXVtBrMfO6CjYTtOTj583DdY0xJzQSx7LAlcbGLJ0M1aFw+jqTPNAAMG3PMgGHh3GQFF/gh3LFJA74wMW9cYgH/ol15YfH8JUOgm2GWQcLt+hL15TgXVFMkimEUiIo8B3e0WZ0hnE6wZoUgrE67USIpos2w72lbB/yLJq8wC/AYgFqEYZ+Cmpz8iqPLakC9WSc7mYCl+iHFvBBM8++h3bdg59A+4odXj7iGaWPn4hQCZ7JR0Zl8ZnEw61dE+/W78q5ZGagDv1GbeCT+d11q0NERqh1pSMhZTa/miLg1dEj4OHAh2VAvsx7H1BOlBpp26uqp7e4AGpAzvTk0a66mahr/RdjRL2m0gyOKpWU3QZe+bXfBdNSkUNBcSlRilsvD9B0Eif9jYbaUFjXe86JJRqDtLErQZWw8tW6f114eFFGr35fVs6PyhpuCQjX1ss658bIjeyrEftyZcYikG8j1zalZJwVo3x8lIwrSI/MtD0u0Nb2lj9/Yj1tjBVTjz0aiT13CCRfhvSUT0IuPmHtxjeDMrnG8g3L5vamd+cM+aJloPGumGDXU7gmEjgUD9wh+KrzeCSBHfsn/26mI+FmfLZR9vafKA2/ZhW7WPhQdofJKnUK/TPRLV6xlofbfKN0I9F4dHriBXXONtrd2ZYLLd4rnt+0NJ+nEjvxube1bVoQQeidrkg5V3GLZX18Uvq66qa2EW5mnOmYEHplUY7VMlDHN4RuKeBEgh5hqM7lXLyX0NPDq61QMlspdZ70tegx8oU8rakd+OmCdeYCVMKG6scxoysq5HqMdeMLkU3VUfWAjjvWEtWWV3HGri0oR4WIzk218xofqqsc+BozyVReSnsri73SU6nrPldWUeV8clWGt4PS298sg8vj8vu/+nfl4x216QUHR/P5mSoquvi+lM9P1+CFeGi5FfHTFXUU+nctueHnF/UKlbF+sO4Pn1AdAjJLQH88rIIPSogX2QaUxGJLH6NO3vuHnVjGTszT3fsQSkYJeR8BE9s+E0Lp3oeMbtO24B8DFTOxWASAxkXZYY57Ld1DPCeATNQA0MSHz5cnb8vw+F2ZDi9V6UBML8NPGkjkxDwxS/i9QC/m0LPH5IVwSHjoiduA9aGRbS2FjnN/WPw/k0KcnZ6Xy4tY+KZXzoV6xjADWUsUA+WH1/7ZAIUb9fBYyrnFjBlUnhEkNnfjZHNPnZjwCd6GMGBBEHLCpqwPmwAok3eqgnnCZ0soqPlP+dRZeKIDUBrxImaAcY30TprGFYi2UbzyzfggXHRMJEGpvearygU+8klYoMHCI1qj+1U60czVHFAwryk3hgnwnfj4djMsJ+M9/xKDgjD6m1dvr4MG8Y58XPFS4JuDFJ44r1XiNYnWpM15pCAMJli2QqBQHCga4x3Aazqju7HkRfkHF5Kf47JKZ+PzghgGUYdFoB5RB9UJ7VLd/e2p3wk/1e2oEPGE9r59BtxkRqL/tdDuVVi5W6KfpPA6WzA6C5g/z4l+CCLPPF8LFiqXI0YmRQJSOaWiZFDEOPFEj1t8ocDXI2IqP4WeDZMBIQj3Qu6UMrLulXSSNpXwRg1JIA5Fw6q39HHlfabNK+kY4zHOIQ345h6BuFiVh/hUTJZhGF9CF4LGez7YjjFmjP3yCs6ccaRMBDLxgxsgbabHhU0gb8sP7nFV4zqvb9YxaZ7hk2XH2iYO06I0mTfj6LncaTRpgBYv90kHuLnmOyCVlTqRNj7kpq30Xq/4JTLSQktLT5QnC0zfUAPvWGOGX+TJtiQfwNyDOxHqLgWkUxj2L8vR61dSSllgBbkwpicC9EV9CFk2uCNQj0hTq+XnLvAu8MxDF4yLeKXl2oYlGvnhAKEt8RGS6PZZf+4BCIAQUoh1oadNcjpo3Dgs47peMgt7cvROzJW1Ui/HN5gIDpANkwEFipnTUEh/8lWFOmnK38WkIVMBqQ+4iEcRgVZISJM42PxAw7vxoR93p3nP9jyOsIxxILOk8U2olU6uGvfQBG7KBHjmPdekFyEmkC7xg5P3WNGWx+EhhHBCj/MwGeLneBdjzAjEUy8C95kOiXFepfEsp688K63KzPaPPDFx1QV4mvXLMpIGAu+JSyMATsa08J02THoyf6SB72prDSGoR/Ip8wOkRXS4Wr6UDleVPbRsyTvh1HYNb1QZ9f+428E/LwkJT8BcPYzbMk0rz6EWNwPSZX4uVM3VI1/NSJ4MGQe07+us7JxRuAAONZ6KRiBD3kcA6OU8nqkExKwSDIw48ES6hoIGlkWna+t3dHZMIqhXY0PBmZTy9OSdFHIoBs2VKBUxLUu4ctGYuHM5G2vlUy9Kr0/vTxoaFUVIISLkfQhjXMHFFctH4B7Bj0OzQgmcXmMwaMJaonz8rsnR0YnKiPVTrCW8wZICdgVVZ1zcsALqaJSAmmQ5/h3MjZiRhWbwQFe+X2yTaEvSAmx4D+HGnQvB45l8TlIZHnlQVKVj7A6PBC4Ta6r0gSc6EZaAWGPMd0IgmnHuRIvajituebrmsRlDMiWc1gPKYw1YgzboQNlRUAJ1J/Btq0/AGzPWVFBHzOmAIKCtoSPbhUAdACuj7unYmY314VbCw1dIK9cDjdvfSZ7OY9wrIcO1xp0FF/ME/nxNmR0Y81ZZYR6AImA1bcV9LXJ2BSg73kXk4rt6I4DOZYG6f2eAKVlwF2YMijY3zInNoEbSleB3SsvsV6Sl19A73cM0GDu4PFdP99pfo8NwM70yiLGLBVOMTcXCQjE7yedoCAW7ba4bF5KAYKOUKWwA8anEWCWeUXq+DKEDyPcIMIIz5SespVwIvX8zRHmoD5vW6fmZ1fX6pfBbPpQfYKO0J9kUwO9lAMVBCwJCXJSTh03XH+Zxfppudbbkk22R71FGibtDWMfAE22AIqAwoVS+b+JDALGyopnxJLjqe+4B6IQm4jI9EDyc44NfQJZBPuJSqWgfeBJ1IG14FLQRcaTLMryWK54n3q3N4FemyXYFHKc2Z4bbh5qpEBSU7Xgr4sfg4qycvXvjw7v4JWqGkMohWRQxsqquB/JnmpDH4G8G+jL6EHG3vvdlBuQ3KwSkT+im4zlDC7RuQO2putBmDKIW45LBwWRd9c+/JsV9pSzehyAlZAXj3heD6u+qZhRs2aQMNdLl6YkU8433yMq4mNl2UapgzBo0x0qylOKxGhiBjfeOd8cNTUJC4XqfwRYAwVZ6OgyembjAWhFIw1cN/hEjNfy1xrxsBZRT5V6V7wY5FYGT6DxWUgsyzlGf62c2zxO3KfeWZZKkCU6hpNynGwv4tDsLbVgGDgpjf6+tj8qLdVfVRY+Uw2YLlo+weHwXCm3wg/U8xljwEVpoCZQMxacsynV7gFeB/cHEtWPPbDPfw0SVTxMrJvIKkk4HdVTM6fCeTixxWB6k8KSh81Eu8Vo8WY+NElkOsoUCBs7afqKFdqcj9jKO3nMljesCf9WuVnjhpw1Zo17lXh4WH08zMzy8OCmvv/yHMuZMIJRTtNLRq0j/ETmWQ3CYZuHJr1oAqivx8jvS3Aeuq0IL5M0AYIDeC/EqClgGyaQkkGSEcFmjYagMIe+5tvctZH6Xp5CEKGXEkQYpI58Crg67eiStZXB+FqdsDwYWuMk1YyxZO40d/LMAtceETzQOjcazG1RCgVscCrno+lIuabCeTNpg8UifTE3Gkqadbc0emvyMe2hKhCPGk2GFT09PlV6KWse6xFMmwpRn+ZAuA2lSWeC54+3qhUXgJwSs0CgsRkqdaUufPQAJGvkA47CSgS/iUArPpipf1oF02cbztkZxY+MD7mO+Azd5CC1/RIzzOJ0EnbQA10jPeLK+r3hS8QjsPU5lYwiQn4iRF56Ed4M7i5dCfWLsTXrAvFJQ6xpfDMnUtupc6DiZ+KEjl/Co87oq5+9elev+ZbkTzlXFe0lH+JwX2RONXkbUA3EoZRgcWhp+8a7KrK55n0C6FtrX3BNC9heBfMyfKEW1dorIDJFgjhmLF1YvgHcE2hq9YWKLcH2NkMN4KhbvXIbz6A/4a5n023gO2UgsAbBWmBW0xVJjbsk87qrB+N6SDeuHe9vq+SW8YiiNg7tIIya4sWVFxoOxXT1/UjVhwqWOJfVMYzOG4pl7N0LSUQPxXNPNREBTIbP+m1sbPn6RBiWweQA8TCrBm3fvjhwPLnYqUTeeURTo5p7vLHlmYR6XCstBeWwewAK+ePbMVu7q/MLjVvKg8NBGJ8BxKZRJPHXnaisl4UVJ9eg6kD5dd+rAPVdcfamCO66sM5aJrzg8CbMelkISUNtE79XGFkbd2yILD/c+nhMaSKd4vIieFK4nPCLScevwTWNm8EE3wBV6rEQWlBhfgwd3lPQEaIN+0tPmKHu2P3UZctKBeUFaDkCLkyJ4B2/YO4vV5DqUtfzib/663FxdeqiEyztCplY0dNha9Vo0beL6iNZQPouux56cSNF27m0AatUWwPmbkAauDUyuycJ3X4SA5nMLtbx7IQlq4fE8KOBc4aVP4b87o5gPU8Qgn+UjwYSpbFjnoORVMdA9Dj0deFAWlxeMgjHsXOFzLA5togE3N3o+0h9h4XkmiArUOxmbdSGONO6llYb4VEoCDU5cCgxXrDXLI+TjXfKU9Hk0ZMTTIUSnkGWAj+9IiSdNHuUIXo+R9V7Ja/nER2eStCfNhLCS1C8CVgxegc9BrjXudeaJMpRW/M2xJGM63lEeAsgVIC1eQC2y0pNhkUeURUeD8qRFzM6O93OoyADRme/m9aGdgtd0DNDqzg2DWdMHXaqryAc/67fwlU6ZYQb33oQPf2VJLk7eSa5O7cpua8zKbC9lCbVwsjFfVFnB6JgWATnNyLYeeb9QtXtgxTuX5gEDyUx/UxY9QlwjJMRzNoB5pwCxaQkXoeav6WbQfa4gWkxEuAkRqJgbV+n9u/7i0snrN3Zj+ayLXTw3cmPtwDQNyCZmhDOVU/xVWhpUSiAO5ybxUIpIy7iMXlzS6OCZSF1jNwlfnog6hJ90ooO4Ni07VmAj5fDryFzduwr/WG4nv8vBhBMWiDoyu+qTzNXpKJXwSbgRFJRRaVI5Sc8sIRNOCBuW0W72Vd9jyBDAGLdRJjObSIrrTqfK2FL0QYsqanoYl/I+vhwhOiZR8IRCGEWnAvmSP4yloQVFDYWD68JKWSqHNABt0LYfQB6GGiiBomtZIfgE5xFO+IEczE8M4Lkdz9FeoZDwnF05WBUCikkbRflSJDXNUFaSLXwbWz1ZtQ2RqyFNHUpQLjTmrpyTN6/Ku9dfe03Tmzm81VLDBtpXdFE9AnWNORjoVr11W8n1Ncpv5TfePQakA1c3yGsASSBCW3PSJkMS1kL3+bsCA343M4SoXFpnhfIV4elqxTPxwm4fFoSHlxdyZ5QPC6BxJcLtmU1EHIWV8iBcxk2FBHZdJewWOgmYJ3dqoKFSsIAQgBCaDPS6AOnBQVzmzfw0Bu8Y//EONwpBQJlIk+4yDWp3lZ5xTQIZm3eNw3Sok+EKDj8LEObEEUobNIhj0YlIQZJW6gwtCA/5mZnlFHV64llctdCUQWjbep6m1l/5zTel4zmBtGn1Im2lV/SDA0ApeQfNWQ505KQP6eFHCHK2gfLWjpbQCnrQlaF2IuJFtD24gibuPQvOXs47LDW/zM1a9GpsS2TGhifhZXiAJ/b2q6/8ob0QO57vOn1CoXDOQTTpb7QYPIiQkM+PxXeDipkFsWl2n+XMAP4uBcVL9u9/b1BJHwyRFny0p/4bPwdRsancjU2vfz0pl3Jhj9698ZEQfEdnayCXFiGzayhUND4CTIPROKgr/7IxXY40nQ911eS+j9m7aPigpbpJNWSDzwShxqdgAXzBT8CtY0zERAGDEAQSAUmhooa2GOJ4TJCEBUI5ic/A1jTcctcB4VGGsFgxniENV1xx4zPt4bpzryxNmQHcE1IpCaEAwRcA3cilm8AZ+aLMUBLjxCRhTXQLD+0ig0/QzZvxALRi3ezKqs3oiMEd9EIEOBmaMCyZKycnQrBnNkQVGmgP6MBqquOQt8GHDaSlDNLQVuwlHk3EN7UxQcbV38D6lEPySr6YfGOY9O7VV+X49Wt5PFcS85iQcl2pCqQJZn1HBT6OoKm/L8AhQmySn4cHxpjKMOerG6IFnrtx3wXEQzVulEVnRtkIP8wlXEvAL85OvFSypgJh0PVkZLfHM2wVYGQqTSsg4LCSWZhCQFNoCAmZP8vmGRwo2ILVrWUACBZpeI5JlWsrPXm5p6NIZXKwhWSdFct6bQFFUDNNCj8BIA4cnhRR2VjieBf145Y0CVlv46B5dQ1XEnrj2bzQlbIoO/kArsANRP3AFT+NEOuFmR+akg+RV7xSb0IaAvkSMk/QILVp37tziNukL/EBpEu+ZL2AUE7kRu3lTmuxbD54gF+0mztjlmE22eOs8bTyAsLstJw/fH585I6fn1MIPjOHC04nXQqU6aET/5JtDRC3LL4L1J/Q9VQXis6KJ0ThEVr4kAJ/CKBcpsf5hSx+GUuioTHbOH63xJTTa070V5otcIVkcWgMgEZOK+pGrCEFKsdSBOJJl2kpG3wZl3i4pnuWZTDjy08t8I48inLalm/JcOLIQ+MzGeLJC90T35YFEM8zAgatdC75PmlGcANvVcgaeJ/3CD1pACaAYnInhNlpKt4Mfqf0fJie/GJsDVcTZ+InnTeoi+c+Za8G4myByaO00M/YV6rjQDyegUEKShtCG9dsTwAaTbvyEpgryJDLSKShfOiZ5+FsJbW32oLf2OSLH4LHjQoMMEnHJoX+1WXpX1zOOkDq5jorWRuSXvNANELpnM/xDuA+efQowNQloRljItTzXseEUIEfESRLKkM36vQpintcTXo2BvTs+ClSxJur03I7OC/rd2wTY0IFF1FMVvPmxA7Q1gFIBVNJLos6eYuVXjPAhtP8NN+1GDgPleF6Db5gejA+ZwJjTVKCpGcmIhjbxqJ+WHDSp+KS3ut3ctMkTg6csMCvN+/2ej7f1EIlCaL3Z7mAPFaEWpesl5WwCkAqQ9BIPaOuDvT3vg93mel+gidXVA50Mj7NCS4ECJeUxXlbIJGqktwGbJRgU4SXRzSeBWyFKl0Rktaw4NLLWfzMG1AcVy8/2EuI0w88jqF9knaF2e4vipNgoLYZMs1cebLNlVbP5q9d72iHUDY6F9okOrMIuMBTDR3U+V4PFdg3OxZfJFu4xnqHTMIyAmA1C8ER31SmApNglEMSyCYAxAGZ/76Qeeb5IqyGrxxBVY3Kk6E+o5w2s9CjOGb0MPQ0KIXDxPSPlctI4bWSOdRsswKD2fPAQJuy1PZ2ZT2Jxozf9W3ZRWhH5+XtF39V9jaGZWd1WMZXRz4zVGJTNjb3FHoun0kRBKanRt9Qq9yhQGqUiRTbi+Rye+9Wg6C7NdG8Mi0TEco3dv68Sa8GQz7lUuMoUZznKsUXwfSwCNXamoSMJQYWvzd2yvbmrr9iYcYOi4CisF6H0qEUKGSus3HwsX+hindSfgSBsdR1f1gmV4OypY5mR2nuVA+Ugl1G/IYlE0jmswQFSw0dfJfJT/lFPNsOkUks3bTs9LZcljs21SsUUkIknLTDLIjmO3Uu4OA7S/Bj4aBxe3Nb5XNq4FbZUT01KiwrWCeN0XK4QwfGPADl4u5ydiwWj40e0BETTuHR+P32pmREHRrjOpYINmJ8ivIyO8o+Yb4PVTN4HMiH8UrIXp2ywnhadUY47tBl5hUIdp8RVsmjcm5syvUWXk5hn0rZcmaajoWNKnRGdHrIA7QiaxK08snHL8o//M1fldHZaeHXRTdUh33RjLhc0xnrSpfLbyW7u9Xz2lSegSI26GCwvuKpKu4AScRDS6uECSSjng5CmAF9QY1Iig4064ZzyOcce+bzvJeMANSO1EqX5j6BbC3qfIYGA0MkNQ5JiJd8uMdGeLx+eXZUplLOcn0pxnIS3shKF5Wh4Oix5j0hwqJGUBz0xXguekim0Dl6grLXt9ZLb7cnCxofBtO0PklBXKUeFj4JBw0ZvSS0CQ+thLLqQmfAUgVlYcEoj/S4nribxHvjgyqDAPNT5Cw/IKiHB0/K3s6O+bUpBeJqd0+ARcmxZ/I9r1CSnSL3aTlUQoRZ+lA6KyFtRTTtqLR2P938Sod/oHQzPORXOiwBUoglxzPAQ8BlZ/knZzaz/QHwhFXPSSqsGCE6du45/DnqRicnClRplBLlJMzkSDQQfFI9gKQ71LrpNunOALiO6myjteBVzV87k9bdV6RoUhUlDwiTP6S/PPM5tN4hxCZ+1Z1tjbQKmDwHAk9EKDIakS7SwMYJdxQCilCRvnZDvs/7LhC/Ss/pNRo3VCKtDaqQjdVNR5s07XI/QPQCgcnMuE+ASYD4YqCCCPM7DcpxR6ADoecKmKZWMPTMuwxZTquo3Mem81AahIPllnTnAI+PpKC8pzzyJPBMSNwo4NjjTdESKmOXL3YWBT7KIC2CmTixeIcHB+JL4KAMrGF7Ejn0hPVJoZrXl+fYXic6sCy6p21CboPhTqk81MUur156g4GEjXSJK/DHuNPunZ4zzvFSDh+fqXs6OSwg+LHIVi7hoWwUHQttr0CeRbrPfk9QmVhtPvomQBMQyjsPCe4ERQ95yYcB5gpkp9MNWVYCcUDwKwPxkSbpQgYYQrCbijx0HsnzeXAWQ+LlEvgoO/SBKnCNd5Fvnm4eIr/y6T4DTZf3c05UyEIT2ooCLfJO0gchKjfPEPnjmY4xi6EC8gLcqCx2n5ycqIFicd4VUUIEIkM2RjYs96SjYXMyhvhMS7wVSgGFz7SpcC2ODBkXwhJrcsSDn3HLNS6SlCNs2BzIJxFXWtYT2QgvgZXLxrY6rAZ7bj2RU3FBj8sQE1DQ7JBSSGg5ruFC5n37ft5ePBOoN4IGLaQDf6a1ogpnxiceXH5qQxygrMabAZw5dkRBwc2SUcTV3TwSfuJx7YknHfFceQ63nmEHnWMoK+M986zSnh4E+VyGApbV72q92/oASWMLbf0ykAd8URfa7bZcyJWlM+Akeb1Sa4a8RUcWuIDE38ZBAkGofQVI13qc3bAMiCbAcj3OBTE1Nsz+vDFiprNhWq3gdwWwJSSerKh4ZabxM+mXl+cuHwbm8ggNax9IAQHyZgTGo5sSCl15Zgw01hiD3hAlh9kcfZnrhDlhQ11otGzgrK9EwIF8YVWDLwDpRLTpxpp4fayO16BzFQWskxzZ+CEAcbD0wd6ex5DkJ44xKGUC3smiuKQp+RznvkbZjpfQMq7Cp+Ja2WE31QGhEm2UDz7zT3mNq5YFHt9jgdT50YHksgfAb3hiKQ1CjgiwOcJjKvF4Vt+mjuAzfwRM5G1t9jRm7XnMyrZI1iU3V9k7u132tvdm+ZJGcCWODMaleAe9g3o+JCbMBF/uJfmyboY6UYMc49WkK5ttDXDkKfyjjc9Pz8rgSsMlvcu6REAuQj67Qdl0DbxzJZy/+66gus0rn9A+v1dZQebp5kvBXQazStY0oOSZk80QlowDJVcG7pdn53ILx9HbSmBsXZQ2BYfyeeaa+NuGzXcAcakEKfxtukybAaBxUC4g44BM7/wSCN1GEJ1MJEED+RhfEthWZ8WWsuz24qgR4tkHm8rr2WApEmVSFnVNWlCOKD+C3UwpDXEW1hrI6+BONCDp5H3gqHzXs11QeKvnhNm72lCZR6UaV9tZsIuKtHwn6tP0pHiMXlEAZtbd4Si7sC3QRWmUk/TSFjOrKaUnHSkpm3Ge88zomtMKQEfSCFC+00gpnV8h07TPWQ9h0PDpWmWWcnFxVk5PjvxxBNsEMQS0WZbJJYvvXrvlJLT3LYCzWxcg889a0IKjAFNh5QzwJhTAT4ZktNjnf36uebtgnEJHAGPckxei6r1emHjSik9BQ2ylOzk9Vlw9kEqNdSN3E8gGIh8MJr4VGCBwh/vWvg9Bii8CSJPBNKncTO+6Kh7LhyWZla3AnlnwIQRRnGIliKR3ftGsrt0/M49wegKogpVS1pKxHmMxBBNc7adiKCWuLPhUGEQ5r2mFP3r2xASKrCQI0WJQp6K0hPjtzjqulCICqRDwwEE1gflhLeGvHqUgd0Qzy7muGwE88NIPNGFlsbCyiuCigyF4/VL42BO8K4uIpQollcXckgsvi8nMdsxuKy9KqDxJU9Lluiq4DCy/cBIkcQ4J8NvyIzC/lgDvsz0B8tiCwhfhwnuiUxirDc5PTv29LXRkPjolgGIyREw0TeJepDvedWnK90R3XhlPgrj+MGTF20wgpvEIy4DyUlFbAlpFzWcoCPwRR2WQa3b3XF1cuqHTzUlg2SIriCATQmhicgh8MIl83Kewt+8J3M8ZFYG4DAB42mcgywQyHvpCUeeKzfQ/ONM6Q7etp+7Zrofy8dsdzEZCHxNHEnfjuFNcWmtxSPgoR/GkqEqR9XRda0AZsy5AW2cg6HhfATJ94su4TAeAJ3HxLuNDOfkyQ9ZfCociYkHpkKg7VzokAl4Cz+m5uAwJQnQmodQx0RNWI2egXQ69i2FeF97le3IF3UHXUuhYUuQLy8jvmeDOc3g4n3/RwdGiyed5mMurW8Sua5SfM9AAceBvAdri6su9QN5VlUvnJyQRolAxHp+9+u0ADCPkM7QQuvBeoSFPTps+OCHimJWc+peSyad2kjWRkI7ji/+9nV45OOA3HDVmZJ8sFkbxWBYLu5jZ05htUw29KgFi0oR3CDy4rSyVIJhkIWVCQeXTWzP5QJ14TqHjmXc0LQvQnBjAe28BrMpoV1hp+P0UhJKPaZ1eZaKwWAt+Y5PJKxQRpYNeBJO6s1bqA6IVroYDuVBXdonBm4pE+rjPZYjowYEU9s2t9bLT27TrhSDv7+6oTtB+V7a3WE+VpyFB4d5jUmV/+vSp8Z2eapgwie1nFmZzds0bLthjSj0oRySKt+GWUiYKh+vK52L+BXF4pQ6IMSi/vM0apM/MEZ14oXRAeGEcSEbgs7sdWdLtbT5niz2/qahcUVz4RKeUs7Jh/dXR1TZj7RgLl20Lrck34rJOWEVFCURnVUjeQQdp+d4Vj8w/rUE+lfHVF3/wCRS46SisXX1VRpgccD1WlF5oVAZtIdpU9xhzIwMmaUZH3ietISPIWig30egywcd7KrAGqrF0ZMqMAJkzfBswGY9koZJzmJcLA6vcq1HWylZvwwLFKXj0WjASNwrLgZBaMZWXrXAoIu8B4qCbhkIh8jmtXJuO4IYSLgQB4SCkW0YADyHzgos8SYPdMRhJnCrHpgFcvSyfLYVcvSYqQfEyKDzAOqDUesb15T0/t8cvX1NO0kYI+hH4uiAvwbD1UAPj0tIJMHaFJgIfaSPgbX4CkPSnIqSFzXdZRzqcTMc1v2ukXkDWn/TMSvNTEKx18gECChF1Z802xvNJGwF8yX/HVeHHbZfPYp5uo6TUCT7V9IaZAAUj7aLTqVR6sZbBuygz60SwR9K0I10RHT4WmnJ76mBQEPbM+mgW4SFdy5e4gi/aUVX1NRRtHrLMfL4POGQ9jVUqK7itmAAVdCXVc/vwqkSI1byL3gAIBpJOV/LUOK5dAsCXEH1HwIy3gmBmuoBCrXeMJ70GJgR83Y+LAaPY0A69NDZM51792sz9Q2h8UrpCNgD4oYutZgTigKjHnGkIgJWs4gV4B22EhKjrXGlgBs+tACHsCSmI9NisbfY1fjm7GJSTs6tyqpAHF6fyEwB64E15EtlRxMQIM8ubpYeF0T1pEKoe6SRUWEfun+zv2XryLhULunwVHYzvwON3jPf0b769rAbqLOHmpwu5twC6zYWHdCiflJFT6wdjDTsGfXkCGifDf1lN4i76V+5oWOsdSQHofGJdVHwX1+ANHsWsjlWBuSeOd966p3rBY/O+BsbLtE8KP8A1A0Cd8550hJQL2gN+sBsIj4z917QaJzKeHh1Z1rx8o/b196u1TfOqFwbQt+V2Qxe6cUlXNxj9rLAKXcSJi2t7HzdR+bZAGJiMa6FVzi6QFpm8k/CiavTOTF2zeR2hTYJpNHp6aOaZBqRBAfLkJArvaGTeZdpslKQ373lPWkLyIt+nm5V4gBaXPyyWNZOk4s3ZDfH2Mj0kToJkuUxkRfqy8OdyXc/OFVQ3708VLpZ4EJRMTz0JcS8PQj4+tLAeikJSxqbe7+/u2b2DNq57O7v+CXeWZaCb7XngTb6Bj2fqg7Dnc3Y+qtKML7RYuIPRmfGVBoeIURbfO/IT+ay1XvWH5fzqUm750D+2izs7mnDMx9CdJu0RP3HPmUrxwTf5aFfowjPaITBjrdBTXVmmonNmiQsazfu2R68A78Bjr0QWmys0Z/tkm3HNdgdmPFC1MQT8yNBU8oPssdED74w8pAv+xP38Cg6j+mDIsgHuqU4bBySNq/PehwrMS7JyNXlmzxkqdPDOECd08XQBBgJUmMraTdMVF/bs7KSMxgN5ONf294m3cIqh2SCZF8F2UNkpWF3GGqir3D/yE9JSgpOAMGDxlMPBYyAJJO9mAiJwPYXHSw6SW70xnsXy4le5+M2NMdZFvTMCOxHduLWi0D8mBB2kd/kSxCwrcIXVwzXFglhhVQ7Ho+xoDP78+VPd44JpXLm9VZ482S+72z0Ju8ZyymM84j84PCNcOxoCB17l3t/8lWfGy1h21mUdRDfBHYhcQeQEPSUNSsAp6IORlA2llLLFzxfIe3FQwaKV3285Vyd7enFeTk5Py/HJSTk9PyuXnI9U25965fgy64rHQHysJasTEb+iTcVv/cln2hta0tXO9k8ZiLZIQMajjeCN5QGvRZYSr+RAHd22ysaSTpE7Jn+krLQl+ID5Fdnz7aycbujmAdo40tA+1GUh/Bf/9b/5XSRc7FHmyhcF8MwFmCeJSDah84q8+WO1NSm588YwRxsRMJOJG8ZcMgIx+BXThucn5Q9/++9L/+hV2SoSjqtzubPjcrh34Mme0ZitdXJ1R3JBhCqZ4AG08FEujaTYaCilNbNUZquofCbWAul5l7PBuHyhIKHka60Si+Aea3iyjk6rnn5N1o1SVKrrCg38Nkl81CthvUboY1w2t7aS9JkrHFfdmI4tWRKs377c093dbVmWnoV2f3+3PHtyWHYlxOBB0Z4eHnp8Sf3Zx8vk1Lo6FZ7XUWiHcBstlKKTiQhoY+LM4zPKFuFM4GTnBa4bKeeNBBWtJJ2XRYRjjGsqwSY9PTAbAJAGflgInEOso5R3KGuJBWWvcCgQFg3LQFoJPvU1j+X96Ao6cCUfUjZjsT/aYoW20xX95wA4K2WVP/JblkUrdUAGHK9AfmbMe5sag0qhSSa1LDuHz8unv/yz8vKzX5St/SfycjSGVn7wBz6Us9JCGwul5UL3CbX4GVAeQJmAaQKol/8JR81Pmgxrf/lf/ZvfKcovWrDeiqgE/9pXliIwfrIJCYoZETUdkM+JO6PjEvH67+12Eh6jI41uVsXIy3dvyn/89/9TWRlfla07jVEuTq2YT/b2LTyDoVwNMWWini6V4caCHj3mrQSOXlTUuTzvGCG4HKxbCNd6VTwElSu7WhDyXlUA3Cv32mrITaXlHVbHYz2Fve041JletieLtSFFQl6gEcG19ZMCM9EDS5BBTwKJvlu1rCcexGY6iFRMBNPKpLw7O3LtoEPXvT25qerRUb4nB/vlUIFOgc/Hnj577hlXFJX0CA4KwOwn9HtcqqsKcTkEJnTs9kmorVjmFhaITiTHvAwhZDUs2OKfLiQl8CnbRO/4cgcl5B/puHdnpOCN78LhDDSwAuNLbASdKPwGP3m8J1fy4y5NfIBGU0Ue0xcdN7zxp126qpuQDKgTkgvt9ncx6nB047qp6Ox46AjoRNz+HgqoTeyNCfGGhkfb++Xjn/+6fPzZ5+VuU+Pb3q5sZfCkFi8InTBdPFElPSR9mWymgALLXVMHA3HGEHgSSAes/ef/WhZTNwQaJxNlphmQgagaXITv+QPj0Xvd8yg86Gc817hIJeChRuhCHD9DBphuWRN+lvv8zVfl7//d/1gO+Lm4qcYm50fi8NiWg15rwCG+Elx6LE7Sw61078wBzBamCGaraPAh1PWe2VOmuAl7uHdymTIww7nd2/LkCT9t15Oi+R2WhjEWVkfleqM2iiMloPf1GFD5UEwU0et6pBW+De+MYZyK+4i1rS6a8OZvShI8zoM+rLKeNzSe5IqbytgV5YK27R4TI9AVE0FPnz0rH3/8E7mxT2xdUVwUnbHdtqwsyxIsaSDIuJjmu5iNQCO8KA47jywHivevpWUHBw/FO+oELbQrCnfNGFIdn5DHp3NCS1orZlVqFOXZ02emaVsdHNc18cATagi46rrZ4zR3lV/T01kRoJE+CpmAJuPWlQ4OHmJZqQ/LOwwTOLYSLwRaUXwl9/IN+XOCzTumQnLdZu40xdsJZW70ykS4n33yWfno55+XW7Vfb/9AeVW+LGcoV3gZdPJILEpp2oTTvAOxIDq5eI58EVrgnb0LpUWxgTbN2n/2f/zd7/yFN4GSzBHd85Y/WZqA2wyRIJDZSqoCvEjLRAKPW3mleOdzGXFPHMy7vV2VAN1J0NRTjkvpiYZ19WJ//+/+3+XqzZdlr8j1uTguq5OBrBPCz0zdZrkR3uFw4E901KJ1fVIsEidvJHBYTFqFBWpcPUV44oSGYKIGN5Qx2o4syo4EBiW0cikeZeRbOnXYnuVEMb0uiHIqknEoLixT+nv7O/x0pse3U+Gmp8bNvtKYioOeT/kpP4V+n1MXwLmmd5cSbLnl6mQQELuYCJr5E24xZWM7eurVexpD9vhMzWlXVa46BMaRCrusXYrudb3bhEYFi4rqzTsv5egd1miCZbMSXJfRjYYCSjmWgiFh7IGlrcjLP0SNf0xY4QbTWeSPx66r3hvi16r4wjgSvuz2ZKnVCdFxEXaZhJJ3s6k4lIXf4Fxl1886n8FJcRjHojCiB76t0pmJTtYIQw6VLEjylW6VjnFDCkRHw5vp1N1u4TdN8Y5Srjg3CnG04qrtaRv3eWJqWls8JlzzVXVwd+L3Be668P/0T/68fPSzn5cpdLL5Q0GIRINo0z9hUBAPKEyBST2Q29NxPRXU4WMIaESeoyJBK2l8JSi/uOJ/YAZ//gvFpAz94So0ATw0kI8Qgr5l4Ec+fVOh1Xrn4XW9tkB5vOCKXVPHKaXS/WhS+idvy+u/++vSf/d16d2NynRwVu7GUkIRR6PcSLGG6iWxCD0YUBXSM3LudVV10YE1ZWBPT0lvvytrsyN3c1uCvLsjpZK1fHb4rOzKwuyhmLipUoLtbWYI5ZqieIr3KQM0iHBuSSGxnlsstEuQruVms/VuRcRd9vvl/OJSwlbK/sFhefb8o3J4+LT8/Jefl4O9Q1l0Dqi+LTu76p3lln/z6pW3fw2UjwbbljDvyIWKJpTAixY6Fiw79CNQfGgd1hYlRRn5YV0Uly1vMbGD8MFweODeW7z372miBOqwvG6q4DEv7qxoupaQ2t1zw9AuuILqwFTWQGNVxof+OFrImMzqDzVunHDkI0MBCSbC6Jziu8r1eFFXZl+ha2d71+lwJ902eBx4DCI1x++WHSNRl2A64gQEoqkD+W39rSRKqMzMxLJEw2+aQp8kBLEyB4FbaFGI8SGWN3ZlYdmRo12N1dckE3drUsSt7fLxz35ZXvzkZ2WqjoS4u1WGWaGUlAlW5lHYQA9dPuwLmnng2aXOr6Zd4Op0wLiM931Y+8/+699pjCmoGWdmVYEKdDM1OmgIUudg5jbQEta+4lm8ckFcJWdScrzVUTl796qcfP37cjc6LyuTKwV23/A5jhpfDUPPjWLeSAm31FjpPqGYxDHRg1DQazGzRgF8fnRwEGOzA1kqvvDY2923AmE16e3XLSzscsFKSshlmRhbwnecL6xGzF5yHAUfPsvllvVDUNnhsqpGfPHyo/LJp59JabfKqZU0rNL5+aUFaFudAR0BCkW5iDN8Ho4k6HLDAe+xleULy6G6WDGxpHJvFTwGdifCbhq5ZNCNkopufpWZpsbqwW/zWVj8eRrKKM8CK4IlZIzp3ybRuxhLhvCikOz+ge7Ts3PPvPrYTOHBctg6MwZT+XwBNJb1H8EDBWZl6Uh61aLj3tuKo/zqjLAX8BraETbqxpDEdYVe15iC9F9xuNB0WkgaFpD0WCGsOYD76rVT8Q/ri5YEDimjFT7H7k4uiI6B+YUoDxo25FVIMdd75eNPfyHl/FzewLaecbvxQKChqiZX34dV9sf1gnhrlIoUBfynEyJG9+27vEfXIk7/daPLLKz8X/8jWCIRwO/9+1qfnVFQH8N0N8BvVpqOQCMmRIKIU34KrPdA+0wHJ+9Blk8+v+qu29I/Pi5f/e3/p7z66/+xlPNvyu3lG0VqfHndl5LAmHWPbS7H6r0lLNgXllOwniw90HPiiCHIWA6OkcDSopSffvKT8vLZU4/R4kgICbgG/HahRA8fUdOjMvPnBoAXCq4bkzYSaCYZBv1RubqUQrIWt6IxovCBi7EZ63isVbJGeSl3luUSLBRf/jMufP78uSdyEEzGgpJkCZ/GzEp/cnLkRn/54pm3IrJERGfEti9b8y2s/rY6k13/VDxjNm8Ml1XzOE6BU+dDsWL2k+1/fSn8xWXfC/7Q1NcQgK2AfNDNz0iIbCsm9aNzGymfl0ikZOB+evi8bKs8lAMLdqCxLMsa0M0GAGaWvZ7JWubFWelfXkhJB/JibspvfvMbK0Fu3thk7K1APem0cGFpLzqFmTWD3xVQqqCLcSyyFjPJ1A0XlvrRAfLL30Mp/t3tmqydMmLGJAMeThmi0+FK2QxH0E0+bdt7cljW956Wsn1QfvO//F+Xf/m/+t+Uu97TMixSys09yTzuNx0yLqvkQmjQE35jJ47HjBIS2jpA/31gPPW+CzOLmbhTQWfP9ZrQJeIxiwk0fNb7uDpOgY6KFQMs0Jpci6vjd+Wbf/zbcik3towuNLbslzufus5XJjGDGhMF7CENlwLB8MybGhDXlV6QRWO7CXqPku7v7JQXT5+VpxKqfRRDAufJHgmYx3k0lGjDKrKgT34IzH2QKCg/pTe4urJSMsnETxk8efGiXEn5WJ870Vjy6Pi0vHr7rlwxprQQrpfdgwO5mju2UgO5rpf9y3JxrrHn+bndScZh+/tP1Ensutcf4TZKsSiW8S5tiyuLEtiNhm5ZIpSGsaaXVPRMQHHMWDUULIYvdl1t4VmEl5CrI8NqYjFzfoBZWM5HYp0VgKbt7T0p5bOyJRebmXMIIV9f9b24kKKLD6dnp1LwiWjZ9MYGXPf9JwceJuxKmb/+6qvSF88ghtliOjzK4asXPIA71QvLgwtNP+ilNyqs/7jHiJffkQql0DufxUQ7o8yin0ksfr/FFlMZqZIkw+lRYgBXNq9WGgXukQ2WXdZkIVfUqT178Wl5+ZPPRO6mvbJ1jWnDYmJ1hRO8pgcpE48pK4Va0HYq3D+kmKk65OiGtf9cY0zj5UlgYVZEKty8yAAIaSHTJSxTTAB621c8wysaQ3pWbsfxU2jMvh59/Y9lZXxZeqtyV4fn5VbKuSIGozBIKy4Wi9808hozb2ogu2VCZGYo3j0bjSwWskl5X4Ly/NmhFHNfrlSM0TzDKoGicax8/vRJSqC84PHeVP27kRAx48sP0PLNXowVRbSU7kxC91ZWHnoOnz4vT1+8lILtyIXbkULul9/+y/+FrOSL8lwK/Olnn8mVfiLFG4ndK4qT0MviXXB0oiwAVvJA7/llLX4LkuZH+agP9G2KTmhGKQmxrBPKmBsvEB6sDwIZLr6EV3xBodhmFte6tKB3dvd1ZdscVgi6oGl378D076nDuJA1P7uQFZSgYnG//OZ1+frrb8rxyVl5++5tOVFndCKLhaKyZknb4uruSKGhh29qmQgDf0zgQKfaXfTJh7TlJA9CSLzlT/VFqAnEIYkZx3srmoQxFZNOM11ZGVbLFrJKx4ildvuCJS5VRsKrYg2Us59W5PXsHjwthy8/lsHY8/MK40ykwJYRJUMhcZfpFKA3ZKWF9rmrD+8912sXrJjckIA8FM0Vy9lFAlDZFj5UMRPyNbQT1KGXDRXKz6BtFLmBR2/Kuy//vvRux2Vv465Mrs7kso6svSxPgICxHb0/TOIQaCymF7lRFtimMrIcfg8SQdiX2/hMbuwTXbcl0BZwWQXGMXZ7aXSld4PRH6plGZ/yrR6/uNWXG8i2MlszxXvtTWm++Opr9bIvym9/+y/Kz37+C3car16/9tYzTvDblhX85tVrj9VY52Si5kKu3oZo+PwXn5df/vJXqtqNLCy/+HUjq6c8cnmpw1TMcTXkSdgdVAeDS4tSYh1RTOqG5YmjOpgYUXJ4IX5Fp8fEDqeSx8HVvtaANWUc5A3oSoPQ87VOT+4yVoSO7vWbt97Zw0//ncrKH8szwF2HW6Rh3DfS+A7FfHd05CtLF5SL4r14/lL0qWVRzgvVUWWyKwmXlk378mWrpXNFrUDIUColE17EE4cS4cE4pfIgP9fXdCoMZVQf1Rt3l0kuUIKXOYnAlzgDT0ymyTUVEqwts8bTW73f2Jar/lyu+pOyd3Ao7wxpwDKGpZZEmR76FGgIeYd+EWM6dfkW9yg4f7v/ZhaTtL6SXpAKqjQL8EMoJgwFuNIJ7fRQTBGjMcI7Wcuv/+FvbDHXbkZlReF2LMUU05mIQZFCMWXNEFgIxlqKU1iKRSDu2m7q/t5Oef70SXkiy8nyAufv4BIyxsHSMKmidgsF1RWmYzH5KTqsF4GxGy0eAsF2tEn5yU8/Kz/92c+8joi75zGc3Fix35MaX3zxBwn3m/LNN9+UV6++kXBeiq44PY+yf/Pnf64OQ5ZTSnZ+pvGZLLCPexRtuOY3KtdWX0Q5XvmsmHJhUUzcWK4Wdl0tbGIy1kBV8diP31FhcoQxMdYaq0Y8PLT1ZPymf4xRsZTQRcdyfH6qdJPy+a9+VT7+5DMpNWO4FT//5p/91h7Axy9/Up4wBpUyM/nFuuhIisty0RknUAj/c7nDz549Vwd3XS4URzsxLMGaMWuKaALIRihQKJHH+rpigSwreh/yRWeMcrCLSp2OyqNzYEyMCKCQ9hSUidloWzC3G+WgGDH5w3ZMjjv1+qc6imu95gCXbSkllnOH3T8oIEKqTijWmfUMOugWTjpycAKPy368fywdgP65IAggJERc9GCEFhkVjMF6CGlcgwHkIWT+uA/CIy6uACg5/lGGxGM3fjBoyBGCt5NyyDIFSoerqgxeCpCLBdAZbMmtTaseywBxvirjMK4qyflQIASW8U9+CsUGBIjgHveQiSC+JJCz4p0g7NOdMpGg+zheggZA1UJZ6cU/+uhF+c1v/rx89PGLUDLhiskYfrMxZozZuwo9z9QhPD08KC8knJ9KgbFuTCx99ulPJKBr5WB/t3z6k4/LJ3oGNy4zPP30p2wa2HfHQaeQPHZnIUGU1IlGRIn6aCwpmtW32xPgSxTqjqIC5INGQrSX2pUa6R53Gf4wBsTdzEPC4Nef/umflp///OeuGxYXfhOOZB3/+q//unzz9Zvy5e+/lns/UWeyI0vUkxJ+VD776S81/n1S3rw+KX/391/I3T3XUOKj8vFHn6ozuPMsNUpO3dhBRbDFRzZoHwWa0XMB4pEnwdAP1cO/iq32oG7QTvsSqFvSR8i6EU/94SGB+DZQNxSXbzNv1GH9/u//tvzj3/1NOT9+V+6YSVbnzhwHMqCEC2UQwssyk33lOTwc5i3m7+zF1JBpW5jhU96ZK1uVPjRVYBq4drKnxZwh6bwnDpjPhgVEeq41QsC9+OIx4HQ0KDeD8/Ll3/z7Mj59azd29UYuVP9CwjfWIFxjEzVcWK9YTJYumV7cIxieNCXD2YDMJMrOzpYV46nGTEyWYB1Zr8Ta4LZxjzvIZ2ZBY20AIWe/6WDAVxRDC9HTp4dSylifZGbyUNaO9ccc6zFuiyMtw61msobNC6yLsiEBq4839okU8S/+/M/k6j1zOiZE6ISwnLjabKo+PzuVu8u4FLrldisdnQoWkyUfFIdNExZMxsoq33tjVRfKT0uJh8EmdH5xGwvGFb7jhnI2L4K5LRrhHUs2TMQxTmZH0S8//1w6cuufqWBCiwmvo+OT8kYeQF9W8ejtsY/kYF0XnCydPHnytPzspz8rL16+UIfLiQCyaAONq5XAm+uZ0NI/lk/W2K8qftOObHKgbTa21u2q802ukbqdJWkYCTUKSsYGBbYS2pWt9fRnZYpLiwndnrQS0K6huH5EQK0gDFfYBzxWev+EguSWjw02NuU97GuczRZQWVN//qY8QhJBeJAxo6vW2O870I1LGc0AQbP7Bh5VzIR8RN9axLlpPWFewDw+0tb6LCZXKv2T9dhcuSmX774pv//r/6ms3wzKzpqYqh7s8vRIKarrJ4kejodufIYe4BN31QBsKpBigl+Be5gOU3AF2cb38sXz8uzwSVXMXPfTVUISz/HNIxYMS4eriHAcPpVLg2Lt7khBDiR0h35HndwD0zgqlJ1BnBW7J5eZhsItfSMX9oka17SJXsaIjGefS+B//etflZ999mm50JjtSl6CP86ditbdbe+BZROCNztYCffLnsqnI6Inpnx21uDJxC4ldgfFGqY3PqgeqrxnfK2IopPlD5QO5WJWFReQRmXCCsuD8vpLGAk4E2LPX7yU+/oTd0Aff/SxBHPVY8iBxsL2XsQzFG57HfoO6ta7mIz6yccfu/NiAwEdCcfEMD6nufjyhQCNolABHmKNaE925LDBnHZgeCGlUj2QkbW6VIGC0q50xugsJ6VPpKTUk8/NUEz/WpxcXY8x1TbOJ7ypmORPy0U92BzibZOinckotvmxQ2lTHR+uPT9IxPbKqTJLVD1uRdBsDPTPSlGDUC88z4JTUj5cmMexxdDxcMdpI/8HWMxFML4GQGtiKrSK2fYWqZwA0QR6HFw3ps6fqOd8+8Xfl1d/9x/KgdoDxVy/u7bVoBf1xmwxmvHbZDK01UFIGUcw6De9iqSK4PV0uhQCwTiUQn6k3vvp0wMLMHILTgQy9rXi4kGfem6Uh4aSYGCBKBMLtS/hYxM5CkzdsLBYGnpktvKxrY+Jkz1vMmccy1hQY065pZfnZ+qVx3bLnkhxf/Gzn8qN/cRCOBleeR32mgX6oSwS7qJcU5SSo1VQPHYs4Z76J9dVZzYSoADQuL0tT0K8i50/LKXwzWWcLMCGfo7WRIgZKzKJ09fYEYvOshA0firLRloUE348QRE//kiW/Lk3YKCIP9VYkkmpN29eqxO5cOexy+YIKQaz3ZtWMj2og3xyeKgx9ydl/2DPHx/H7DeKpo6DLZFKKdYZ38HBrpTgWhYJr4mJHtVNdeQ3PcHptvC4TmIrwUOe2ESPQvjnDmaKScdz7Y0GtqJYTrU7skFbAcheyGbIZNyRho8omMnVkMh5hFOBsSl7cFnj3GSfr9o1Tu1XPrWBx5hKg/x3IWR9Hp/P3Xig+5zwvRUTRSBVKmEWVB/d6F2CeEd6Ar2YuCtFLOWbv/v35eL1H8rhthqmyF0VoydycRG4DQkna22cwcOJBigWKGN2VA2lf6x70SNZWZXGu02k9M8kLB+9fGn3D+VAqfy1yMwFhD5oQpiFSzjt5siCEYeVQ+B9cJbisRRYRQQZRWIZwgp4ca70Uwv1n/z61+W3//yflT+VZfz881+U3/zFn3lM+uvPf1k+/+UvPO7EzfZMq/foykLono+E92UtD5/I9VaHwsQQ5VMXFWpus5sFy8/yCntnyUvnEW65FFPCjCWH9wgX40Z+ZTkmgjRmFr49uWhsFAAtkzq0Ia45n47RwSB0fFJ3KDrZHEBHj5XG1WYdl5Ml9kTnc42BGaevrEyVb11K/bJ8+ulHqtO6NxlA3446DzwJtkIyNlyXRmNd2cvLoJK0tIs9lV5YXcohLxM0ap1wXcX7cGFVN1xW0TiRdePXn5mVjU0V6oyQCcVhMcNCASFvtCdAB0dnzG+psDtJD5KVqSyjhhLMReiK4vdU5x11UHtyz703WLKL8tIS4FtfZSM8FAqFrt3Qxuc91wxC4tDGkeYHUsw5oIChpPP4UMr5s1/7CqPEfJg1uixf/t1flbvBqZRUro3GlbdygSAMBcKVYGw5krvFIBzF4l3MxMnH1xOKQkMglN5sQINJuLCUL18+9zY8bydDCGh8BXav2HJauMRAMQALRK+NdTyUoGI5oT+sKpMnGtNIEMaycs9kYdhyhssEfbiDl7Iqx8fvPEHyTGNST/BIEbZlQceyWoMrNhiclaN3rz3hcCfhUPF2W5/KHX4qZcB9ZkJK3LRisSsGehBY6JlvMpCVUZ2oC88cdkXjufcXH3wYtfKPhnzQzBcY8XE5yzUs5yASDBHADR8QfjoahN5LClJKNkTwA027UkQ+g7u8OvfP1q3I2nz1+39QObjgvfLpJ5+Un2tM/EK8hr71DY3Xxn11onK/seqq/64UEj5s6B1urC2/3jGu3pJS8r0pY0s6G7eLJIyhwJ3MGDO+dxpTQqO0TvEok8a1emZWlq2R7GbygWCiP6Qi5DEVEpnx5EpVTHi1ofLUsObFlurHuJLNHhu6Z5fSOhZTw4mN3o46KPZqC5/5FssutFIaHq7t/UPg96HlepjHOfzf/l5k86LSjQgC8d2dKlGRk4RnL946Q8CmBTXiCCCN+3ApbREFSWRm5Wo8UzFD48vR2y/K//z/+n+WndFJ2b65KGuTfplIgN0IYiBTKRcXF+VSY7f1NfWyakwOumKnCsoJrlAgNdRwZMvKGuTV5Xn5k1/9svyzv/jz8omsJj0ykw8H6q23d2QFRT+KjxUFJIcSGhSViQAJqZWQvaKMJ0jD1zAScrmECPybb14pr/Ij6BIq9shy6LOn8dV7v3v3zjzYVa8LXvKwdhYuMeOvOPGPNNSBWUlcanjHGUVYMdMk9xSaAHhJ/t7mqiwrlmhdin8gCypXvbfnvKMhW+vGUqqxdxi9e3dajn1qQN9bF0GKa/bRx5/YLaNsd3wor64oOpNLlNXT1TOmCmwcuOxflLev35W+eHsgt9bfpMqCe9ZcdbzSePJEZcEnSYfokZXGy6HzkdXkV8F9jpPalkk9OnssI1sj7bLryjPx11XRJsM4/cETNXgBI9EqCzeQYJwNh+X05MzLO1eXavsbdWTorqU2OtxcekEcufJ1Cfyf3MakHkqOT72xtVtWNndKb/dZOXj5adnaU4f+k8/KJ7/6i/L8s8/1/Kww2LjRWNQ/iMveaZRCYHmukPI+l/u5frTBKwQNZPq1v2RLXsUHqRGta8bZSghxPPo990zYkIbedvZSkIhJCSGxIJxxvJ9fsbaIWk8u3Pm7r8rr3/9dOeypgWQtmfi5lYC4QiqLL/8Zg9HYjAHBiwAxscFMKGg96SHEjKlQJMaZLNqzP/WjFy80ZmM6n6URjiiJMSSWgzgaK2ZlaUAopFe8DYWQkDiNcSMYbPyWUKkhQ3iZjZTwqMe29aanUiRVZxZ3n32tWDiVlZsA2LDPN51Ylh2fTLBlheVTJHjIGI7vK5kEwtrSebBEgjWzxdcYDTcY6wNt+WE3e2VvJShT6i+rMpYLOxziyg6FGyGgsw1rEQKp9tU9s8Zso8OCUc902akv7ODev0sqywOfGfc+e/akfPziqXi4Wq7k2p5fnHi/LD9rcaexI2PRNVUUj0jS4HsmyQ7k1vJJ2I6u8MR8UTxlc2XSyBvW1RBYeJZVcryYS3C4nf46RvTTCbJGyxcwrNF644SSo9jkgZ/U123sOAwVrXsr91zthyTq3VZvV0K54fE4Hxm8YNJLHQ2d2Ib4s8u2Sbm2/tlGRpe6+usqZMUWGRoXA8OOsHq14ArQZLokb0FTXINuDZP+8r/63e+It/qAS8DLuA9kLoIM9b1QWqnAhBD4fT7rgRAbjoUXKXSeGir9MkZKeFu2pAxrN8Py7qsvytFXvy8v99XrSjhZT/ImciEBDwrJ0oWFUm4ehbDEsCXhxkLyQTITL4yhWDRHKNmtA08Q2BfPnpanChbAnfjyweNHxqqqPN8BokgoJjVCOGOnjXpwNRoBgWRMyqQL1YIuXFtPp7vREWi2Bor+cQiyXa4q1Owg4jh+eO30sEJlWMDsGWg8JneJiSZ2KmEt4RXuHBsfcGP5DU1vCFdZjNe2t+L8H1t90cd5r1ToliUE8QHLjhXEzWMsDkKEMM5GrcKqK8sGfN86HPTdmTFRw5hvquEEO6tYz72VJRpJAfsaS/cvTjWmPivfvPqynKGI4iWdDB0e347i0awoDwdcwU9cU+qGK4xXEZ9u3aljoz4xoy5SbC1Z0Lenci3Lpzrd6gWK6nqJ6WwmsWLqCt+Y/PM4WnJAneGnW1EMFpss3GKjA5sC3OWaF3zTqyGTEm7I2q+u9+zCM+vKB+Z8aXR4eCDeDTzp9fFPPy1rSsfJBjdYWCHG8vrMILw20RMKZ9TiCc56dADwOL81ZXkIOrxbTXznvGLSQBc0g1rJRHwNAMKWEOY34uJeN6l5glTk+8CCKsVwNl0Xg/Cp4SCKBeOJenR6cHx60G+q8XDdsIqYe95hnbwRGmGStSKOYxRRVr66wL3jCH5cS9LgmjCDhhXjmEVwYelcj0ofP6LqSSN1EHgkvLPVo9dV2qHGV2NO59aYkjjeYTUSOKaRTgPBIFAGGwAmcrMJF3KvWAohjoqhjvAN3DQmNFAPJlxY5OeLk9iYgPJLGeUu4QKzpIOFRSmx4nnwV3guGpML5wofDot+4rK9PElCncVD4ulgmAHlo2usLq5mHM/IUIBN8up8dCWeTRZPn6iTkNvPbDazyOvCSeAwaZSPZZFnzw89LICH1Jn6Xp1JcVV3cIgI15m6++QBgjo4ZjtzFpbZedqbOmFkfA8PcBUVxw8I+7M1lKDy3+2nd4DrKj6gHLjOivD7xYAFw1vA46JDZpmEzSGSo1uGLrS9+lLxi/bCQ5vejNT5K+/tdXn36msZjKFqEeVbiZRHFTRughJGqECHFW3BNe4dX/+6nZnkqvRY3wX1Erho3AyJAEG0oCZCiGnCfQAjPgQQZAT6TGNHGgc+s4jNVDnvfBzldRz6TCWoAIwjUAZ5UUgsBs/BhDmDATaYs9fTG50RUr0nLQ2U6YG8JmD1+SqEk8OZxURxcC85Wwf3+IXc45catz6XO/dUbh2fYzHDSgOxE4lPzqgPwW5yDfPGi+UibxJAIVhaUMh6gsdretUiet1VykB6BylH0n9f6AL1BnfyjLJQDhSSU9051cEdA9qB0is9aTgGk7Hk3v5u2cUFlVIzDqV9vIdYY3oCHZgo9zssPmcU4Yrz2Z1nZrGqKDVBysnpCnzj6p9XEKOyXVJ5CHRQQMoiine7onYUL7OG99U1cYbihILSHonfiiF66bhSNigD2RszjyArDF9I/8UXX3g2OstyviXlAhmfujOjnfv6zvQIb9IIOK1qtfaX//p3vyMd0TX9QmGJGMjMLThvJ97PVWsRPB4xzVwjNtLgX68WviC5Kn//H/7nsisBebbXKwO5SWti/tnpO6WUAM/oisqF2yAvXz0/a2UIAEsFzMaifGxw91VuDcLF0gozsod5tCM9tYSSBgd10AVzYDbPWJVoNBovIBpVzWt+kI/FYdxqvqLA0jGDy6ZtrMjHH39cfvKTn3iPKPFscvBGBacNd/XgyZ6QSEmkbCymW0klpLjQlO9JKDwD4lW2Fdt00PPrHUxdZRwcSsbGANYwoTVO45NbJ09hTOcnq+4ZbCgXLtZv2TSAgjIBM1f+UNYoZ6W8fv1a48YrubAx2cWMNILktBoPPmHThurjdVwpq3cRNfe2+lLSVGT/xAGejctEhaEWgYXH3CPuQLQHB1QjyN7RQ4csr4WrP/NTJq9jqo4c54Lr67NlrWDwpgq8EYZiKsr0WzEV/JP5KIzK4xlPDBc/vkpRPUX3y48+KSsb2+Wbtyfl5U9/XvafvlDHIB4pDd5K0AtbKWv25L9p3ecQfI07BdUbVRQJ9thoH+RrNS3lMrAAonkNgDQRJ7Rp2nfddMsAV40Gxx1komNbPTaWgY+WGRuFa9ezf04lUUyUhUYm4N6SJl1c3nmzsRoU4YE2FJTDu7CcjCcSUOS2jlm37MGSft4jDO5F7bYyoxjx9KrjwcDLCTd65z22jMkUwoVTwylw73iNKRirxfXas8NssPeVSSBZK6yuLaesIobLiqhrjAl5RmyhORo9XfCsx/sQ6aJOgcudgBQQvrFhASG0IMqCsamBdiB8/PKFOrVd8W1azuSavvr6m/LVH750eK37P/z+C//ex9dffuV3b169Lm9fvylHb985YEGZHWcYMHOlVS7DD3cKus9g61h5n/QCqC/vMmT8zAp1ZMIdi+s6D10gJuPNNwWV7LzuNHCxxSgsJrhZdxZ7NLbWsETyikKRPnneltO2Q1t220aZPulv30krhbtCxuXLLoI2JLTIZkgrZDKVqXdxzRDPYd5x+RiLsDMGpoCHMlBKvRWjsQScpMZOjKEEhDNUQ2iVeSbEpkvKiFLe3MR4kgkG2MdeSs/YoTx6p/606ZkQBvK7+Z0+ICow792hg3VDQsQhBLizbAJgqYJOgnTQQt0oC0UiDquO5WQ8hiv85DBc41jDUwejTok0Mb5E7WQRbPGl1EiBFREI/kTcHNp2aYExWTY8wPIQAueJLCtjdERtZ4QgQjMW7/PPPy+//vWvy5/8yZ+UX/3qV+XTTz813QBWlCUs9sOa38JBHuqHi8+GfZ7hk3lY+TZTLtHELHXyl/fxTgoo/iP4aUrduVVo62rBFh46Jz6pS/xZn7ZeLfidUFOGZ90VyOcfGBJ/iFNW14uzcHHjccnPTiWrYymr+B8dbqWvU0byO3kLdGnARviQcsXHgWGixm0i+t2+Uhau2daJFJghprsQ0QxObXJrANr0CY5ZpGMp0Puw1kgZbMPyuTAq40aDbYQd3Pz0OAqZgs4RHSgxikaDkpcGouJUCreH7w69V1JuHssEHDjMkR9DxePuIO/0TMa/pL7gwZ3BJY7p92B8vGdSgsbnW8T4USMsKu+ZscVlZVcOSyWxtY/xYISwVPWqzmWnt+UlBD5D869zKd6fnpkm0UYXYqGsEww5RqXRnEIgIcIVo3ET3NCNIMQYqyq1IZVV1kY8tbuswKYGFJbJIdZ7OSYEy85Y8aeffOqvTf75P//n5V/+9l+U3/72t+Uv/vTPyp/+6tflF5/9zIrIKRGHuOnyAvbkAfjj9ENmmXc8jKC+1FVFufzgtZRpNYK9HQHvaFPAykeQp8EwhhD8kBclDsD7TJvAu2jDeXDbKZ7A+3k717Gmnon3Vk4Flq904+NSEJgnGl+fn57IiNDpiz7LhVvA+QgzqPMIiZOro5s0C+kb8JEr9d7QCmhCFgiOxJMIl6UH2gKhh0euGeJZgkAvhfBJ4Rhgs+ODvN75gTV6+VwCxvpXMpnxyoYnH3C/wnqGkrKWxz35UJho9FAe2ozFadan+M0Nz+xZpGMjMlu8oi4wkXJwscJSA5QNbiaB2CiAZcM6Yg2wllgIrCETQ3QmWJScYf3pT3/qvac+jNkWMcZgvOPwajbGE8+SR4xxwqpRHukQwBbm7UGYK1pcg36JgeMAC535EEIJhJBT70lYDSWns2BMa15Wy5O8JT0TPEzQYSGxIrxnc/0nUkbPzFavwXVkfFnXVY1P5TvoHpy97WhrllDgeytHfp4GfZzp5GEW3pWe6ZgJMyXUSxSItiTOCpr4VNdUPNe9hkX+tcpblQcLWHG5s1XnziwzQxS2SzJL7/kN5fXs7xJo60MZbbldyPrjweVQjbCKS5ngQS/E2owHsiQQq+FFe5gGY0inCrElLC3AknKVHqZBQI2oAB6YTCOcHB87L1PyHN3B+iSzg+DE1RvKhT29OC2batCffPqJ8x0dvXUatq9l5QhXVwNfd3f2PQGCpdvu7chijsvb4yNPgGBRWb9KIQQ8maB6khfgnrEkrmtMp4d7CjCLmILL3k10h0kaT8LULzxYLGdCJMdUjNvYaJB7YNm363NfhQ9DZwupMhFGFvVz7TAMpOqmsmGvWKJyaB+TYoBmGpYPnLGU/p1Kewaxk4d785oy3IuHwBDo3FQJqbIspxTdE3IoPBgV783mUkCsHpNnXoeUknl/qAJyQqdCB8MeYfYk890pX9X4B46wnGonOt5chmF5jPqG/HCkx3xGFtlL2gitIlIucTyPpCjUjWcAXICP2axuNWA8VFsB3PzuS/I0y6AzJz8dCbPtXCkDz4yZdeY4+PSPMTiN3Zdysibt0/xruaRPOrMuQOpPvs8QOhXLZd1A/qZ5lwMJ89reA6qfGtu3s+t9wPs2BD5m1JhMEYNpMMXRm2KNsIys70wlONFD87uPu3htqhA7M9ZtlXyMoxiLkpDfYwIplN1V8ckbHUQuv0HBERpYzQmMEvWMPdVvGIIeMTTHmXVBCcZnsJslZC1zAfLCTNKksrPhfXZfA+/bRuMvghlrlQpKQ2jTkY97IMvNzoP3scxAmhhnx5g5OtYMxGdwDZt7LARWJ/HSJhSXdeHa1gs6M57NDNRhjreOX2s6Nqb7x4Zn9YFqlD7qTmeDcHaF14pEGl2x8vgAeBEup1Mnf+pFfuXD4vhYEWVu0yVknjaQhp7RQzPJWmzCiPpTB8DLQKKTuphP6jTJZmNkt7cK0SOQZbaQdQ5LXa2nnj3GbEMXPDhVmCFVyGRZSJcuN7CuLQmkofxMS16Ywp5JemavaUnu6ZUQjrGUj96P3n6i+556XdwkGEQcysjamK2qlBYmUi7HV/IeS4mwhp1ROSobpbyUReWjYRQPJQ6mzht6IaCkShfWMurlhtHV0/HKF3kRPAQX1y+CFUbxlEtAdHm2AiK0tTPBynqJRIGpe3p0Av/4zUpvmGBfpjBE+7Rl4q1IKWUp58IffOXZQQKd79rgzfsKahVhVnuJSAc9IxT+LlJtAX8J3j6oDsSnwitQB8omjm2AXDOQ1pM6vvKeTkcKCx3wlQG+2h1XkPYk4FkR6Cm9+cQ8bkOMs7H4DgLi0xtolRtIHgDJk4X6wxeUXUl4Jg0AzlvVPz7/0xBGBuBqeCXFv7b7nasF0BI0BSSdM6BjR3aa+JQrIOOXBca2tPKDsICsec64tDjC5dAF0kWBi2nIDkNQPiygd47wXq5tumBsheK0bxjMmGxdbi0HDNOzMXuJcNAYaA0NwnY3GgpXFdzs6kAGUCyAs2E4NsNbvRRlYVBa6IOJUa9gaChAzMq1De+0AtJmg8Z9WLa0XARwxHi1WhiUSJLAfZs/hg8oAO8ibeSfl+MJEr+fKxk9WRyRGemFIa41RL7IgyXzD7E6rzpAugo9MzZ3fqobmr8A4MlrWkI6FHcqusftY1Y5n2f0CT/gunuog4XVtXbrKYTZ0XHNIC2IePSXtqq8t+LVIUfbJrkbiDjyuf61s0o+tLxIGrNuzGPQubHYj1y0bcw4H5kCL50pZaQMmoZaj8yT14QWVxsM6oBwqy1tusL+bAKREi/ugxmieqUgBtuEIIjCa2JBl7CETNdNf3F55s3Z4derouqZCMw+0tDA7gE/xrpr3CgKDMLdRZiyMYlnjTGtIELqg55Ueb0WxEQPi+V8mkUaNf0sf9LNNe/TEtqFtaARgmNWAgWsIz/mSsC1I6jpbe1gdvy+JhZFHQlCAS+xCnKj2U+7IWuIRcQyYmHwHBinpiX1GJb6KN97FrkKlw8dFk2uTw0A9KUgMgPcFUrq6TiRRFD/rlzUX2WqLQi4ah4XKoQllRWpVtCWUDQ7SAG9VzeDGseKqHLcCQg1OOAg9UHrcpyXEpi8d3uow8x2wTLlO0IoJB1mKAwBJSHwPusJ7gypnAQsZd6Tnmt2OuRTBvFUZavj4lR85iWukcn63W7uszWnK01+rtdvAy2NM1rhV30/g9TYtvPMwgnV+CzEteE+UHmGeVo/zBqH337M99kguLVYRmY8UUYUljNi2DnDt3swEYYCKGT2bJIg56ehAHXAXh/C/bzUeOHiKqzmvKxIj3WNho56QBeNRbC1UwMSl0AeFAslCaam64RQhFJzcntaXfAjpikIDqpDCklYxUbhhN95PV5271LTVWWTMmdagPSEWcdhmnSHgtQ8uKW8tfLZMs0nV4DMM8urPFwTuM8yCcG/edvne5clQWZpw2lqOZnOgEtq72Q5pEuHLHqZQ9csC1xYSvianTLHYRKfdTWOSic0MVlDx8J9BuTZ2+KUPn8Rjby0DW6ssgpiPgHcnuiUDNKTkT/rs1CvClk2kHRnAPId9eMurSYw48p97GkL7CJv3z0ESQCQ91QyKioLI8FhbMJXGfSOOQFBWsaVnh2Tb08jYCmxroDzionQwTsCebAoLJPYTa1KymYDGInrfHEuq9nX+FXpeQcdec0G4Dlp5T5DviPANcpg9re9kiaBzoKJKNZSZ3htQyQIoikOybrV2DjGzixmj/lMqz8q/UuNhyV0DkxoKbC0w+xGCg91gs4MCW1cCiF5uAJZV3sZN3wqFZ0YlDHGdaeBcFarmPkSsKK2pE2ZgDtahRm/WPYgqLyoP9aPZYhI73RGAa1RF+QBBcq2NZ7KO3tVtpbR3vDMwx61K3UhDfkILQ+w3MkHAtacK++4Jm889uaLnZ1Y0iKejhm8WGiUNz25BN7dB1k+QLpMO4uvcW2wi4sIZXgIEmFaF5om7/0c3DUk0wFu/Ui7qkvIZDzSa7NYyxEUzM6yfQvBiBPs5P55PZOJDwm4mE8D84U7DceyAq6eRQRLV60KzGUnEN/ReW+pKo/bzZXPiTgfht/tGGnsSsPO6xWNPxMA0UkeK4uVK4TB7h0WFeES10Jx5ssTKeSp4NRjZnFVO7724OPfVD52M1F/Ai42m6SZjuebRpaOwAO+DDxDH7SFMIX7zDM/d2BrDRf1DC/cTqpLdkx2paPCM8Xkw2Osj3lRx5wEaPZ+XZcT/MDKkY6xlRfC9YJAmVi/2Vcg0KsOx59mKeC1sB2SgB2kLchD22C8E1wP0WBaVS489JIb401db6bMxDIzj6Lw1RCft4mfHsZEe5JXhs1QuRF4OwHwVZ1A+0y5tBvjS9qOe4wF41je+XBo8Y49ubb6D2gPVhCALv03381nQ+rPoudBULtCmNLrcq2C+c1CuwgSPjpnVQFq9Z/eBdGioq6q8ikOF1HxLkvSjPsdCish1z9/ASD9uVkXPr4IUEXEB5pGkVMLI9YSZcZNmFyjMNdlf7vnT2yYkL+6uPSPF22v90r/vF9WblbL4e5huR3fleO351JudhBNZWGu4ssUhEjlMvXN9318GUJ9OM8Fxp6eHlsRWIqZiibOffF5MSoXoYJJfNPHp2JMxnAkJG6Q21rvWGNcU6OsKi0NSR7nU93o0TlOYzwSLVJ+0jI289m1wkWnwsbstRXGkltSVLngKGX/olxe8FMDx+X07KQMhn0JMx9lCwedAG0EP8Vo6sByjE+Oo+HUTnz+JtKsgKy90iYcSE1HxJf2/qVr2kv0Imzc36A8qtK707Ny5p9p4FfJzh04JpQTBqGD5SysHHxd01h1VRZlnUPAdtjDrBbCoqqMDAju3QoHV/FOQs1P3Mnll1iL1+pkpVRMjE+gW+0Ov1Mw6RBRVsZ17N7ixDp+gZtzfa6nKDMbMfiWdlO8UbvTV6pOfN7HsSooEzxm0oh1U68Fi/82FpIBOi74s7YJXQwlNmUIYtsgnhbSvXqr/OIFmypQQCa2qBfeEJILD4XJHRf3eA7wB0tOexJQBEkgEuOO3IeJoR9UsOqJRMZ4CG5grgroWUhbDTQWPabdPxVIofQFNDiBDiLvMwjrHHQPA8wEAa9FshntLwScgNg5sM0qdvNL3UUQ44oYd3LYrxilGvBJEgvdHDuxIyYyC7h2t2arg/W5ksvHpA49qIXP3VTcu9EpV8ICDXxpwa9d8Vscw1HfwgnzAQuG0rNAb6EV5/pykXCTcJfolflKg5MK+H6UL1uyI0EhqSE8c1083c6EExZVeTiTRuWNZCWHV/1ydX5RLqQQND6W8fz81NcrvmVUiNnqcM0B6AKY4czziBCMmdsnheQ+6wAvvCGE+jeB9/EtaFg1ZqmhgfOJXr165Z091JPfagkLjjWPRXvX0fiDZ+Q33ElObNWit/f4WoJMR4iSEqQFEdwrq0NBmRUfljwEPEOg5EpbKq/SC7WtLme+jqXVI7wOaXbOoufMO7yHNw6S5RZvGwCulE0ejkxpZ5pxYwnwzNaxekxIFvmCv1JAEWWeooSNbAef5zzn6i1+gqAhXOeWngTSo5ILgEyn+QVaRQPIBDCLJxl5AKTzYpjomfUSPPteDck5KeCl0sGYYEpeEToY5PdiPkrK5gPGm6SHKQgwVwSrrzEjimeXsSoktPJMAC8TK9AFUweDkXtAXFDKMCMVcL+wvuDNQIMQSJdhprw0loQFYY+rylXZlO93esZdz2/7KM+CL8WjMyFgoU5PUUx+eVrWVu/pWHDjY1koXElCriuyzoZMzoLkXVJeG5m609noKoGBFgKA+2nXknrcypqrh2aTBvS8ffvWigqNdETmjdxEhgk5TqZOgQulCLfRa5OIrLwk6mvLpHu1dsiOnuGJg8mKtm8FElG0q6v3yAhF0B6Zhntopj2yk4Qmys/3BJ6zzUPowRFeRqsI3IcShyLnkIN36/Iuejt7GkrtFE7GWNfwiQ4Ei8qcB/Mc4G/LBZJWgLjkOyHSRBsASUdA5E9wPVRXVZhKR2MlkgzkbUN+epShC6nUbhDBnDBllmIqhe4r4e5hw7XCunhTtyrNti+m341fjUpjkN7rZeppOX+GcRgNhFXj2AwOmKKiKCDXVKD5fe3h7A2s1aM25K4yvqrCRuAegSSkUsZPnM/5kmnBa0Wswm+hYbwouhB0lIz7tDzEMaYknZVzJMspxUQZchmHdwgMvTVfrrC7CfeMeuXWx3CbGMsys4ykR0O7TTBIukkFBheCiVDgSVhAFe9n5WHG+6MXL33GkK26rDl0t7SQDstgfqiToROiaZhAsdKJNy0kH0mf7UAgjpDPpANanhLyHTwXlR6G2GKK03EMS8gNtDFUQUlSQYG8B08qYAaeg1fqUBSsxJI7K6WeyQMQL7KssIRMy7BodzcmhcAD7QD3ibeFjE9IGcrQvgMS32re3Af5mralyA4ee8Uz8IP+kCfRVksZ3qXe0VvSHu4Vo2FYDAagxYxgMztjNjWimSKcYoMtKHtnOR0PwaZSIURxspt3KFXGZAOTDsH3CXu6ekJClu3i/FKKEuuetpKsVdUQAoQgTv0+glwnXf1zdbqm8notTfgQ2JhRxc2NKyf1sZ0LYafsVMArxpOe3LkoJycnumI5Ud6oB0LiX7/mJwPlIdCrZ8eF4sFAFrjVZcllRDgRmhA61dzvYThWlHwopnkjYbIgKlAGyo5CHh488d5WFI2fyzs5OimXZ3JpRQ8/uIsHAT9zxpXT+6gjv3zGYjuTdv7eUp0E4y1vU0O5xMf8LpX3KLcnzvKqEPMRIeCUQfB9FaBoi/lSSwZmR5k5pQ6pPNQLHqSwk4dnwszTEIsyzDuuUCiuLJV5XkF443My7D5nEDEuZs4hFBzZIpDH5WF0bHjE/lp+vpulqRB17S4fUa95RyUvZDFzhrCMWBsEHARkmAfhVLzxWOkoNq1kkFcB97XGz0DP7pnMuNo7qT9kLOZGVAYag8b1+aly53DpmLoHyJuNxW808sOxItFAXnrWqHz03HxRghIxPiEZZ63yK8RXVoQ4yAkFJlgQ1CmghFb2iifLJFiZ6z0W0T93rs7C4zE9p7UlpAKDm/coJ19p4LoSON6SziXTU14KG8LixlONwtohZHA6PBlvGdsMRQsBg6XQKRdUbirKC39RVCwr7TrbhaM8tsISPJT02ZP4Ogalo8OwhR+M3XHED/XKwxAPHNQJ0eFwtizn/MasesxyZ5rkGVdCF6jnYgjlJFBjp5EkJZ8ZdtDGBPbD0gFDNzzKToZr8iIV0nWuytTG5zPpI02kY46FTQWxJBcmwV8oyUrjZuc6s9ulyvViPSIkgLuFhXRIauOJJVj/wstRQ+uaigXQnoQgIF5QBl5QKt4MV5uxAaKZjUrczkft1PNI69RwfLa14S8PWDtjCQTLM5VbynsYTaNw0BbHDCJs6WKxLHF+eeGfL8fliUaaf0aUgsE9jITZpIH55D87lxWTJWMtEzfYZwJJgXmXwoBCgYN74kPBUDQsp55vJKAaOxKwjgO511hEXFZ/YjaOkxMI6dIywXN2dqLyFaSgxLFNL9dncVtxY1FM6sDeTOrgxqqCluNHPfpqi6hG9jYx8YjZaBRUTFSs6IfX9NC6znBJwJiRRGmxcodSyo8/+qhwEPZtXVdl3H5+xuHUcrcVWFeNX7tm26M6TuGkPZmFZBaUn3lgUqy95jqmXf4akDeqwO6enEQJvuO50G6iG0WsSk5HmWP6scriJArSejJPHR58ok4EgGsqIR2a3fsaeM6AMrKJIJWU9AT4wreh/CaKP1yW8hIPOJ3Gmxgc4kLewvsLWQn6ec4QaSLA7xkNbsv5O793pySaWwSLAeS1EU0wREXgnlD5sBRU7gwyXUwIcAP+UE7/cI4G2xxGJTLVzurpVUG7rhKSyXBQ4odmOO+T3/m/CoWQ0J9KsKGV2T9+QiEPD6aCKCsNyT3029XZkNCJAi8LqLdH8FLx0spxD07iGVsyFqVclI2AItma1GcsBZ0EVqNNk4qY7isdCMEWkw5FCnohlxZAIfmWkbC3F99z8qvO0VAB4cHAvdo+UkIghTcD71DcaDPcsBSYRdcp2xXgPfyhfPYXk5ZOBVq5py5YdZ7TuiOg6T5yD97kY3of6YG0tCVvic/0OdmWbeBgRVRakYvg21IqL3EoJwFPDqtOvhZ/1pH6Uc9uAPLeltYzxPBLwo07Kl5LfcwDFQcm4RXn6VA8BOOeFyjmXClbGpKO9j6BcpM24tt3CWv/6l//X34XiaIhvfWJQX0lnO8JiRNNKiACeCT3+uNkNY/rY8Wj6sTHTdzbFZBFXFVG7+yUYK3cjsvp6z+U3a1SDnbkWq3o/fWg7G2qbBbq1ety3ASCSrlYGH6tinGPx0LnLCvclJ39PTMYBlAYpHHfk3Aj4PyS09YmroksARMmuvK1Cl/TH/IDQIxxRTzKzPqgSo/OQQLHObEc+kSjeOIBgcAaVWZSRd7RKDCYK4LCuii/PM1BxPxaNL+wxa+U+dlnt8axKHxAjUJwfi0MpQPiBATKZi2RdUTwwkOueRgWdfK6G+1Dj87SAM2mQBp7ARM6lfhZes5KtQKJYg5RRqgtIGRQvakDgAJA30Bj5BVZBuoC0jgsjAJCATkKhnXOS9UNOrHG4UbjzWBRQxiTL7RHCi7lRllSSD17/XiCuyo6JCfMAfCrY31oVzrWWJGsNbXxO41/zzUm57Dl49OTMlC6nZ098S28JeTAsuCOK4Q+PKVwP4nDSyM9wtrjPCl5WqxVM8kEPfzC1/6Tp55YYmlm78nzskKHJX589ss/K729p6ILnMzMwkP4j3LHeBXwRo9Gj2q08sHnMHhOC03MCdR4mgGa/aF0hLmmt+HbgPHXMsg6D/yRMCsBExbyYRz47Yvtnip0p7GVLA8/EDqdDMuVxji4Qnw69FyCeyO3ivEYkzQsDrOYf8XkiholNjfQ8wg9zFddESZ66+yB58/C77GKBvJyh1iAhyIEJtM5rQKKZYtY82I1uJIOwcz0YSVj9jWtK3l9JU7vOR3cafXMGupIdWRjAxM3CalsXBn3MhGEO4w1wfLy68zh+jKWQ+hVZ9U16h4CmJ0CIenMMRTvUhlzEzySyXgSGkmPYlA+nRmL9aT1eUmySnwu5wmqfkxQBT69c/0jJM8plzZPmlp5ImRe3FPc0RacRx2F6ySxgU6s11C4+bFbvI1LeSB0CAP4I/o4yY+lHjoeOrngYdBIHPIPUB/e5Sy1g3hCWUmv39M50wlJ0XD5Qz/ID65QPtLBPyyoaX0ktDCPQ2ih433wGLMNCd1nXNM2tBAFcY1AJeaBP/TTsoYKayKE6wrKKIvZk3Ust2IwO3GYQKAnHvcVx2/1yyqIOXYJLxgPqjHVEPSYF7KYbP9CuGlchHSlCmEqjIWEGVflGcla81sizK5NRQ3jBxRbGFQhXDGEN6wBDYrw+zQ80R/PEe+GUCCexscqjdlAIAvPDiJcMM/aqkz/xoauEyxtFUTGgCyecyzi3oFcVvXYucCOEiGMuIu4vwi66WIsVmeTmR3mB3QuZEWO3h3bvURZUB7GyQjrUC4Y9IFztg1O7cIzgoW7hsJlZ0NagvklvvvUc3kQ7HyiE+NQ6/MrKcXFuelKV52A2ywOqS2ibt7QQGFVUIiLca/oF26CeYSVnCk46XJ3T7irbNwn3dujI6fjtytVDX+A8OrN6/KPf/jCCgktrAMzs80sO/UBJ7yMCaFwU4FYz0zlrNpqUHmiT63r38IkX3xwHjg8O6vC6SSs6JIZW0Nyqr7ROSITPKMDoawtzJUx4X2FDRAChbV/xU8kuMGqaZ3dV+KT/g6O+SNKx0V5IEqBa/SE0eAyhUqDOjB2DAXlV6LLzbDcDS/K3eTKP7t3O5LLMr4qW5KLnU1+f3KrnMtSYCWYbBnKepycnpVXb49kefhZhJ4aUeg1xkSYmKWkvJhV5MTsGKh7VllEhktH3USn6NuRK/mzT1764CnqQF72klJv7hEyH6qsK64teZIdTFzdqHCEBmHzF/RK41le3kkpGQelorK1jnth8nmsu3KhCZyN4+119NACcPLryLiEMB8FRPg4/j+PzfTEA+2jDsVxogt6oSXOVg1rCT2ct8ozgFKi5PDzQgrGj/9wnIjdOpU1UGc26KuDkZLAMMZ0bO4APz9rSBkINXLO78nEb1uGnMAbK5mUiitpzUPdA+nu57vgnToDlLEqKXEEd6wKdGqyYe5EoOHo9Ly8eXNURkqPJdvd0xBGbY+V5EgQJs5oYyuPaERJffSp2zSsIe/ENt2HHPDL2exSwvNCSjkdfkeuLFv2RFpZk3dBJ84Ww+2Dp2X38IV/ImGKXCHid+H1iF2GKGseUk98rzq0z7bcimshn9b+i/9D/Rm+BL2hjBRB/sbzIoDTKfxSDzzjR3L1oyrDPyykrSSKKYspBcSFvZtKMTWeXLm+8G+XbMm1ux2yJ3ZSnu3y61JqTFkIXDh61JGYg5U81jM/vmrhEYf5lSb2gXKAMaUyfkLgsCr0cGwmYLcLSsrvRXDIsc+olYAw4fSTZ4feU0k1EAr2nlKd2GYnwVSviZIxjrJQiSbS0VGgbAgsX74wUZSztSgHs7d2iSUc3jQv15wZYMrn9xixlP6GEddIdIfAx/IA1n4kRSTolRWbH+w915gafsSP9yLEiBITPOooFDj4mPOSEGwCgsm4mI7Jkyaja1k+DtWKiS9+rFYDf/MNurHUeBWMl+zuamzG0hJ8o8dlLiGOPoFiFA2Lqs7oVrToHgWzt6Axpidq4JfSoVQePqCA5BEurtA2t5DUR7zV1R8FcK/8/DCwOxfhY06BmXSWsuigsZD584dYNma26eCsfFI84lFMQKQHjyUmKEXcc87Pjqxk7ONFORlf7uztk9j04Nb3xRMlKgdPX5Sdg2e637Z5QTHp7MAlQqqyLQbaxoC1kmLAS0ULJJOk8Uu9q3eZfu0v//f/xiexW5ub4E5TVzIDswI6QAOxKZsuA4UkYShm3Mj2iGgimCENQVjR9ZY1SynmusLatRRzTWl13ZSLu9/btEs7kCJa4NVjnmt8c8qmACyEGEij0jBsmYo1vzhPlt+sxMLw9QGWaIrrqeK9FiW3KzcgMJO6tb5SfvL8SdljjVQ9ry1Cra9Nv4AnLCIuW1rO7PlZgqBPj0mPcL34sRuUwsKlZ6yQnyWUakMpJQcpawy3hYulDgJFUClMUOB+QQMuIi4qAeXCgnqZRmEk5WLJAveVSSXcYgSQTgGlRAmhB/qCH+HWX14wTr3wui9WGMUGplN1LqoHHdlAuFEoJn2q9Cg/7mZYP2QBIcS4c69YGe9IR7wFTW3jNHWyibqT1/zQPTQl/4JnKGbQmsFfp5BHafpy0TF//KLz0clpefXqtcaXTIitlk8/+6z85KOPy/HxsXnGdjk8HHDHGm/sAkPwQxFNquWazoUJN9Lgvk6Fj/27Tw6f+YdqkRto48eGoGFtY7s8ffn/re3PmnTL0vs+bOU8T2esuXoipiYAYqI4E90gKSksO0xd6cLhMGhbthj2nS4ctknWB/Bn4L3DDkshUpRIQiGSINBAN7qBnoCu7q751Kkz5jxnnkz/fv9nrzffk3WqAYRC682Ve++11/CsZz3TGvdLbc7NEy7IDz3JlEOmAx666/joeAtjjP4X/nKVP4Y7XX8/9R/+w3/yvMYcnCyl6xn0BNddeF3Cvxy433svPuAxgvASNQ2s+Yp2cZDnAiK6PKUvifl6frgbxpxFa87QKJPEOdhzoOMABryEQA/aJkR1IOGQsZJKBlCaz2POasLo8rUqfPUzFCpqE6Gx/2YnXsYUsBoJ9KtUL99YbRury5g0C6ljhJGZRbJRFuWIXCsqg6shZFQfYEl+1A6m7cQlwWdXBM8SiEJCXDixP4PpLGPOuf4VKW3jYcRm4YSMqbMo8yqGOm4ffvhR28pid+uFYIOAZOB8DAcOUTg56GSdZUxhkJEyqoll0QeNnmIGbqNx9tE49W1PzUcHs8zXAR21HwCAM/tTwlCmJD+ktLjz2Ebxgg7mKgog+OLSkcATh+nGQBTiR20nzsRLCSjLkdFpw4Rrwl4xpsJMQVOf2dOEhXTJX0Xx43ffbR9/fD/f6/zCF77UvvLVr+YQZplS/GWBxJBesrXdikGKURSEpXiqD+pnNWQsBxTPYcQw5o07WXIn3Sn8NZndXD+7sNRu3HmpzSysUHuYEfxnF40V1lnImOt8E9rB9dfiZsSUXK90qldxVu+m/qP/K31MidVIY9dRH3NwPfl1Fy0ZV5rJFAGl2itEqwl7oemKn9DDFO38OBrycn+zPdv3K9L0Kz26AaY8PT5AwsOwIGYfzbC9d9R27WPxnEGZ45rgzgFPSC+/ReJk9wGMrOQPkRFX88ROvH0xl7UFKfZ3hYsG9FCpW+srbW0FxoTBs4QM2CTCzLNSa7WVDCYDSij5dgZxMnLITwb31L2+XK++oaGpax/pLBozq1RgSofp3RmS5XUxYyfbCg1uuIgz/3yinocIAO6FWaKWwTY3NeOxBhQ65KnQcTmjxJbF6eIG89TR32207dbWbky+nd0DugGu01WjyyAO/AAn5rWjm347k6JrPhg82PaaxsJRU2XWvfqAWUrGs80u2wpj72/LeOJfIdEHh6yYxCnzyTDRlqSTRhQERwhbzdRYGpjATrVoXdiVsP3VRB7UrZn+gP6leFWjP3r8KF/lfv+9d9tj7j2x3y9qC4NLF7WiOsPa3mpvv/9Sh7/Rz0cY5hPvCjo05vkFBDgz31Zv3mlzi2v5KK5Wl2pW83lucRnGvNMm0aBOm0zMLNK9RNgTTz55nj+KxsI1Wl7hhRIKBhs3TKlPyJXv+Ux99b/4R2+J6I7saJjKNXHFDa+KAfGWM0TMpZh3yJCksWqpow1LcyCRyBEzdgYGXZi6aAswxgwa0+mR6bODtnJ50uZh1ukJEHZ6lM+f72PCToA49z48eLrdHqEtZ+hwK8Ft0TOYFNxn4YFHJGKVZBRPorURLy8gWqSZ/RoomCT2s2Q0SMJ64tVglzS23wy5e/t2W8a8nKTBZhAO9olzGPIgqNTQtZB6kGgiFETI/CcSLMTmoI9EJoOqrS27JC5MCYwyn9M/nnaer2vx7Dm6Ilbit488CzFNwLgZMKLBZf1J+jYO32tSac4p1U/97DmaxD6g/Ws1kPEl7hPeHRw5v3jU9oEH+wONep7nLfqWmrM7O/sxZ/WahGASYvZr2MMIcX4wvW1I3tXGJZisXwZDNOH0vFJIKbBkvqz0CdFICBMxv/1eqcJS5nX0M8IMAVL9SLogNGv6p85dI5gvhn6vTGmZcFU72D/JfObefs1hLiNMXW98erzf1hGuy8sL4NbtgeDQ9qJMN0PkC9XED4VSF3HtFkLnimfBqwJ5Hi24uYdWXL7R7rzxxXZ4Ptl2UAiT4Nc+oZbIxvp627h5q51N0D1CW7b5ZUz/c9rREVzpwfzxKiLoJ+UVqdR9mIh4eAx94vNCNIWfDFcR4g0n6iQaPHN/I088CdF89D/JiQAtGP1QTqX3CnBZOgaRTXM/R+RppO3E6XG7cDrk9DAmq5/9lhncl+nufSXb6vpaPlj68cOH0ZLZuwcSKSkS19VBWQ1EmfJO+lQ0uu/s72bBtoQVrBQyavjee4OK7LweYArK8H1+SsTmMGLg7ZozEh8MKkAtQ8mv9snmaohe7XOEl/AclHJy38lxpxn2MBu9Sig6p39kVA/pcp2rkt0zZKL5hBEYpmBOGc4BogXMtgWEx+LyEn2fJZ6XeTcPvicDQ0xZvH1Bn9XWh8AnM2rO7u1TvlYEzCQjTUuIfsDIzxisbbTl1bUMeEicmb/kvV4Y9Wp22yQDKngFnUJHy8B8+yiwOOpCT+9ikq4hM+DDNTiMJUAYuHLU2nzEl1rW+G7K1sQ+gUllVNOZn9pPc955Xe/T/wbHERyhbsWY7VVCeBwenbRq+7pgxpMBbQfrZh8z76fmMtp6OYGmPSMPB3XAg9NUptPK6f1GnYLRjw4/PzUiHN0JF/SfQZ8KF06n2sp5fd5XNnUPsxeBAjJECVEPlTHSqLw/xXVGBhfRvKpZv7mvBnJ6xPsLNOQpjHeMxDvFg/0wgA1bc1jcIzpdceLIq/0iG0piF4Eyv0xSW51qhYfEIuw2QicC3ahO+HHEvMhlmZkNzH2Yg2sYe8j3ubxw1fAQVoioiFJC6YTl1dHNvlOk79/T2xd2lYrf3AzRY4bLmN73uoxObo9Ur3TmceX9xJ3EhLYeFs5nFHeAocMk3vTCYrhwS1zmaz5+W6U+6VDfrfRUe1ci9Z0stU9x/P6KUYXTvC3Xeh6mn6u1oDmqVnX9sXhxZBg8ISQ0x7UqZCzvI0h87zww8HmQlqer28eUYTv8lmV3pNI40g6dIlbNKwMv0KyCO6ugiNtpN+nAZTezbbMwq42oNNfjnO7RAjBfcW16cUnU1FX69J3LOaMghjLNS5c8U2ZyTrk6zXX9+Lvuxp9VEPrrcbRjRm78pbfX4n7KXQKD8Ok137TfZUpsRJgSxGGSzALcJIi+PDlEUx6iKY8Jw8bXgxzT7iDVt3fsU1byrYwc7gZROhEUiWtDAZQIr5HYkmL2GTwpIAIB0QiJg6FCiJLys5xaR9P3YJ9+G8Khdg7UhLRl6rzq3Qeag5hpJN+L/uQ/EEOHz6M4ZQzj+Z0T59durt+EAdapj4vT0ViYjONfvk5+AyGFCChPZlD4WE8ZJtoVhuw7bXyvC1FDSDJoJv9dmG9/HAYVnk5AqcMov8EPZyrN4qcxP0abr8dg6fCNp/deZ/4yp94VTXXl+bCWHuqdLgqTQuCjFVV4rYgMWsmEtF2O5QDWToNeo40gUa/WUWZ0oMbyhXEWDa8wFa4MhjmaLKGP4THwgyrpInOZ1LF2klBXLLUoBASJVogCS7NcnAYOGNAyZUqXAwpZWZXV3tKWyuK5/ahjSqDXRTe6H95X/a7ed9fDtfsCwHikFyX4LGe7kxUZdaagIjx7BrqzQ655nTg/alMw7QKMuA5xLc/RyLzzc2YuFNCefwpj7h1i2mK7r6ytgwynL+oTAiJZQrPhOtIlEPcXdsZIZYZ3XqshhFDmLAbVX7mSSc4t7jpSCUGZIA2JHzXqmK8GLebUu/jZfMLM1lzhRFlu6PYjO/lk3aJfmS5iSj4Qj1MJM9Oai3PNHRZWVCtWgTIqz3vxOGzi7dpLRlpUa+Ln0HKSiQwi4WaxPAItq4FgVPeEBk7S54AzvANe+Zy7HqKe4dl8rRvFlvfeuhKez7Bzrfpb7xJe1tVT7zWR7QrErMYszcebIHStH7shMmXMfuKO3vFsGplV2LOnNdNpZbbG0Ra2rW1egucomjf0BqMi93N1tL2+EiYNi8oifBdG6Pspf657zaZqB+Dw3rvG+JT4iHu6CHYVlkfl217C5pMDYi400B6rVVTFmF7Hva5fw1Ny8cBfCerxwpzGK8GuC23aRx1cNkqPMsON3/9pLsROvhqANmw+46bnBV3k9CmPd3faGSYsqqS5THvWhpeQIKDNx0/a+x98jK0+1+ZXbrQjGu2QRrA/mSFs4nWtohayEhKHEkspqU+jStjEkdhcxZODrxCTXtMx/ywP5KRs27v72Z95Tt1zRg0NWgxEzUIJNkKZyebnaGqZeDXlMWI6cpQJXZju6QOeDqD5aph5SdCQtrmQn8RlP/ZKSwjTOHP6LFE552kevU+qxlxeoZ+4WuatZQQG4ut6fuYhjF3TacZ67d7T72X0rpGvTNa6mqfXgr3g0Zu/hGmbCL8+FoPeJZC0m97nMC0M6ICP2jELEBDSjmS7Csn+pO2s77iIphQ/VENBYP/dhQ/BG8Qe5qB9TVNn69KOpPVZOHQFZ3Qb7wwH1oHxy1O+eAK/03QtltZWg5PkSb3FqTCrKefA8STCNuViVuuzGVyagNZ7flfwX7Xn+HN315/HXX8HYxYSurfyNUJUTDdy3seTcNyH8+uVmtJ+pQM+lyDcfqUacwrmmVA6Ysoeo50Odnbanqs4dvYz8rp883bbuH23TcCMuwfus3TjLWaL5slAEALcGeAc5EksIi+DDzwLa2fWENasWtUBI7R2PEwXWKsiPrlQwX5DFi/Qr61BoCpLN47Y8r4vOHpZOWkdr2bzTFLNbxnSb0ue0Xft/b0snseLHqW9GsfpjTArQqAzlWXK+P2DrlQ3mk2zM3sHqdd0GLUYTt+ZrvdJc5DUylK86431nSllwGLw6t/aXx19Fs8yBgbtWtS6imvhEvfeG9YXwudwLLyKX0+1MjFvX1MN6ci0y/QcNdc7kq3PmmOqnJMKoy2fF1BXfhKNqWYFV5QHOwQG66MYU4A7am1+CgW5OdqSvqPpZdTuI0TI3zGEeN67cGAefC0sryRvzXHzFzeuO/bcn/nFVdp3Hs1aeBjho5oMV8IpNGK91JQ443TXeas7BYbxn4/DMyjQf0pj/nld1yhSmycOuIBAptRMddvWqturIAw/D+DOd/tAHrYcRGNmfOlnvtxWbt5tzzBHJu17LbgOUeZzsIIOPZVRi0i8ZTratzkF8tpLJ+GL9EKYptegLbl3KkUTe9xFlgxO5gSINIDTCZpl5ETbBm1DWhMUc8s8nTi7JuoE3wnYbygaJkwOYHlCgStTNDFdsSOTppEwb+qjQaV1JTJHlNMoQxnC3wmhmKEE01VjlpaQKMSR74XF9bduLu/aWi+sXQuan/k4HVThVxqyv7MM/fV745mfdZxdmE8XI8vrBjj03huuCSptJQzGy0J2fKbmruiRvItA7QumvMCmd/DFz1p4HGiNarvmVmYVDpkrZikwm14T0etoWR75jXc/pDfTzVBn+6eui4VgEHZYHDC47W+XRiqg8PQ1p4kzM8STImoASJzYdQpEgUt3nZcC009ymrTjBDnmpv7e/+Wtt2yg1GvwcUP8K0lwJRV0/eq0xQRisnaGHF9pSZgVK517Gs2PsNBQHtr8BEJ98uQpBDzfXv3cF9CWd9sZrXR4sE+8EzImjQxOAzr/JIHb0I782dhunj4g7gpSbm19jcZ3uuAQuCczyuh8oJPeDolLQDnwi8b03NWqnBJN4hB6iCbXmr9cXlpsq/TdNMfVjn7T0ikH5+AkCPsz2ZdIWaYV8a7iIffA68CMo50SrfNywvXwwSftk0/ut/sf30/fz72kz9TMtImwuobW+TfPiM2cHfC5VMxFHhKGprUDRq4UKuLVdNYcVuM+C46KWVzmB7MMTOimcftXTtqbdol3zp36tWphDU1xG0FGuHlUUDGFd6VpwJU4DCfpJcqKYzr7n+4zPUYQZ87WeUOFCHUS/+JOWoFyklymq1VCirqiK5vFNcTVzw1khMEAMMHZ2WW7/8nDzMHmOEzKiIVEPVwHe/PGRsrK2bFkVOXCeNYnQkANDb7J1lVX7sN1fjJLGRGEy+svtYvpBUzZjbaPgBbfSysrWbqowHn5ldecjc+i9UkY+BmC1PNwxaC4D/w8iZMu1FIH60mYdCOrjPhGPMRVGiVUeJP3Yre/nfqNf3htETvOPBJpyKw7K96lQO6ptKOQaszpSQgXaps2zQX9QWz6WsVziGagA0/n/dGTRxmUWIJ477zyalveuNWOLiFI0py4OTd9UZADIh3hddBGpFJ3Gr/6M04nuFRvLcP8S9xfrTCREGywWkwAWGhxmSj1ToxQRtUL+O2bSMz2PxQw6ysL7Qb9tlmY1NU9nh/rZLaM7cRvvmsh4pNTDTY50qgp5pB+mYmOmNJPhcjEuxPQMpCrVB7Tp3784FG06BEa2lVFZzCf+cj0lpPPCGJxyCBaDGoZcT1qCe7Fg3ixGpeYb4EJIpYYZTAZIwxAXHdgaN5mon2AX82YBfTA6TRJ9eOtZ2/zwpF4L/NT4VgC0muVDYnJDNSxFmYX/t2QnvqQn+WUhhPv13zaIi1SQeDfdHmFc3OC61ePj5+1h0+22sGhCz5q9dYFtFbWylxbop8skSthNYetlya59Uy/L3A6iEidEZwesuWgjziamgUvq3ShZpcQKApTGdi2m8KKOuI6227cvRNLzjlOV/1cYtlBmYEvdbDuufPZulCnVKgq0nkoYV4VjF5zQZtH4JUzjrG9Tv3Gf/EZjGmFhkx1fZTzOc/vEonsCKzkn5FZGs3dI5kuIY39IzWFG1mPMDs3bt1pr33+S23lxu12CjEfYY9PQExnMNfRwW7lpwjRPEZaSwjCYV9FglQ6qUmW6ZB7soEjgTE/KM+GsgHUCu46sFHcHdJX4VgdV8n0/nRkFI3gAITwry7Nt/VV+mlpWPOQRJ1QL61hI7gmuOAoglMXaHK6GEBJ3Xe5KBR8q3ZzgOY29b59+w55Lwb+na3t9uTRk7b1BL+5mSWI7il0Nc6eHz1yXbD1p6xax1rCJmY2ONbNoEHMzx0S0Qaal2rM7iHCjEgOBC9ReC+OwsSDppSJZSBx7dX+b66YdqkjdXbaIDtmgP0cBo0pjgCjsYHpDAHoUTDV57bbohVmOVJQ1qgSFazwYJr84Ut4yHBeZXLvfXOpwKaanjn0dHOHctWSUhhMSB4OgOkXwfsFgtgVRzK2FpXTPxaV9b2Wj5BUaHjuU87vQes56j81hxBevo2pukx1pjIwpUkrzl3vvLyy1hZX16nnbJbreX0GPV1As0ARV/XAWydv8kTxVoZ7tWI0I5BYxzK3E6XeDRnlHS7dJfzUV/7Pn2bMuDGm1ElkQd7gw7QQ6iJawhEqV+64MN2+5iTPk+7QJ42Nvbm1mWHzm3deaq+88WabXVprJwB0hJclNLuym2R3B845aXPCH6mMhIYYxK7lRVrSCBKmROAgh2sonUR35Y+EGKmNd2eJdZAo6ngQGTtZDVUDAZhFGZmDuBY09+Zn28rCDH1ipG6ItyS+ebsDI6Oo5qXwITO3tKVfO4s5SXqX3XVirYEiP4pUCwT8FPra8ko0qGU7ISZOHQTbeoo2fbKZ/vcJJrsnBXiekWa/gxHeG5YtXRCPgkFt5CJsP3abnRwQJQWGeM05jmfj6YTZdEEAznpk1NQpDFffOPeI9eEqIqcmXGXj1jCPcHEj8ubmVk5r99S8rLohzbmafcp2qW5H8E9bylwySdeAZbKFLVN+0RD3eWefzfjc8692pYj3BmwX7dHDzSzFO8UysE+p+SujLSBEHVV2uqcf95JReZnPrgjPOdA65jVtAwPPwFwWJNNMcT8FQ17MrIYeFYLuZrEP6dwrzd7Wb91uZ7TTswmEF9rzQrgU1KlUMVx9NaB4olxd6yR569evA3N6yTNplFbUs7uej37qK/+nK8Yc8ojL2r8xp6DrTiYJ4YG9WZCg+enJdjInBhGg0+g0mrsWPHbfTvfNuy9hFrzcLqfn287RaTtQOnPvbhFHAB0sOtzbahOkU2NOyOjE8fQ1nYjSnj/F7LQ+wrOMxnSAQFNW01MmcTRT4revEZ6jUl6LAZHGHaFiCERfDtLdargNbHke847GFQbPtLHhZUilKPSXBs/2MdEjvbXhmQzy6QKIQC1Zvvq5MR1pWL976fYyNZ0m3yKm0erKcoia5oiAEi5XP+3suqa19p5ue3AXzLC/d5CjOu1XC49b0GzYbi5qakvctk+mK2Bi4ZOhT2BwB5+O6AYceBrBzlZGomU8F7u7SN79nu5kefp0s8zux0/bRx/dy1Yr2/Hhw4cZ0FJY1KKAcywFV9y4y8fNBAhF6pA+Hzi1jaQpUVXaizsJ0/bjZS2DJG7g5tl2AFfi4Jy+pdMkn9x/RJ1raV7mrYkjjpeWsVAGy0Zas5EdeLMfHfal/jKxlkMYEyHm+mtNULCVaZCpueXmJN6cjIlFEIuBtzKmC9tv3LrbDgnPThI06QWw6q1P0REXTVmuVipMlQpWGUYMneW99wZVW6XhfA88YVDTDl439VU0Zu7r3cgFf0NAFRhw0uhK3gxvg6xLVL6jsPYJRZIK44K+pQMfB/v7mUS+iQm3hvRxYfkxEmhqbhFJNc87GI/4MpRznacHO21SRpQpHUSS+GhQoQhjhuDqQGR3gqgx7T8p9WVMXZlqMsfQ+SePTPyLB5HJzy0+BIMapKEMy8ME0nVm8qKtLy20jbXlCBz7mOYv4Vt9kd1R5JSGAxaOaEr8EkxnyEKew/o2novWZ9ryosvgVrmuYO7RLxryXMNcyrrVVcymhdp6pgbLB2slQphYwtWsdP+lR3ZqIWjuagKf0PfyQOm+m8Vvq+yB922YOqPC9OsdFX765Gm03fbWVhg+x3HsuGH6OKuudrbrBD+vnq+khuxMqPkqHsWr2t/pIBdQrNIfn5lT+MxmYXhMaU1E6p0fdc+Alu1gxfJPpqx3Epx9OoVrtCv1lZBtkiPqtYsgevjoKfigbQl38EdtObvoCRBqQDWrbe+yuUnwh7kKjBmQIZMIaWBS4DndQYMFv9Kh64GnF1bb6SQMvrACnFpExZi2t2uI57FwVByavI7OXqLdXfQvHwmPgHZ6CAPGaYoXrejCQ6l2Sh7C614mDmMaZrzBmWbUxxzwNPKJzo3M8DxjamIOgw9hzCP6k/SlgEemdPvVGRJabaP5eMt+FYR3OTnbTs1rBvNraSWr9PeR/I5yqp0uTpDCxwdtGiS7GEEt7A6S4qj8xTnKqBZy0EQi8cj67Cd0EEZ4gCUDA0pONBG1wYdT0jBesVqCfJnyAoJwp4Kn5S2hHRcodBGtOQ/DKWhkqt6/5THpxYdTMjmNYA4pjjln3Opf4qwnz2rKFepqP9dq2Fd0ragjxPaBHX0VsqV5yiaeR47Yn6O0lGH+azCB8Fmn6nPSfwdmzUdPONjfgaHQrls7aDoYTyZ8jMn55OkjGGwzzCzDHcC80XQINNtUwZLTAY5rEb7CTZzwKji0ngq3ZeBaWV6FEW+2u1g9r776SlY0uYDCk+IdzV5Acy3CAG7DKxyZj3RjMyJkoJkuzK1wMaBFqAHLdPWZ1jBxYNyBKWtp5gHC2C7DdLSYA1bzS9W/BA0RGlox0sQyQtTBH7s7am3po0aIHdBBUNNmmpieDTW7sIiHLmfALYzpCRUhFWBwA4Ebpt2QcDGJxqUP73znBbBKM9qE0crURwFUrugCQs+102vC4gwx7dW9f04Dyl1Bh6+G+NGYhuTFUIbvYqrpgmASpsXIWKJWsjj+wHVKSYq0svK+V3I7uqV0mZnFVNu4iVYUITTa7GKGqPfcDQGBZt0j2M1ODhgTLLdJTCTUAHmfYRY58OJUBWaZk9AgQwJyXvQY82bFM3MgiDqqH2Eg0QPmPITuxmcZI41Ovez71dIymIdKGM+KesTla6++2l596Q6mrIR0xDv6K8MEvoljtg3151+8o7juAqlDqBz9lVHx1EevpHbDrWmEQzNWbSo8litjZlCCZyX9jIsH1DTka7NrJp6hOZ2LXISI1EoW79TJutoKTeu9gxhK6xPi106NEohyiES5gFXhSGRMaAUW9RWuFdKvra3nEGfzdUmggsEpCDW3RK2GV9ukj7y+AnNuoC1XsxzQ6Sgthbl5p3ccRLJe0kYJsdAJAY4ByPB9w7Owph/MFcpCaIkTGFRCTzysItrRA9c2MbHdweLIdOYg/fyf/Ug/LgUjSqf2jVVh4tvdN9KT9Gm8xWXXWhPJ8oAXhERbTqA95xeWs+l5eh7BCW7OoT1xJn3MUv9VGHPXvFEoznN6fKXyKosHhnqMDjNPKRVezjLrEm9N884am0mPKh1Y9zzE8Spxh+kSJZXakauIxWsO6IUm0wXc5ipDgjzP99GIc34s9ryFTXpGTMs+QIeVl1Y3snDAJevnaEjN9QtsV1PqBEINIVgzXC9BzgR9KJlzhgKfXWhCnYIbyoNy1IhKQloKgp5ph5hsNzZWwryBrWnGOMpqzpPNIzymptFmCEsH1hyQOldwHCMEkMLm5S6H1157rf2dr34l0zVb9L02MLt39ndp2OUw9CQCQrMokt6scY5CAjLdDywAiETTSIKzXDWd2kYGrUaQuV2edhZLQo3oVIOj1tn/SZVcv+rQ/wZaaEMNjpVxY22tqePd4HuGZvM8HAe1FhfcsbIUqQ+3tbnh8ChHFmeR7mtotzWYyP2ba2sbYcKcRK9WoV++trFBWtqN9p2grecRGMvUY0VmxC+Zv/OexHeA5fatm+3mrRswKOagABWNU6YHmjnwVHVxasqpCN5Q30vqq3dJnm2phtYUtY1scZgM/LiMk9rRdXEZn/s2LzDFD9H6W2j/7SJU4onKRUzY9Y1V4FvI2IOfNHTx5/IydcRyinJo5wgJ2gurR0vmCIHvHldpE36n2WVucDe3ArNpEi9HCLotT4tG7biydgsSm0YZKNjWKQMBDP0LafrEXBVk0rH9Q1lr5CQBnLqxTyfpIR3S8kxbljKqqasJ8NKdVob19Yop248WKYojbV3rEuIVCDmvBhtk1nqv1M/gD06z0SMX7BpJIG7snXbUi7B8mEXGA2qlcz0LABVVshM+paZ0pYhzh+dKQb2aCsa0DCpU0qYMCQWEhLW46JwcGmpmERNxoh0duIvBEVpMHjTRMn2RSyLb75Wn/YiOhK2ktsPfP93tSJ474TXDF5DIml+aSxQbayFl4+zzBgGFQpAAASj1RLIwBlQIifyiPbmvMMSYmtpMeM6VZ4k6whyv5eH0hiPC8xJNzMPS3BLAOQJQUy4mPIzr3kwl+wqM5qS4fgNGvIVgsR+oma8p6tyqZbpYQAltvzWWBNVwNHpeja42hXndOGwZWUwhDgfmdKBlAoIPcXk+E3Cj1yEwcaHpLfMoqtF9MOWZSxApz+V5ve1LOxQ+YgQilOZoOweq1Kqam2enF+3pticv1Id0TS9u7b8uuD0NeBQCfhT4FAWwtLQOs96M9eQovoJuZYX2pa1d1D9NHZwCUTq7UOBiAittFsZ0XyuW1TLCS7xmOSZtOQdtyJwT0/Oh0xmsPNs40pP0RII2YCDrxLUzZW9Xb4rXuAFO6SUDXyo66Shp8eLFOosM8ho5n3FjjFnuOmNKwDVNgbbBa6aYWG4Px4tyrmkmGkQE23fRzPLqcwrDhPVKVviBMf1ppgwrhC5BttvDPN3g8vw4zBTilmrNgjRqKqUNGSetHJrBnqnZaD9XBdn/pObAewrBuc4UYkZDpC7p36FZaKw5zV3MN4+z8GvOR0f7adg5CFUJpzQPlJSb+SURYnW8+i/eBgMuYIwZGg9ueC6kD8gntQ3SE6Y/Bz4d4BLnIwuFRhKvwhdipN+kmRYcULgMZR9IgSn+lmBQD4qWoe33ZkkgxCtDZ4AF5hFPz5zegNANyxwm+YnL5Tn6TwoXvHnHrLQuMIymcL6jMu9KIuqZutm+CiDrBrz2eblVMMdDuA5U1RphbIPUGUgTh1si5+TEtCv5UKbL7tx47FrU3f2jdv/R07ZFv1lT2CV8dktWMKs1TfvKLo/ONOeN9ZtZCzw1JR0h6ASLq587tE+9vLwGTzrwA9Ojqd0I7bLPRcLnsTrcOH4YAUB7+1FkrI9JwjAH8OAwlghtB34UQbZdGIvC5QVxWMFWsG6NF/zw11cDhVcI8zr+HPSkJetXtEK6P40xJZb0GeBwXQh0yDhD1SDJwm0AGUMp6ZEXMqV9gxrFAgDSBnXc2EgCcWFhAs81S/iQLJPk55mznlKQTn36eZBXpGohXtNOc9bROCe3rYzrTrOIAATzNppvf3+b9JOZn1RT2vc908wmhkvYFgiTyO0r7cKY0GJbpDwZcoGrZcY8C4xeC6kFvf9xIVbMEghGLZPVNRJ9iF241bCmqQYt6Kg7uMkZQwNus3SM5yyBA0mWlUaEcF0k77C/pqXnoNpXtB3Eh/N7OfoRE13GM099PpNHt+AU4nSNskLA1ThZRyuz00buMaUEcG35QCZeB4Gi1rTfa79TRkwVQG4GutCcCqDQBuZn9Zc13Wtqya10fvLAXSRkNhC0RMeFfLoAExuauKcwzCnp9o9O2uOnOzmnSKuHgmN+LzkHjIlvH93TDf1ejP32hcX5trG6Hu3pMTGasNLEzs4mcc4xU1faHMynxjuHPk4oy5MKNP1X6GbNL64QdtEO0o+dqMXsS6uUC+1SpxwgrnLhPrPyqQBwc5GGrICCyNDQQt7XxWe9cIY+jce1M6Tt5zWKa4jrc0/5pzJm5sIgqM6QDt0rvct0AVgy1hx1wCEH85Ky+lfa5WSGRjHMijhdYfY+D/CIe/J2lJAeIoUq9aBOKTqNl6kRiFY4snSOBAoEzYMsZideDlZycENNMGg7ta3vZwciiqMejoQ6mCI6/VTBJIWqVW3QOo+nzFpX1MhUnjJg3Eg+woNQiCvgD4gt07Xw0TVnSiRSmIzwOj/W+vGzAcxARuW9wsbnklPGlz8qH2Fw0Ep4HNzQ9BJ+GUyrxPgy3CzwlS/N6TLIHJFCDFfjLEPEHjq2KvFB7PZzLN91u6Jb19tXYtKMVRhkpJs2qW+B0HIA68CPlXGQzLk/29q0BkoHDtDFK3iAQzxZwXQtjWVFrRvlH9Lxy9I74HiyuUO/cqd5RCmITDdDi2FxeSGmtH3QgyM31J/RhZnLF8qsc03yqwTcuH1A2XRHFhcyVgA2o4lP6ebQEcjSumWY0lU9mqw7+8cpbwIcLa2S3wJ9TtrKnTKOk4CQYspgWuCh0NSj2kfaGJqv3uuor/cJB7au3KLg+r2CmKuNXprShJWL938qY0oYcrKN39Wyz/7UkulXAKxmrIjWnHGRcE5A51nGLI1JfPIr04biudo5huV4oOoAaV82p9Q5sojEs1J1glxVXoLOtARlFKAQRqZc0CpowIzUEeoAi3nOIfF3t7akAeI4+a/JU+aW5quLr4UgCwNEMvEkL0dQ5+yXUIQra3r/UalnAdzyyhoV4xnPsMKNOeAQq/ZTS4M60FFzddGuAwymf4bAKe1pY1WelpU1vuSt2d01p20QIcD7WlbnIcfLGazRItA7X+oor4zrFIYHUnnQ2DLvXC9rHuLWTdRONdinC/PZLoO2TENwr4ByesogO6TpV2rRgqhMgZgObWtbWy9R4dK9nOEDYzq1Q1Aso/xkUkNMj2B1k7Ln6zgg4yaFzZ0dtGZtWFdTKmhd4eMWPtOfnTndcxoz3DW+K9RLy8A9uLa3q6gc7FlWw9LvdkDMfuUZjAk1QJdYSSswJeav/cuYzlgVl+DWM48W6BZMYsa6SF2NCWGESR1NzhI7ryP6r3aw0tYxeBNPVcO881pmr3eDG3v2WgLtyiUfHIzpqCzFQEhF/uWzGsGrhADgDl5EVeCLfHCBqEzImENkqglbI3PESzQlTDFmN2lz7yuYQjPSUVU7xTKG4tu5r2IuGh3iyJ5Bl585+MCPkgKKgz4StoSmGZjpESrqYgOJwAb1m5UxtfARLNSlHLDSoEpZ4XD6Q2lmfe2fiXC1s+s+gwchFqEhMuAeJJj/M2rojzyumA4AeelJbDKljGYukbLU03sjnNP3E/acfSTcGT0DK+DT0cL0p3ES/TnxxIuaAxBSp/Tlyco8vdrnEbSBtxAy1Jn0jjg633sEIdoPPzl27rf6gdEOAisOaA8lenVDbB+X/6HxwVUNwgWcdGGEG6wOtOEYA21nOcLIVYETZhQAgPLZK1FTt5y2dznbjj04DIbMhgAq6nsHbebRknW+kVr9lLpdZnXR8pKj4NTL/MjD+uYQbOo2B53cuH27zSKgjhQ6aL3zSweusDDoV67duAsDrlOryXYg7nk/rTXCO/ueHuTsoL6juGXGWreqX04GxPE6+PJnOw4oSZy6Xl1iYXZm1nsvMxoXbxv1HPVdiA2MOcpr5Pqzdn0y9kdGXQJEuhPJPqSN4MBQtGWADxlHynjVFZMav0Jy5W8KU9J81YIyAc0cApRJJGL7mUtKfLwDHvZpNGUkIteyzlCG0yaHHsqLdvVgKeG14SkEc2cjuzj8HqYIWUeSKk2tl/loJnoymwwlQVpTteQZxOIATPoIA7z1uQceKgDwtSSqDyH8MbP14owwGTTzmySq50KC8IVgsTL8haCdxgFmtaR5q4k1E8OgwCW6RukpVwGopZB0MhhXp2Mc5LEPlsOfeZZ5PU1OZqy9sAdJI6dHy5GXuzXKFE/2EHKZoAqfnNSQvqZa0SbjBzDFmKYrYVjp3CDtCCdwAHPfg5n68r63vUiUAe3zT0170rkDNccJl3IUUFpGfiLPo1DsZrhwZR6LZ21tEXOcNgYVHo25Qj/Rtvfs12m07I3bfsbA09Jn6T9St4n52us7i/m/7Aj2zZwRewJDa8ZO0z2YpXswR98yn9oDAmcXHPyx31yMqXIp5hpqMKqLAjnkwL/ePvlft8FNT/MpBz1FYCtZhgTmY95Tf9cleS9KaTy8pmxsY34y49WVtgW5kFeZrPylqyJw+DSMzErBKZZrbsjUdL6n2dCCmiHkBwHKhPzjkTf2UVwNBNM7SpqdI0hJXUaHyUeimyCN/SrDPPDZpl3NQAEScb8+MuvHYFfpj2hmPX76NEvWZLiVteW2h0alOIjWiXYXszu/J0Lpr0EINoVEEqIE5gzQqOEBJXszeeGgh3WWUVNH8hEOG8o+ax/Qse4zxuc6NKfJwsjiRwZ1f6Ympu8yskt8TUp/WXQAPtyXmm1p3HuWrqtWstIK2LLInzaT8ewDuvJHbeQqoVP61GEovIzrp+0mxD9l28Z+edq2tdzsaZybycIC6ypsvhdHiauATDenRivDaMKGQHP6w/gypc48SUKYzG69JxAOfgbxpG1tH6AxMasRnmpxzWOFgLtGtJBc8GHf3z6lo+v5zgz5aemIQ2XMzt4+MEy2G7fuxFUVfxkAAHoBSURBVEw9pj+pn4AZl9dvoSk32uqNO2399p1oTtfeevbQzNwiJoUj836/pDZDZ7uZjEml1Z6uzxXmKzqudu2C1tbkJvedWXMVRn7hHSs/ChuckoWn4oP6lRVWfurvDvsxyTfOAvo13l+/H/zIAby4t3CyTVDMRal4iDceX4BH3oDkRzjMZeMFKKObn8TP1d6BktLVJTKgeEgiylbK19BMmVHmo7mVw5XpX3jAkvDtH0CYMLonoVnOk82nbXt/m3sRpvYCQTGrLtHamDCDEClLgZsQWL23LyP0qVXArQbpuJFRTW9XQLHVtUkxMEymVrCvRpq0TeVEEWohp3iKqCXuaDbe55MMXMWxkEjwmu/2/6KdTEd8vdMUhmfzMull8hM16BkalHi6DF4IL2217yFXrjelXkpumVIz0sEfBaFzjdavzgkeaz/rnjpLAyVs1YDCk5PvgDnpjEgbeQ9fJp7ms/3QnOVzdNY8hNqFHQqLKldtBU5Ik7Z0cTyCQiEerBJeC78n297eKf3Q9fbSq69nk8QFWu8AE5aeaHaP3HjptTYJ47ne1eWgrn0tE5r0jjksLBPudjCEMALWZXeh69Aa1GeTE9da6Hr9RaHdBWGoFrxynRb6j4c8Dy9zn6TSGXe+6u/7dervYMrWizwP154R1xDSlU8EM+Rq5kXQNp6ELFMiZfSj/CovSUqCTr+DX7LJ+6poZaAk4l0+2ycxO+2BuUFk7zPiCeNo6+fAXRp5amAaG8ttPva/1Bw2rnNYLvtz+Z+rT/JJNQhme3+H/sUxeZAeiS9hldkoYbq2ksJ410/UliXS0RdyBAaXEIYCiQDCq54ynoM11iw/4JOTzCOrPfDepy/LKx5IN4zyJR9xQZIwnszpF6nreMrshYTRZFxxKYErbdO4/JmX3rRuX4rFAj6M7zdCNJP9fmeYGZ9PEag5wZUjrRJ9fVtFr+nqEjj74AJKm5G39xHClG19Y/4j2Kym2ts+rNpc5kw84hdtgCviVL/Z1TinWTx/cIDG3NpJHaUt50xdiWPbWSA55OS6HH6NUNVsllHMwwEnFwHMzK225Ru389XnZ5iv+6fAODnXVm6+3G688kZbWr/dLtGSmrZ+Sq/603bR6KYsLLaZ+RVMHzfYF11NEM85T26IpamPo44msk0rNfdUKAxKvIT4Hpx0H3bt9wO/eO81brgUS1UDVl4GQCu/MbYfM20wdtX1fHSGly+g0mgCjRsBJPElUQfcguo+at00Q3zBiCmAk129vYQpy0xwQIY0SHzH5MzR/lzWhkIQjpzFlJKw0vcjDbWUKWOiwSCu1Z1yy84E/Y3T8/Zoc7M93nySkTjNXhd5LyBN7Ss5vH8uQ2ueYuZq0FgHp/CqbtZFOAohvR5SnIzS653VLV6BTwI2ms+lOav+WQkSs9Bml7CJJOUO6c2Lh5hQmvIOpviJe89utV8l4Zd2ch7Xhf1lPnZfnyCoM1vzNWuuOVg5TFnC6xQB4yR9FnNrkSzUwVyakXYDbAvrK6zCH8Enw+NlNAWwQsyvYok3GTIfQqIc43Sm1MwXa7Y9Mhy4/Ap17f9014iL1T09YIWuhqfRSZRuaSPzzEFOOToe3JKPmsxt+cRxPnISDbh265WcQHBMc+0jfL1fu/NKu/3659vazZcIN7+pjM6WmFW4u+tkLlMjE9DIBQxreJjRQZ8InEHwataOOVBRmnLkiu6LKnxfd6FHQ4fnurV8aKdHxvk66Xu8wY0YU9p4/lpEZY5elVQie9z7wm0rSgd/kQzKGAlueK9EEJqys8GeaQgwWGCmlXxGSQBxshgXZksf4pz3wyJ58nYpmUeBOOeUfgCJnPvMAgXi2BeTwdUanrDnFMoyHf4pGh56aFv0Lbf8KvIxRH58QP/ykL7Majs7qU+r279xA3b6suRRDO+14LV23PKOeznCOlrfvIehZCquSj5xYsRUSxi7NZD0muiEEyZBRCiFibmKQxJkwCgWguJL8w/iH0Y7PSjZvrEfDnJ/plvA9vZ3ETh7bXe4+rGg/SP3b+5hHdBvtR8Kk/mJ+QkHdDARHSzJqXgwo6fmZdRbHA5Cw6t1qPvOmDzDjEBHfWpusfqLdbizyxwVSKJHjNlHjvaUQcjOPmhM2GMEDpyqFTOnVpynjSjDJXguWJ93UAahIROeXii8yIs2dUH5JJpyanqxTWCethkEKww65Q6djVvt5ktvthsvv96mF9ezxfAIDcof9CIs0BpMp/BN/WH6y8mFvKvF6WXtyYyhcZtW09bW5XUxW7WhK6DEgW1FtDjf6qrtyyXMxyFItOg7IyYP6Dh97/BPRZ766thGaelipAlwxZzlw4jXwviHt2h+Q0FCfRWnNEndV58jUawgvghdwiMbVAylJD3GGBfQhQ/j8V72dQTLVRwXDjjIBOQxT3wNDoykSm86kD+LJpyj8+/b7Z19iFPz1hG6BtHuYt6dt9WVVcxWd6ecZrRSIlpaXqDhhBnBkCopTKjHUJ+SIDiIJc8Kk0J1gsWFda7RNpsI1iOteYVhuUk/LkxHzcKcpioXooYiKC3wZFe9uCVupmIgHN/al8wnBdSK0Yj2JdWmXSuWmSpmAp15TJOHHqLMwvsM8AzMiSmrpswyOXBk9IKHHPDZcgYjwdtDO1a75hMIakvKF6bEF3rwJM1YZ9OdYpXItCeYOn7j04E4mW1mcTnTFVkSODvXNm7faS+99nqbX1mhfqRHCBvPYz1mllbb/IILA2qdq9u1PEjL6Y+12y+T9lWY8yZ9x6V28myiHcKR9intN8rsNf5Ro+biNsvsMHtdeGCFa65SarNFeRb+MCrBhhDHsYE8eyV6TPW8r3+SQ9F7edMkBf8Uc2kH/pQDPZ2tnzhjLn3M4V7Y/F+J8+zAQzXsi5yMkXNhfIhmuQLKYk0PCvgF2sTzXjCK6LnzlcSoGEKaK9FLY55lmd4UlDCpFMUX0ZqaxJgcalJ15/SkxGsRpoUVRT7S3H7DRx8+bO+9fy+fCbej6gkImztb7XzyvN26fbchm7Mp9xAz0XWmfstD7VaL3p0OkcEALUiW0dSJpRkJpDxFAuUODRJBRQIn8mVQR0xdDqdJqMuIJ6ay0zQhDnMMk2qq0XhqNbwax/f2yySoWlReg1qR9j7DWE6bZLBmBsKTufD1FbDqM7qLJMdq0Hec5rniVF6a7PV5hErXmTKVSfsBTwajEJUyOUDZXsWUDrhd1IivwiBdAWCnDYoGZGrbqzUPa/YMI78/IlOeoC1BCfX1HEXqSEEuSFBj3oAx3/zCFxCQ62g72nXKqQ5Pnl9rS6s3YMxVmt7NzWthSD+bN7+y0eZdEwvDumjAfuaRCxdsCxharWxdM36g8FE4KhCp7AXdHDpNhEGpvLfSteFAREi7QzODjzBaUd8gqG0kzWtjDu0vjoznvXEqZcJsX51hQa4Xy8l993mLxoQxK2J5L+JeplO9KgF1nVl1I8a1cZDOgj/2Ou999mrempYCIIsbV9as3xTph4ak9vpUnGft+Cm8Esh7bX4zc7ECFBRkS1xqtqkQnJ32UFXKtQyPp3jgzn2YUvPV/ZLOXboUT9Pt5gZmLgzsiXVHxwdZe7m+uhKhkS+KEd/tXmHH1MkGLU1XfUoY76IWM4h128J4MlI0E+A4BZDzgmA2UaS56BlB0ZbEtcbeSzSBW42DjxDg2bm8LNqQeWNqWX0YH2bUrPd+ivtoBPL2EOY6gwhiVDMOTOjoZhiQ+hhmv1Lf8WWrW24EAwynDyNSJ7W2TOe9gkm6cATceh1iJtdgEszGc4jT3Gwr8svhzzBYPsWXvjzMiWa1b2qd3D/qPlI3dz96sgnM8+3OK6+35Y3baDOsGSyTyfmVNkeXxNP6nY+8xKT1qJA5GHPpxkvtYkaTF1rApHUDfn3tzE8wYCURL/tkKUszPW0n7mFQEIZIddmdjAn+bdsIXGvAv6E9yiriknaWNvuz/wp3EdxF7UUL3g24MKsi38KdbUuhwwvp3btKkzDupr76D4sx9eAwjeFoZTUKWQ0EWI6KUUJ+ZkYhmUtU+uS1hZIx3ufesDFtLNhw0lutumpokrcMmVqaiDzxE35GG6RdnJMfmq9GY82b+HBq+mwg/BiE2+k/tiwbR/hAsouoPTIjZ+bQBzukv3VwuN92d54CyUW7sbqaQ5HVlB7X4TGbHpjlTgWX53kK3zMIxgooGCTorCzCCy/sCOKL2dTiNRJKXAKcA40FRH1d56nmlWgdJVVTymz5tDx5SGCxSUwnM+O9F6cuFTR+X7Qweg8KYBs0goTnUL/hxoFJhdMBHJgwzOg72lCYonnJy4UJPtuOnu+rMLEdfWc629tPGNhnlOEyGJN2EjDNQxhO0xmGPD53GqYWmDgSnNFg78PcMCQMrdnq1I3fMnGswpaWafbo89s/dlmdsEh357Y3/ceTy5m2fXzZ5jdeaTOrd9s0jPmMcM3S6YWF2hTtCQQLG+1seqmdTsxhul60fTdSoIlnFxezNC+0BS7zyTzwYANh5aYOjtDalcnKJQkVyMJAvJOOpeIaG+g+pEeWUrPoID71LcFcXhTVSyOWEFer8mZQLuYrHI6b0AZ2vSjHsrpZbAZTf/M/f+st6EmY4rwEKBkSSLJpOkCXs7zx555Ol3SB7CpOJA63Sg+DIkXGrh0U74wQoIdr5gKNJzMmGnlQxSBJZBM+QQM8k8hoMJ2DMso9zUdPfdNsc37s2FHJE4fo9yGYsyztWpifJ8VE24c4PKRqZXmxrSwtpqM/S36uMprTDIL5Q+BKW8oqAQFAgOVuClFd9bYOBaXwCbZMIROlTmQsszgCmgOJleLCSkrzVpOF+XPvMsT6AlW+8EU/zIXZi34rc/Ceq+u2NZehzc57heEdWR20oV7Bap7p98ZTB/FnW1FuHQA21m74mK4Dc1k7iam3ZwgavDg94uiwgi3fIoFJZdCs+ZVBh6u7X4ybfiZ5ZvcJz/VxodNskHZbmYtBRFjIFK35xhd+pq3febVNLqy3afqWM5iyLpnzk+vushGHU3MI1ovZdvRsMgNJTqFlcAfcuV6bShX8tEMaQzLiSrS6Otfp9q6KcBU/uNBfuVIndc0b2x9XVl7FFqf1JAWIU+mccsCdVFluwDVeBg/LytRJq2CXjmmnX//P/8lbPD/nTGg20p9aL2FcB1jiekMJRne9gfu7ADTc68bDdaaVNHWG2c/MgEEF+C9XnwVbEq/nIqyYBTSihDLD/bzahUo6aDQxmF4eoOxJcHtI593dnXjzXV9db2vrNDiNmC9k7exk974nB2jlxIAFHreduf40SxPDmISDmDAe4QouNVYfPa3+YQmP7MSAKSzPNPpoP/JRSquZSJH3MZtjaqrVSnu58F4BYrhM5ohxCRQ8Wtdtaw7e+PUvzXDDZGIJva/c8eqqqR6W+crBl7BBjA31EQ41noM4WR6YNiiitQuh5pRZ7U86surXpf1aW0xdtGK0JE2k5ZC108R3SkQzOGtyUVXSkyPLLvioaZ9z4F7I8ZwuAJHB1Hpf/Kmfa6+8+fl8Vt2DljVxFSIOVIlDTXjNVzocYUjLivABT+kvc68LTdqW/TntqnAyjtZBMbBvKoJtkpswsMF5lu6SF0+E2ZaVzkuVkRe2s+EKAhxgBY9lwlZ8XfLkJegf8qz8or25JnUSDn7cjT+m8LGM+/NzhY3l0e9FUIiZeNev/IMsizSxBolvXkhNruai2aMZEBOYcEdjMwFMmJLIuUwXDzh6Ry+fvtRCnj++/6h99PGDtr2125483crKnywVg3gsQ4l7Y3293b5xO6fUuQODDCEs5PUAm6tzckYqJYtjTZiuafK1L7zL6zLoMjCsvjOdDeJHbmreTzxUuN9jzNmtLkHLfOvQJx3y8NrNZp/HcdpxZxzL9bN6K1gMOdFg2XN8VuIzUU9Y/8CQ9+M+J7OjXfW9LPOUqCRwtWLKTanlfEbmBI/H9N/qw7OOwqphHdy6IsJ0hwhzhU2FE1akBpptc8oZ6qWXeWfV9jCVzwrPjz76kP7nSfrJHTa13DMZUTy6jxPmdwFJhNaQ3rqEuG0520wLAQ/28F7LG+eqi1ZOGhQu7QRXV4kLfepEmO+k189ysaSec3IdCBhc6Grw3Zm3bjws7Zx/NPYoAUjMxl2Rie/hn+Vf5DrCu+v316/dVXyKtvKDt/FkxjI9IPSYkCBTE5M+p6Nvz+iHPqMv8uyCviV9jNPzyXbv40ft69/4dvvdr32jffs7328PHjzMealKadPagGurGzl+US+R6q2LfR0qHSYUD2EW7qtf4dV36S0Uk4I3CUHBITHbsBlAIJ0NmNFKhIEDILEEgJ9sQ7DuXfVjuZYrg2d1E8XqfXZNqD5ztHithe77c8e/l25uqwlrSWJ5NaHvPtNThmcapWDy7dNa5WkDGQkvU9a0B0zpqXqDJpRGjGO91JTRmg7yqCHDmFeEqevEXgQPbHQVPI7TdkkY9dK9886P2qNHD4vZrAda0jOA46fRcjMLGZ01RYQZ1oBMrOv5y3yhITzEE+8IrGMRsPRwNQzYU3KnvYKie/u+/T0g5z5h+KIGPOEjnFlefLkswZSAjElj6UW389qf5aSvNKyRO8N4LcRdMWZ315+vu56Hrufzk7xxAnKu1cAy40iy4l1MoDXuxlU7/06DyJwyph8kmqSf4JKrnd2j9sFHn7Qfv/tee+e9D9v7Hlb84Enb2t7Nfr9zzCYbqxrbvmN9ym91aZn7aUw0h/3p9wywhRrFgTBBsALnPeIBRuIagVb1vV7vaIzTYTuTUwUxrQuf1jOe+1puV9qz35cGGsMP3nvD9daj7h3dxA/xOwzjmjejsi/w0ZIwsceIdHjTrwQyShrw74R/maEZwDlxbasfd3LVkP1Q0oEm+5MxVY3nCCwmqgsRPJArDGtexNMUVsvlq2q+41k4XaEk0YsrYfFgssdPHrZHD+7zrD0FTtVGtJ1TKxHKDgaiLe2vCnuvu1e9pK+5WsJF7WhfGg9jwt3xly5cEK8KVetNOhmsO5I+58Y1qr6X9Zwn3vjzi/jFcN34ux6m8z5snbCB6LrrCdK3FLu4JPZ+iDsef9wZb9z/JCcBiDwlTI+bdGpKwmyEYs5i0sswocPcastpGO6M9pqDOCbaJw+ftPufPEaa85Ywp0tcIO03Qdxl4hpNESthKqGdZFdb5nuWXEPsNDTsFi0pHEEe992MVcp135frORoqs0tkNp5rU11lE2LDHKvPmttvkwgk0FrhIrGHIf1uKEwZGJ0X5N4BK30WpUdgGFaM2wWI/txRUwdeBp8PtF7UHlN9fWJPYSSTyqwyrdpe2G0fGAnmtr9YDFVELsGad8qHcZxnjPmqhzE104kSBvP8VZk0jEr90k5iUdzhu+v5dkEi4yuw/EKYA3MKGeETJj+Zcf/eR+3k6AAY6sBpaUAT9oQyjilboZx10+TT85QZ84VpNaw0ZBzhHOCSzkJrF9XdKCwBl7DxOrQnrNznufsBfssybmfmxDctkeLJNM/GS6pKlzDeOQ3XV8AZNu56PP1kmSLPRxoxJdfxyNe9Bf1pTundTeXr116OzsqLsFQcBBbCqoFTYRl00Jj2NV0z6S5z+5R24jVVH8GYHu0vWA4UZJF2TC4IbKinmmJxeamtrHmOzFo05uLKcq7CpeswxoQFLk0R72PG+g64qg6EI8k1H+23etXVd/l956qXIu4icJmx7sOIflFqDA/i0/gREIP3uYeNv0sj418UbzxOd+Ptdj1OTyu+snPlcjDNoR8FiAM7ChEZVNPcuGZdRF/efMxb1/E3gWntHKFMombuhJ5rNOBEViuJe/OMBQOTUiDC8Fl7+vhhO5NhEThaKWkfuzS2vYKZa3aiEN7L9r76mQNMQUExIy2FV1uWJi1mGmhZmLw3Os7n5DHAqxt/lysh+qQbytf15x7mVVjGfXeQ0HOup5PqKaHediLRiwh9d2ag7wm77857kSvR2eA6kdQB6XHN+/mrWsl3En1pKBtPM0/wRfLkzCyN7OiZi6Zdc4kGxaxxgbqDGY4S2q959913c/S/DRzCGMroDaXrAwRhDqSy3vhqKgnP1TRZU0odRibfWH7ltRhK/grlJVLQr5V59duaOVOHdNbJPKy7+edbJJiC6bOB+kwjIMpdGZP+KIzhdfdgv+04x4cG9X7/6DAf11XrukBf77xgx7Ve3I9fO87VqsbrxNDroPO9S92cI7a/lNHWQz8qVJrb9a/m571rb30nQdsWGYghT60DMeGccpnGMiOMAuNZTmcaYerPvXyv4tY26O/cg+sWvwU0/NNHD/CftDniuN/UfNJWWD6uCLJKCoxxQlew9C1n5Eh/g3ZAKEjNwh7NyVXSD7NS7jg8n+U6fOO+hzl20Z9rUEn/fL4YArWmYaClsDUw9vbqbdbbzRhxPvQXPaKJuvP9uPuzPnu9fv+n+SvnxH31SdIvAf8SRDHpYIrAkI6Qfvj+u/RJHsQUNQ9X3OQ8GhhFxPS+ioiRaXpf6+bNm21tY73d4KpzIEKX+tPIvRHEJcK6rmNh3TwUJE1EfRc0HZf9Kj5llN6X9F7GU3P6rMYyrutSEx9vHE3HmLwKEtLKMH1k10XsMtJ4njKiZenH7/uz3nj2FU2b6SQ/o2A/XIEDbhUYluH8olMiridWaNgf7Hl6/SwXnEOX1ASEgQ8VFXhxX6fPngaRtqYsuJj4eJ4R5Tnd32mvqcvz9vDjD/PpjDmY6wwBZZvOgWx3smC3PkcvV/c0jIUP7jmaGuYV/yzOeNfzH/cpw0GlP6fr6a1r0Urhq7u8M0AfU4E4vU/pS4lkXKMaluTDVd8L6W68AF1/1+N1b965V+LCNITE6wZYk1ePKyjwZkk6GtGW1tSCD7IK5Xvf+Q6M+QkN5zpb4ttXJB8ZqJcpkzoCOTVsAJYmNIXsb969e9fIbRdNpYS9JLHlpj7CIRH0ug3EJVL9IrOff3PqwqsL4EkObgTWurl/siS4xCzzXPUj3ZdYu1z8wpeaoD5zUPOEh9w7aCXDFBMeZ2Ozn6X3tPJdvPsZ7Ufv7NT3NZ0P1PsJPb3MN+ob4v1Oib4+tydTwtQwXfqHam/eZWM58AVemNGr8HdayeITBRBaMrQpk+UKbjRRg6tqS51pbIdyRYx6W1ynIMhVTzlu0oqhCv4++PEP25MHH8d4RRK0S+BxXtcTLqSTmJq2L3QR2vDK87gJqrOswDT4ThP67sbvuxuPdz2uvqjW1u6+wq7H765W+vSxYJ4HnF53YUxdj3ClDcp31wsZv4573fUCPivuyFsFNZkc1s0PmErXmVMY8sXjmIaYTxCPS6mcQrE8zwlSqv74B3/S6qO5oAcvk1QmMrWEVXOU3ayNZoLg8q1HiNdPCmjm9n6fppnE57dJZCzzSYMOTKbXeRK5W4AsbtpBILhStNkTSj5E82o/1TRX2qo0W7QhxCYTHsB4ezDePswqE/ocMxfBUyYs8WRYmPQAOGNuDl5GGvc9XEEQbTsWNjJVyX93Zz/9b5em2R1wBPvRoydhcqc/0hdLRakXOOmLLLQ89MVkRTvXfYSXAtBRMu77WUIOlrmet6wL8gBH5MgPBcH7HLtJW05enLUnn3zS3vmTH+R83CW6CA6eJD5ZRnEMrrfH9eu4q7AhjQw63BtuO+mk4PFnnc89v+v3f1Y3nq47n0vpyAfPv5+8PIfoMA/GA0UqMhGiu9I2/Ivvz92/KNOf5MbTJs0gwSJvwpR68ypvnE4IwmUfoodpih4fHrS3v/+9tvn4k7a6OBdp64HRHl3pJxY8cSCMRWuGEGAgd0Acn0HAMIRS1fmvjZs32ur6WpjAL1SHCJHM6StRVj5KI7HhswyLRzWwAiUmCXClH0E8T6Zz1Y5MahSZVB8pCTx+R/TZWTFMtm2hycKUOVTK/mQx4Qla31HLzB16/wLfJ9BrAYOCVNJS8Ng2bstSQ6qlZcwrb5ja0XydzonZSrha9lCNSbpusnZzXJ9TIvCnntvLtT7WU8JIL367r3bTvPdFCUjDtFDclC1+i4mBX1LAu3Ghm7FqTL8m984Pvt+e3r/XlubpywGLWnNhZjbdlpoxsN7lOgUV7VAmbR9zenijgK5uTcUSW7rQ4rWreQtXYCNMP3oewv40Zz49z3GX9PiO185HeSf/jRBOhccboEccz/j6VTf+/kWuEF++P3eXhqB6RbgAQ4ACoat5nYTRYfGqMwUheXfv/ffbuz/8AVbjKcxgWjKFAJyE75pS80ihLZHorup6Tt/ydruDGfvyK6+0l197NfA92dpMWd5LSPYt1bT6mMOGDUQXjQEBeFWQEZztaAoNTa7kAcSFJwmicCbsas2RWTloQJmyGKYYQ0HhyHK2Ralthz6e/dGMoo7hptcr8cj7urbUbO7a0jDjWCfNXU+Zc+GAJwO6eshRZvOsBezAPDSbg0S9vUf4CVMWTp73pItgM76aFcsCgemnDmYX6jN65tF9aEAfxgSfXOfB8d6jB+39d37cjumPu/SyBtmIOcDR4bl+HXfPh4mzYlDDAYtS8QMj5n4seofvRfd/Xmd53ffncdefp379//iP3xovbOR4/1yiaxldv74IWN/1vD+VfxzI93yfNByOKEUAIF9v3ubBrz5oZPxqPE9V29t62v7oG1+DOX/UZtW8Z0e5TsmQMKp9POceR9J7dqL5gZzVteV2w2Ms19banTuv5HNzLr9zvuwh/dSjw/12c2MdorX/CENSZj6uxFVtSWVi0gmL1VIhcJs65ir0RPPe/g8BPPsO4iMwMFkn4HM7WI0Ultd8zKZkfHZmwMAZ/JLh8HknE5Kv39nMXlbeuzhcDVnrUvGZ4kCoafqrdWFsvRrUnTeJo6U0AWOqfQkzvV2G/mk/QZfxdZRU/1N/4imgNBGoWyoaT3iY7co7gGVeKYuoLr73XB+f93YPqEOJ4piw5hvrqfJzoM8TCw4BweWXbqJeu3ErOK1+qbAQN458tBhGz94KRH/wn+m8r3qUGW74EDfXiPbAZIhtlXbjwZCiTO8TGRxVjzGHg4V4TX3lRnQPbodWT3qDyxOmB3Epl3pJ99BX9RXGJZ0Rezl6UWqikbfF+r1xaJAX+VDnmBdvz4UJJPFSYcrsEtNXRnWLWY4esRD5EiLxvabpwcFe23ryuD344L187HZtYSFfVnaDstpKraE2cI9i2lAvJgI1jzDc3MJic2O2W6dWMGNff/3NfDnKhQn5psYJjEO5Nb1hqSVh9cLitRjW4fKrIfNaIC0uh3Wowzvx7NpOvc/WUsa5ypMyIGSZJKYlJuXJMc8nMI5eZnNljYzKNcv6SM/fyNvsNRdZPnO5aFl9zFaZUIaXwUmwD87MuzvxpkZVm45rYe+7F1ZdEVQRuDzqYn9qeeXBQ9KIN9uZfuXsPJbEggvNJcQKz9fYoPwasCHcZsJJQlpT64vzbevBvfb4ow/bHIEuX8zcJvi8cgqQATaF9ODDCAYFZmDtV5Nw1YUUvdYl5YbxcFWncqkvEOUaYi43svAs8wUu7UvmHW/d+VxjGdKNeBTaorGpr/wf3norqYbCshHZQiUcfEk6QR5khe+DOZmXAokWJuRqTGvpz+ZwdtedFj4hO7m6dsN7kEU8B06qX1lpaqlUSaF8NxA/Pz2fETgHBPxknDvqL+nb7O5stW/93m+3vY/ea3OYfc/oa7qPMv03+30wqIx04if9BJusNUkd4FndWGt3X3q5bdy6mS82+3VkqUINpBT/+MN7ofLbhLt3USIS6WpG04sacexXttRYChDBTxUCf+Eyi6cJk0jTTyWsJD2NzTu1jv0v616azimIEgaKoMqLeoAifb5wDFwuVOjL4MJohLmayHD7zZkTJVwNKxP6rq82kpkNc6OyrZHlcsDYNa3CIW0grMBoPQM38GdXB0ImgiYILZyWFYN10Wb4gS8n8mk7mdJWn5yx5/+sza8stLuvvGRHvD16+iQHNbtxPSJPugGN0l/WRIMz6dDvrrjiyW1825vbpH+53aBd7NmfAK9tCymL+NCV19AUXiZUkfOHtyK2lVdBrzpFmKZtbDMZr9IQwjueKDdpxYmkamJc5wlQMHjTV95hEQO9r8xILuNVmDcpiXtpVF4x6xr1L09fuiTida8JohmV3PAlzUijs7DuBskkcnOfIhxZG64iQ2+FrSBh1acEUBnatElX+UuQVSvJeSr9LQnQil/QEAtougUaevvJw/b04f02gzk4A7JrzFaGL9iEKKYQ8eORrg7v633O4A4+56BCyK7+efnV19sXvvjTbePm3ba1s98eP90KQQtdTI3kTc42PvelIUszuAzMTwE6gqzG9uiPWCOGy9yE6xOGL41qPcl7lJfNJeNSisyJ1xzNNqn0G+lzcvXZ+cSc3woszj32a5m8alFNXu+7xqx7zUB5rzOyguCcdu6acNwbFpgGrxt/LpjFhW1LGO3mV9cUVBK+TGxfVTyrJcXxjJvEswWNPqxZTsC6Aw34LI4leltc8vD40jmiLSDATva327333mlPHjwgpNqg0+SINsdc2il31g1WLs5KvtKdpbjoPlr9Wv0TJuPjfB53Csxw2wBjz08HKp5zhe/KMwIEd1XOkD+JriVL7mMRr3wHtLveGN2lYWwMMDKFdOx+8hnhbhEnrbEFVF8NVsxmA3afVRh4GyL3Jh282TgC6DrP1dUV4p9BrGiE/b1274P328nBPmVIFIXkDMKMwWzFZYwwAA3rtUt9vUywTH/TDsT84kKW6b3+xhvttTdeB2AKx+d7GhD7OG501mkcP5V3LV7ojOe1mFTGdEConnvYOIN635915h0BGS16NaGfU9dlSJ7116dCvNc7neIa3T4QpDd+EaH5Xk3ZJC/K6gSk78Ta273D6RlI+ZTFAGu/9njjvqexDONZb8u0n2veZ8cnwWPoI9Qy7orQjW9emco6PGw/+MEP2rvv/TiWkYI98JJaX/YY1IBAHvnLsgy8r2tp2F7Proj6s77X3fDuDL9+7fc/yfV4n+XH3egZJgdvA1EAeEdkR6rXcXc9I53np04goSfgIq9ggo48tB4mJZxnr4Z3/zxgZUrJWuAwUTzJLrxN5s53PYMhz58dt1PnGGHME/qXm5/cb5MQ6CREJuorB4QJ9zKqz7oqhzc81tpIvYMS7nQY5hDJV63igvP5pcX20iuvZKuRq2oMi7aBuKoBSyCZr8P1LmQw3Ias+jzvxG0x5pUPvg3HZHvRe3E/7sbboeOtl2XZ5zBWLXovRuu+M2N/9l44dV79sK9THj1M19u9l9lpQt/hHsE/VpfxdEmrGcglx5OAZ/EpY8pcbkz3O6XCNF7W+H1ctBAMcuGuIOgIY+LJwwftI4Sy02RdA3ZchEFJbxtrdfksowZfcGS/dtfDxl0vP3HHfA8bv+rG4/wk/6K4iqO6dpiuaEh0PoeQ6/fPZzQANWIy4oIbtWa/qhUjlgYfbT3uwyHlNdXs4zgyaO5KMpnS+zJtMHuxUV0/6UipMm8RrfOM+4PNx7T6YRj18qJ8NKaZAps1UBJ3V/Wy3+JUi8dCYsrBVK6isTEXlhfaMlr5JfowP/3ln223XtKc3S4zUCKHuGQCCdDBGw+fjkR5ges41EtM6YeNCNp+ZfdF3B745fVKu+KNOzBDmIIaxWTCVVsUUXbm6IzRGcirPqew62VgcB4c420eXeDsME4Dk5P/ro4aYCSL0XXcuyaYv4IRn/LtL8OQQlY9p8tobecr/ZDTDfr08/N1wLbN5OkRtknH1ZWjAJz5WD8Z2MEePyzlpq+tx4/a0d5uu0TQ6GxtybGu0JNX0xPmtTNsMarhQzyKHC+3wzHux+n/Rf7P6nrc8TSj+wA/RrM80xfmjpt+dZQh0l/G8Up495nMHeI+F04NyyQha2rew0WwaSQEn0fX4X15kVTX6luSRXE5d5gZaLTVZU+vW2oLc1Nt6+En7b23/6Qdb2+2WUfzLvwsvJ+lI3eYpySBZeskGKluMF8ldrzEoH51b6DE5Lcx8s6Dj9GYL7/6avv8l77YzqnUofN95Bv4SAOJxrrIx2ElyjEmGPedYXoD93DD+jsJ3gO3wojdwxQyqOa75lvF64xXtdIV7qxr3dtW3QfTQ1hp+cLHeDxdBnSG/vfzcD0PUw/rvtdl3I+/E1X2cV2EoCjwM+23b9/OIJtb7BQ65zCVffKOn8DjNZqOy1BX87RdXZCxSN/U1T9aTCeHewjlvsBAp/bpCDIPaalMWaMUvuqt7VjPxALecRi6ux42jsN+7fd/HjeepzzTha2u8qu2IVx2sfFe4DEhQuh4NVGfsI8nTX1lWCmkhNIDLOXK+ylC4Ie+mhLadyl2kKqJq1YNQospTS1aM6JmLDThNLy1/eh+e+dPvtu+8Tv/tr39nW+1aRp9wVUD+Sw8BPDM0wcGrTnAq+sIzgDNlAMy7nJH9yK1u7mnaXUP09iPDT3d2mwn1NOvEbutzM8paO4WyiqNgy/C3E3RTpC9rJRHHWvFC88h3tI83Wfh+4joXVpYzO6Hk1ykLVN6xKbzqK4iMi/LcMF+nWqgiABbmNma0+cQul5G7N5+ZG8zGUT4HRDK7guxQH6W3ZfNZXQdXOu7Bu1Xv7hldbqvQZ+hvurz4Z5/oaiUAwy3795pL736EhrzRvPAbQfF3Mvp6qO0OkVaj6TFdU2uE17/K6zq+M9LcAF10B4Xg7Xk/CdEFOorquIR2klfs3twVppU5u0MZUFVmGX38C60dOPhuuvXP4vr9fJ6/b4/BweD73Q/2SNk0nssos7nDtiLvM5qXHmNTSpHNiM/MKHXmlYpJvUapsUpOSQeATJ2JpsxWSZh/BnSbD68137n3/xW+9f/4r9p3/6Dr7XDnaftxtIsfdcTGoc+0iUMGWKjKcmnu9QDcZnpjDhJoBAbwoVAJGZX1/hdEEdsNbvc+rWO2eVByS5qd0pCyM6pSC0KvzoNoc9nXcdLdyP8hjmf1yy1igiohnc1fcJ7GWFMY41rLRllFD/ePAY8yixUusqsazRkCLxwXBupxRPvBy4znw7ndX/9nW70XFX/1HtHGbWKNKFfe/MNLJBXmp9s97kO+6q5WYVlTzPupI/eZMJq/VUOF+cwM8zY8La7E2IevCa9SNDx1FYnLXXX+5Vpm8Eq0/W26u3W8dLDx931sP7c43+W143X8Xp9e5zrbuqr/+Af5VzZNKCZDY1IDsmk+6yAkBBojayEUNpIEDYc1zo1zIRDDtbfZ7mO+HKJ+dswtTDcWEh+iO0IplAr+Lk9Fys74rbgocUg/ttf/1r7t7/137fv/f7vtjlM19fv3mwzaIE9+phTF2doEPLCpIlEpSxhVEvovHdO05PkPMvVAQgl9vzCIubVSlahTExBQJjCi4QtL63kI0O37txCY820Bw/vtw8/eLetriygkc/bylL/eO5FW11aC9x+ZqCYowg8dcV1vMkWz+FGCc/VsMQHJ8GpTMczoUbkP888SWqGh0GJk7NmE9f6lWDweQZNm6+UBQTTFHPLfMXUMDdCJ59EyGl5Tt+QPmkAbkQglGhzUUBn+irfMq/owX6l+Tuv7OnwfvxIreSRLTv7uzH/3/ji59qXfu6nmwdSu1naqYlHD562+/cetMPdI2qImQo9iBvrmRvrxJ0gec0JiJj2xahYFXPzqvCA++bnv5CPzrrAX+tAS8PTBf1gr/OxWhxAm3wqN0vxB07EEbjrtS6cVRvGD33fq7B61us64ykMvHbhpyvKLme7Jp8hrW2afPp7YPDJZ33VW61pwGCn5+WQY7QNrgMQaQJi64DbetaPrzLRXBKBtZqjMnEOK0xJXJHnp+C89iMw7B9urCw3h392Hz9us0jAV25sZHDn3/3Lf9H+/W/9y7b74H5bX5priwjOg+0nbW8bpoS5lxbdhCyhd6+DEQYk6HW9Dr1umuAu8XNUsms/ke8hwus3b7Q7L91tb3zuzfazX/4yJu2ttnNw2IA2K24kvtm5hZjAc/OLya/nnzJEPnn1sp/TdkMj93fXYS1fwqVrPE1afRgT/5npwbHXKgPalSBgul6+7XAdBi2WInjafcjHOL0sGUKndZEBGK49jtdOA+KQS8LcK+o3UxxMu3HnRo3GDnOZrlxy6xmyEhhq5llnu5Bj0utCQ+BSYi9YjalWPC/tSH9z5/Gj9u7b30c4n7cbCM61hdl2drzXTul7Os+9QH+0Dle7sqBGbqJo+EW+16n7Hn7ddVg7Psdx25/14k360ou/6/mOlzXup77yD/7JWxRDJLy0TYEFBogyzJFH/nLvC+J45W3SiLwyIqsPQ1DSC7awn9AXkAFtAleIKNVzOhsvlQ7PMCMdXXPL1vryUltdXGiPPnq//f6/+x/bt3/vd9ve44dtYfKizTt1goacJ6PZKYDg/uzsmMKcSqHSNIAmlAMzOhEngqxSSfciOOcSPcpiAW3pt0qM7te91tc22kt3X24bN25l7axnsh4d77dP7t9rDx583OaQxO6sdx5vHkI7PT5Duy6kjgqHEhCUS91GBAaiugQMmQ3x1O5iSdPSqPH8lJ65U4rGu0iGBq4ISWM8b/WJj2S3nt56FdHitzSlTMRVLYvEr4EwWCDxBgZVeBaQvKprtDllGi6s3QtGvrxm/sCitnT1k5ZQ+u40/h6mvyPZt+lXvvGlz7fFtdU2NV8nJGxv7rTHD5607ac77dkR7eXgm3gzY3PMFdjyXyriSpirr1QIah+ZXG3oNIz9VOnNPbXrCHcXspxFSNgW5lXCyqyEt0qpe6odeqmyn3dhmmrOMVfxzG/c2zZehaO/59/o+Rza1vVSvCbtKMT6el/1rUU34PMr//t//FY4F6+ThJJkSOc7Xc9m/GqaMCP/LSyDNvEi3HSYkTIEkQ2nJUnEOxruAoAv0ZzLmpi8m6exl+am286jB+23f+tftz/62u/CiKdtDQaZR8JNnNAHTPxpTF7P0jkJ00t47tGzsQqGK6RJeCJIAuufBvBDO2458lPifqCVbg4NO9NWllfbzZu32uKiH04Voou2v7cHARy0Tz651w659/zZRYjAJWmWlAEZkCjRynApV6LlqisCkQHF7/MSUaYM48ocgdcr0YcrTZ5w0RhCMWzI1zRhOAg19UtfVUa7us/Ajdc+6irM0wMzpgwj18FkVX7lPXJDuT3cq2kVFN3Z/h4rqcFlfu6AcRR7iW7C537qi+2VN19rU3OUDc5PTy/ak8eb7cmDzXawd9TOj+lvnsvsA2MKD36gPsoGnwLBewVBljDSjn5e0ei2tye7P3jwoO3t7UBDF22ZfqyHW5OKvGEI8hNmKdQKVVXqOsgi3Ogm7goPV4GFh95OY5FxCpbePinFe3+jbIa2Ga6j9QKj/Pq1yvaaeL9uH5PMRHLPVFf/yyXBqBomppDKKY1LPoQCPIlqSgXppjZQ0sJMmquX9EGcpJgDkHmIZR6CWIQhXCAwB/PuPHnU/uSPvt2++wffaB+8/Sft/GC3rfH+0jWwaFxPkoUfcaftkHfPMEOXaIhMkGsiALvwOCBj4xacVJAWsE5WVgbMJ+PpYy0Op5PnWyLz85ixy21tbb3NLy6FgUneDg/3SX/Zdra26Bd9mDTLMK6UuLK8wlXtNNRdnKiNBsbU64pphaCYd2i+0Xtd3dczuQx3lU8P7w1dJm6libeRbUgASR+wM2mIGUYaGJOAPBdDkt64yR8YFXzib4Ct4BOfakLyBkcKWHHpuzAN8c3XZYIm0Xw9wOR3BPTVN19vn//SF9rqjbV2Rt7W2hManjx+2jafbLej/eP27NgRbrsQvYZgEXhsu3oCzBTnt06rLsKeNby2KxrasCME59Mnj3MGraui1rF21jc2qPdM81P5pKz8yMv8Kl/qDszWNJ/Z83nwV+7qvsLr+fk4otJcKi/zieNSobwHR6bpjNlbt0foIWlXr7zwOvXrv/mP8hk+H4wbH0Iq1wHOL9cKS0HWLs8UkISOpmomuB52YE7MFc9rWYb4V2QGJOwz+iF7EPsmfcof//Dt9u6PftC+/c1vtu9965vt0YcftUnez5F2EjPXnSN+rG2GsubnqAZ4PKQfcXJ6FBPNwh2WdzF5hzMw5T9w0RoeX2KjOHBSnxuYxpyl7wZjSsAe6OXE9xLMtrikX4CBMVdPXd521I6P9tuH772DFD5DmCCxwc/yvAwq0aDbyDxayUbgvuPM5zIBRXfBpxu/BtdhigHigQPBYq590GEkgUctU64+LyfTGZdGpvzxa75yRXoJMPmIoZRf18w1Ug+FjXAYZrpen36vpqx05UgdolMOKxyOjjwOBW25struvHKnrWysR0M/m0KzwSAefSJj7m7twZin7fyIfhf9L/uMobbAFomRcizJNssCeZ5nNZV5l2/p8FaYLNduiCb17s5Oe4JwVwDMY9k4CqyJazeHHAQ46UduVK6CvNxz9RvgqHtx9fxzd7H+fR5/N/jnwvFp597eo+tAA/BLn1HweeorMKbBPkRrdjArv8rcK944Xq2ePCkqE4avzjmAUpDAyqB279fQQJM0/AnSdPPRo/bRe++2t7///fbtb32rfQ8N+cH777Tvf+fb7eMP3m+XNKzacQoTZ8YFxJivy5hBjrzap5xBZc7RX7mAUf1IkB9plYEy0ktfOLCBQGHiX2C3cbODgWcZOd/tgDHzjQ/6K2qDxeVlmNbRytKcS/Q/1TQKgKOD/Wj97SdP2tNHT9LH9Cth9r3Vvu4f7Ixpefl2CfDUIE4hXddxrOYc/1KzAkVYhb7iDsQzcGInCP6nfr72ufqGMM90aQ6bKW01et+vRSDm3686v3xlERJ1wrnXjy/NrHwrfjgQJxz22Ud5AoNmpScvKARu332prayvNlRsmwHHbhjaAYdPnmy1Lfze9kE7PjgJYwZP4KL39YoxC05Lte3ErW9yNi51VfvqbefSxYV/r34O/xHC/unmJuDCzLSTn2fsmrj+U4RXBRH3amDvejvpUucB/7rAM7RD3o05U+uSV+6u3du25j3kL/50gcP8+NniBZsYsAzq/ZXf/H+8ZaL6+Yo8hrIz/WOsvB8y84WENRRU5pmasjRkTX7TtyRcu//JJx+1e+/9GCb8ZvvDr3+N6x+09955GyZ90A73N+lr7NN/PGprMNwyTHIJM85N0l+YAcSLEzrzR2gl8gz0QMi7In7KQlv4ObuMdsEoBePz8Eqh5/Zngce4zlH6qW+/9DVHP3MCBlxEys9Oucpmti0tLOEXSHjRtneftotJhAJ+/2g3UyezkzPtFibv2dFJPkDkMSVi1lFGoKAs5+oIE+kyZn5D39LR4AiRmt7xvtBo5ap5yitcSjMUfqs2jnbbmNFmmnd4nU1keFZMdRdCMh/uadBq0yILCUVhGoEqg5ueMkLfljoQgPEsK7A7PoDrn/PTuanbkdaDk9O2t7ufz7O/9MZrbX5lOVMk63duZwfM7t5he/p0iy7BbjvcPURI265YEuTvUSUZ9OldEJheV/BAtOKQcty87Qot65VKAUemWsCtXQ4F5TyC8uTwuO08fJjjNt3g/srLd1PrPspteqtXi9p1RSufckQK45gGF9zgRzgyFW2T2QjhyYolRQVvCFPW2ILCmqTkg+jONVbIINwUMNzkWu+Mw/tf/83/21vmEuCsMy9rvaMIcmpgPou4HazRnBFvEyDEt9r+fizpEg2GzYoGQRPBRKf7O+3++z9sP/rjP2r/5l/98/beD77bHnz0o3aw87C1swO06jFAnsK8J23h2VFbnjhrcxenaEtM2EkYDoZ8dnYILG52tpN/DEW0aEsr7+kFmkeO6jkvdw5s56cyHw2N19wJEabShYQQI42fr3fBRH6wdhqJunLzdjuir7M4u9xWFlZydMXK0nzbuLHaltbm2sHZblvgOglNfPjh+2jNR/STyecCD4N74l7TpIZQgIAGB7ngwcUK3mvOFV5Li6oxCQYscOiAjN/PoFHV+mWxgHvrQOOeD0xvcyfMfir/OymFaFyWKEPal7Cx00CUK8IkhBAATIwf+K2cZZk/QkKLJoxAsNaOWjNWAPl49o+mvhrIwR3nP1We3rtA4Oj4Wdvc3gOXc+3lz73R1m77qfXptnH3Tvvcl74ELU23zc2t9vD+w7a/fZiF/+d+MoI29MQIz6EVPiEIWAMsOssJwaqVuXetr28UgNllk1VYmMPAKhPyAG09g2awXA4P2oN7H7TjvZ12Y32l3QUeBfj+yUk+3zeB91OA0qwruCxd4eMgoVaY877SlSu0zDqiCDwL6SUWnEpIWKqLwFs9EbNogmtwnp+tgKc9ZeQIWq/kY4NUW9sWVd+84Qpj/t/fygONUHJApkyRhIEMGsDpjpKwNiQeKdiQ/qLIftccJqZTue6R/AGa0amOb/3e77Qffe9bWRTwjA76xSmMlpUbrmt1pQ5IxEScpY9jP9J5yRDJ6AAtzU/Koo8iPGpMpzukRZnSSX7JzwEdK2Y9lexBA4iZCrJ4tNLcpMFBlnk4eTwHIS3Qp5xZlujgLRDsJ9gXYNyNjZU2uzjbDk/32sPtB+0YuHcQNjbc2SFCYQ8NP7MM0ikAppzQw4g2kqOUWSwAwDJCtGcagULkGa80sFqgppucChDQ7vlPJQ0K4w1unBm7Tz7mSX0VqBV9eEfeWRNsedbfYvknLqsvIyMGaSaqkhNpyCfp8SE8JXlt21I4n0OwsVII9+PAnuR3E8J/9c032sLqUpjzzquvxBo52D+ib7nVnjzazJe7L/xSGNZG2lAcCNtQb11gH5z3muqFV/GrVpIEaQcY02kZhUjeCysEH6UBLTmubjdjky6I3/BUy2sZ+eXtffqhjugu0s3yG6jSMTUclR0Bb1+WazZWSyD1Bi9zegX2RFfTh21xlT55EerT6KoKHVzwGi+pStPcDL4WNiAY/9b/DlPW5AQKiC8ri0KZZ7Z6csAShKyZGoYCuDkkySzidZVO9vajT9oPvv3t9kdf/z2Y8Xtth2ewD1NCYCdou8xVgoBI52JyGdwR2RAGPuevKklCsPoiGI+RsE6ODspUwqWUdBOrzZqvKasVQIYEY2MX86GFKIOMko8mp4hMn4U8HZF14+4S0pTIwxrUiXx7ch3GdEH79uFOe7r9tJ09cxHCWbu5utH2n+5iAbzTFqYcIJoPs2mazEzVHKewWAaXtKNTAl7TEAT5P3j2D4DUlgKWMJx5xRF/3NXb551RZEqJxYdq7EovPkxV0lhP/bkWow65kTTlki4hph80bSrGVW3i6KYmrKPVfcJcIejuHD+j75e2PveFz8OML7dZ+uevf+7NHGzmntBdB3383P7TTUjiGCF9UR8mQmOmiV9UMVyIdcz5PN7vzXvqmuqIczKK8uDRMGnDp4Ojg3xCfnt3L59992Bv57CtsUpl1KUgRGEqDrRebBvLEl9aLBZTnpQWQtniyhMmDOvwKmoTa3iuVLgXMmbH95gzHX9AUiaXpoqPnUCsnYyzvrwI0V62YzTG0c5WVl24ssIVFyc8/7v//r9t/+af/7ftt//Vf9d+/J0/bM/29toGDbWGiTkHkFNINpfOzcEwfr/Z7/d6LKHdeE9Ck1nThwkyiohCaDoFwVglQljE68+6HPzLfe/3jODHGVfne5HsOwnLlSpKbJnNFUgZjqesIxpx72A3271kyP39/WHlzXxbXV1vL7/6Wnv981+IKfQJxOanAfPx1YFYHYDS12KNgk/NPRWpKHxF7CMpq3RMWMHY6zR+7Th5ke8401WYz2rDK1fE3POs9xXnCje5Cs/YOlKd78RrL8s6irce7t5KP0Z0i76kW7ocTPMY0Jdffjkn7WmFFJ4dvDO/woHyWPz0ul93I5i4Cr+uw9Db3/LnMKsrvLox5QaNZiEIVBXKJG18/70ft2///u/UaqGzo7YyQyysOBfnm1Y68GrR5t/L0BXcwOBLoNbWKHvjitauyi/n8/WwF7leJ73x+/3U3/zNfxxTtoiGzPhv8fY7LP4EW33i/CTTFctUchGz9RCi/f4ffqv97r/9H9vbXLf8XBrScR6TYIoKXhzt0ZXczb7JObJ1WMRqOI1S85teq3oZSJIBLTj1uGK8dISFh5cjSWmFSR9TKhWhTEwmoZZBLjFxNWt8Ns5osCIFJDgSL3OZK0sZqXXBgfN0roe1DHczTMzQMNR1/eYafcbJtoTZ49zl3Zsv0Vc+aD/+4bsZKJp1TS/mq30TlZcQd40pFLU9TLhlVjANQcq4xKIsDC7AGmm5od56Yewuz8P98476g9swmhnxVxqyGtkA65+s+Gd44ZlrBWFJmLfl2RpeCZWZ8/YKJkezTe/glhaJDPfw0eP007/8C7/Q7qotFxfam2hO7w+O0JYI6ccIsKdoy90t6OHkvJ3hD/cP29mRc4wF77izrH7VO8fstROsbZq2zz3w4GPGmgZsBAnBhXHAD/A6Aq8pvrO/3bY3N7OFbGURy2iNtsW0LYYrJRBT0l9vk053akjbkXvbJmhMO/qz7ISYJHGk455nXKc/XOU35CUWiJI8elzc1N/4zf9nTFldGo6rfUm1mTs81GwbK4ttY3G+ne7vtnd/8Mftm7/3u+07f/iN9vG777QbC/NtkUTRjs6Jney3S8xXteKc/ACjar7KlB6ipZcBYsamPAEjgxHcQ2WoSIA3DtcwpgMc/gGbDaPZ6zxVTeLC+oahsZLLkF+WtA2MWflUXfOFrozKTrUl+pkLc/MhRiWogzeLywttg77SwspCRt4c0XV10E+98VMQ5nx7+/s/xER7kqVgLlOzjL7sLV+cHhjCDdURd4HbehYTpO+mH9NSqa91r4fhMjzjxu/LyZgyod78uRqae71PNr5CzHea/8a9Yt4ypdWKRr0ipBoRvToWxPvODIa5VW5zZ6e9+cUvtZ/9xV9ot+hjrmystc996YsxFT95+DBm7qPHTzNNsrO1185Pn2HCnrf93f0sadSaEP7uetleuxfGczRu98LQndHTXRFuamZ8SUS6irfGea/2s54XCIW9tof15zc419fX4ICZWkdM/UBG2oyGCX7OoF03PQSu0I2+cBqDiFugzHPijLn+OAr/DMa8Gpyr566A6GP+o7cqa7WY6SF07rOlBiZah0AP0JCehv313/nt9vV//+/a+z/8Qd69enOjHW8+gRkP2yXmgQM48/CA2vXi7LCd2ul2xPDSwSKnEUAsiIoAoKwMhQvpAHMRkkQTOZIqJ64Ak6ADrzQyXG3p4gKRqsbyGilJ41lZJbs5ZqSy52OZ5s91em6GfscUZpfrZueBFQTVJGwY887Ld2i4gsf8FucX2/L0agZBtnf22wfvfgDjEQXvFExfJpd+rPUAvmoPn2VGzcpiyFzJ0/dVp3Le6weUEK8ain9DyLiT5dHyoUYdccxP5g/2ag63hNjg/YEL66QMu0gfiQoM+QdO4Op98cLlBEwxMCX4VhP6aYeV9Y32C7/yq+2l11/L4v+1Wze43szBYA8eP24P8fYvn9LH28XKeHZKejTl4W4dmWm/PMwAEiy9a74IhcFnp4jMZZvxXH348sKsBrfOoV1oLTVPVQggjQLYD0yJB7/Q7fSQn/Y7O/b7LvttHmHrjhjPFaay5AczUnfLkpaKRovezFOGJOfgBEwNP0Oq3MK8z+X62tdxZ9ruiUDIECfeCJYrQ+o1CaMpL9B25/QLT9sMDPX9b36j/Q//4r9p/+z/8/9u3/3G77VJGO7OxnJbpMDdxw8S13iTxH92ekAHHzP2dB9GaTl54ILwVCyTCUpsEQnBkj6ADU5C6QMUhQify3fX4+hGleN1CI93YQp8T+P9uOtpfK/0ta/pgVAOSnjVPDPM75nsIlm9tyWyEIG8bIrHe09QgzPtl//KX2l33ni97ZHWD/84MqlZVQcv23WmpsN+T6d1dOaRk/Tcue9Uidp0YAAZsDOhvrv+PB6mK1xc4aa762nVbvreh3o+jZoBk38U9Hz5Xv2grwIuJuSQ1ukzDy/7qZ/52WjMKVdQQdwLmPtuKndvq+X0U+bFo6P7MrdtpX9Rf7Zfx2FQCI773qbCc0576SyrzxH3+kkXipwLxzigOS24CTc9HCMUdp+2h+/9qH3/W19vW48+bmd0uTxt0dFcz5GSD2ahz1mZ0jEQ2pACS9DKrOQrv6UcaPV/iuv46LD3+6m/+Z/9l285YnqB3e3R88v2mZA89z98t33nD77evvG1f59RVwd9ZNZLKmd/chJga4rDqQ+u3NPEYfJLGFWGdIuX+x0pCsRhTlkJ8B0hYUyQX3iEqQhXStkcV02mBCzEG0cCsS8YaQaicrymsSB85ybVekp7T4mTSRy4kSh1NXoJuMAazUWBmsFLaEsXtGti2uj2RxyGd4Tuxo114EZTmCa/qba2egNGXWqbmzsp68G9e5nUti+kk56Uvkeu8UVaK31TRWEW8XCBG4ZzdKSmEu8zb0jZ+hdpyE5s3Y2IF0Q5EpyYDqYQLfLaq5YDOHLNqPkKa6T+8M40ChptI/GhhgwcFp38aC1waFfAkwI92c7VUfbHNrd3MP/X2s//8i+3czT//Kp7Is/oFmD24Te3t/F+nOhR28SUPT46a8fgyMUF+7sIbhg2g2PAYzXL+inNbBt35rPehtmGht+4cSPe+z6Al+mpAf4IN4EnnWMYriiyS2H3xHKskxrQtdqz09Ue7927n1HY2+R7B40/a33pHzvN5XdOhdG5bxcv2JLuO1XIaaG5y+iZ9RbrwspV2vUampeR8yNM2GwrANFbt7SrjTg4w7ub+qv/6T98y37SzdWVfMDlg3d/2L71+7+beci3v/tH2eGhWTpx6mkBeIlWKeJRHjIeDHkpgwKEWhHxwtV7GBSvCSqCxkkrMgaAJJb+ovDpQ485SCIrTPogHwRrwhjPhvRdJubxTgjbYJofNphZmcZ3hZDn87eBLNRPJiwh/Z1ULqKYzsJ4d6HcuLXRlul/uqdwFoJzDaam7OwU/U4S2+h7m5tte/MpaV0gX4JgAeZ29ZBFhOApv+BHhuNrWN5nrsBn3XW9sfQ1ZD80nu/yvxpv5EUfhCOeZbLscRwaWjyYNsdSDjiqsEqjk5TCmEHLUI7taLnDVVxqEdARi7B7/PQp91PZpHz39dfbnVdfa7NLK21K4l1aaH6N7P6Dh+0p8R7DlEeHRzAijOkUCWZsFhYQxzXU4kQoaolitVe11Rjh4tJPxBnuvaPBEb4K5qG+aU5x4q+aNgLc8QEFkQyWOtq1wllzc59dWMbUfto+eOed9uTRA8zrqbZB33NRpoMBPf3Cj+aeIghkOD9W5VJMlZgM7AZ7oE555tfbJkqG9vU+rl+G5x5PHuj33Xk/9Q/+y//XW4e7m+0H3/nD9vWv/Xb71te/1j740Q/a0Y6HXdGYp4fYLnVs5BSNpZp3MEfV7lSHFVRThhGjFUszhlxAhrjPapzBR6YYOIx+WZs0z9AIIzcQjwwqoJlnhDGvmMz3El4RnRWUsbz63PeRGrkqXQ0tdCmp2jPm0TxMNDe7EO1i3++c+rlwYXllKYvdXUKnOUr1oQNqTHaesmfe8/STfvyjH7e9/d2M3LodzXN43DFjOutReCl4LyKkgq0CQNjrLnD2BuoSNvdD+Ojd6P6KeB3SD2FLqADo9Ff62x0PPBOZiKK/NGgOKMPXoBX45WX2F5JAYSIMngjo0seF5WXM9dO2s3/UXn/zC+0/+Gt/vb365ufbK5//ItQ9k/du9/JbnR99/HHb2fGbnTvFiJj5MqOMeeSILFpGdKihS4uLgyLmCLHAIMzFXGru6iMjKNDcx3Qf7HtSCTx5JLLpKn4qqR/SRihRd9ugz3VaR/920ODJG0bb2XzSPnzvPazFD7O2W6WyhtKyLV2ra1s5r3+OF84FhLeWgFNGWl9mqMBX8AY0CwC+tJWFGmNor9C/bSVMBWp8LHz81Jf/+v/yre/+4TfQkr/XPnrn7Zx2PTNxnqV1SzNUjE6yq3E0W/OlXzJyymMSfGaZkVqSsEhuwkNyKdx3OAvjufxAUBIRL5TyWWxwzRk3lcp95aN1U6Ye6cecE/ilXfr7MoMkSKWrxFVuyG+4CoZPaq0FNKGmqMzoCh5jaLq4BHCFhnH7mnC7iHqOuDKxn0d3KkQT6L133m0PHnySKRjNWI9atG/iwFBWMYmboVAZM8xp+QINsYUQ8WEsfOoBHKXBy8S1HsWMJhvwaVsEHwNeg1Prby/IiKYxz4ERqav3IR7LiXDk2bLxKnDRNdLweAd84Ey01FF78IT+9eRM+/LP/3z7+V/8pbZx+6W2fvdOO4RQ3QiwsIT2wYJ48NA9kntZVH52jOmHZju1v8lzpkpgVrW0cGRVGWXrU8/h3vrp+r1X3Tl56XVuNFAZ8rIYUiYILggrBIcpkwc/39Vfxx9lkoefkncW4vzkuO0jTLY3H7dHaP17H76ffbgndN2WEd6r0ILMKHadWdCsdfWQ1tSsJ+1HsNvoCG4sS60Nd7joLE3X69cZNrAOrsIrYGr7fOWtD+kInziEDDPO2SdES14c72OpHmbKI4NCIhBgnIOMJ3GaX8bB+2yFZTTRk2qnEBFLlMAlkwAMSCsUjrtClg2WcG+8UFYIN0RjZRJc8WjYGpXjATBCYBCz8dQWNmAn6MwKJO0A15D/DMTpemC15gzmrH0WD5n2vBgXHniWKZwfItJcXVqkcWY9vR0RdX7Z1lfXsjLm4/sft62tJ9mzuYgpq4DNBt+Y38BmvhCBDJcNywRmITpAZVmZdeyVwxWsvc7Wv666Hldmi2bjV+aaGsg45MtvGiZyBFjz3LhJE8zrbAsNn8KDOCwhSfvZntwTAoEhbEl3/+HjtrO33774Uz/dfulX/0p78wtfaht3XmonlLeDaelxKzRAe0i/0r7lNv1QF2g4siQBuwzPaRIZM9+1tBzy7UxnPbvvzncRrsN7r2EofOLaBoRpZtci8Kp3LDOshtTA/IjjO27yF5ewOp3QjfZu2re/7vbEBRjMkxB2tjYxc5+0B/c/aY8fPkLb7yb5PALY/cQK9bN8gEoBAB1Cq/JCNHPwrkAtRTFgmXJ57m0RX8FaYaMH3NTSzS+8dQYTXmiuehTk6XGmPyboWzrtkWkTGDIfuE3BFNEB0KTFqRGQfUOlC4Q0rM+aIT5TsgwpP0BOQWARR8UX2boOmtogTiEAwBL4eEW4yy97MUkrI+qmQJiaBpDSqGZoujSS+UA8XgUkzyDJNC6Gt58k83n0iDvhTTWP1swRj9YHIlNTThHXj81ubm1H67jK5T7m249+9EOI7hhmpnFnp9EMHjIm0VAc/1IH1ai0MhCgOsufrhOiUt7jH723cTtudFWHIuA0vDUTNnCbARW1IHFg91z7ahWd2ZQHX8O9ryN0zG/aLkOVoRdOm1pTTabcuH23/Y2//ZX2l37l19rNOy+3G3futieeqk4k+98H+wft4wcPwMtW29rcyl5W21mzU4bcQxsdwcRO+qfOKb/K6nUqOG3PsrzShjjfpT6E6XX+l0J5QSkBPGE9b6O5YCBEZzjv87ZeJ4LWjRsXHPSx7hQIo7qIYirTY5q5jto/efy4ffTRR+3hg/sROH7ASmGOyKYQrZAr2M03Yx7QlUwbRxlX5V95IfEaXhmcz1O3Xv2Zt3KiNabqNPapmyUcsXJN7DlMmlX0IgdKd6QrVQfYTAuoQZMV4QMiBaqk9wCEVx7ranoIBsmulrDl7ZMmvXHMin7tiCl1Mr2VIHquxEt+3uM1Y3XCY/kuepYxzS1ELkw6Mjd+N+OyhcrwvLcPMZutSk6NLC3XeUCekrC6spj1s57iZz9iGq26DCNe0JDHhychiIWFxba/t9v2kLD7e9vNjeDzc9MxjdS6IDBEboElT/2JJ4Kti0wFHJ0YA5bRA+9Yg4853+nEdV7FbBVPMqtMWelqqWXhpvvkzp9vFByOMOY0eLU4+DEf44k7BdAnaIuJ6bn2i7/yK+1X//JfbXdfebXNLiyBtrm2DZFOQ6BaHfcx5+9jOeyJCxhWGOybn52etQMYew8tekqfLNMOlk7+1q/7UZ0GOLt/0Ttd+o3WT3i9EGbdq2UNkGhi1w3XSmfyinPZVhZhPtr1DCGiJrcsB/VsG/uzanxx5Ai/WtHjZjYx110c/wC8rGzcRBZ6jtQ8tFPfFZXu6lumdqWqHGEctc9QF12/Lciu3NTanc+9NT11gQTgJSr9IoMXzv0oi5AoZye8KKYsooZzrRhhElIYSWT586ofYAlTWGKe60bAA4xXqVKi5XmAD8ddMjCQvCC8lBtNUNlV/GqMjDSiKYqoaRbMRQd0fHmOwCnGVa6JlJpekBssQadEFHcOcij1ZzFlXHo3x/UMPDgi5xI9h288fzYHP21swKxLCIOLtrLkx45K8y1hzrmheuvxk7ZK38NR2gzVU16IT+FNI1ofbQxhdF7MQTJxbN9TdpqQSfC9z9Wd9esjqxnYSd1LowQjMFbvT9oOwjyWHGebgkt/hMf07z7wkB9pQlhoOaejzPM+BHjrpZfb3/j1r7Qv/syX28LKWpumrs5Qb+7tZKWP9fvgg/fDmMcHRxCwc9kz7fIMxoS5D3bpc+644scD1KgnMGaaC6EQ3OCtq3B3AaUff5caENavMVnrKfWxfYv4rZv3KSrvKz9pAeegpjRNuJ/fyDgD9VFAOWBn/9BBMI8w9So+zmFcd6KYxoPjNGufPvqkffe738V0/yQW5yxxp2nrHN6NQFbYOUsBRMFxhCVt3JVUwW69eGeY74fQqVsvvfqWzKgJ5nI5J1klErWkTTvEI5HEVERUgxkUQO2DsGi5ihpPmMSX4xFBciwswnu/yvL9WKnzg1kwkPzMl9tg0tg4CZf+Q0YYB8DTLwOBvFSY5f3RMZLNd1Oz6XNKEB45cYLGdyWHo2si31Uf6Ufhw0wWk1VJl2mUpcXVtr5yE223mNPYPM0gmpXi/ADuISb+Bkx59/btaII7K7fayuxSzsNdhUEhsXa87ycbzBbipu9Z/UfSA7feqSOFhaOoNnwOpBrw6DuJsjbfatIWQYE5vHFk6mK8eiZvceBzz4O07lvs7QRN5woXcFMCgFiBNcJk1k0KCDE3A/DOo1cUQIdH+20SAff2O++0V9/8XPtP/tf/afuLv/RL7ebLr7RphNY0GvIeZp3ftZxfnG3bm0/ax5h625iwmqt2fc5Pztv5kVv0nrXDvQOY1dU/hKOZtJQcxQbo+NJ+V95a63sfsZ4Ld3lLmAxLs9r0hQfCaa5cjW3WUR6Ulmdf9ne5Khiqq2C+UnzyNFPjwgM0WXMX8CzXeGJNQ7czKLEpLajJZ233ySft4/febk8efNQm4aUVrCXPs/LAAPkoc6xk54n5l+fQom1ImE0yNengUJnC+R6OQAPd1M27r74ly0Vz4XulUlMdQOvGJVbYcAh3k6533VfG3JPeNCK5nimDilFAfAiHXyQQzyEyrwBZriLL4JWIECtIBYwXPuV3obYEdE3ZcyS88BknUHLvGbbCkblQrr6rq2VSNlyk8BA5MuTy8npGF9WMdk/OL53EpnE8UY8y/RzgXfpXS7NoV35n4Gx+ch7mpE8KLB6b8fFH97KONiYwDeQQtmkVYGaa0c7zi0wlSAT1rjCY/8GZFeTq2Rxx4oNHyvB1eCztZuKrdBKXz0lOEufiZPJ0L3B19EuZaxJIrX2lnwUTeiKCXw3LRnnKfoRpju3evvRzP9t+5ud/IaOwszDTwsoqWmGhnUF4zvlazpNHT9IHO/bA7gz2FEM6aH+C4Nzb3k3fTIEmJNbZgTqAC1w64a+6X7lqO+v4ovf1HBriJ6kYtaJfCao4cR9XdEnBeVJpmCA5mDaP5uYPfPEvXTjwYUs4KxEPTu2IuZHf/cjT0NDu1tOM5D5SYEF3zoW6DttukBZCgc4/AAX7V2Ep126Zyoq2InDq5ktv5JS8UYW5VIWGsOE5r4Y4FT7cG2FwqdAQ18LG4xv83PvBlUbR9/C6r8ex8gLIcMXnPbfylAM2mhu1EoRw4plGYstcYlwxrL4GTUoEibR8fQqCnZ1baiura/nqlyuApmZAlp9fgLHse6rxNXfvwJgr02uknqIvcd7mkHrmuyzR0t96+uhh+4T+lsTgbvpIdQHmzy1kNcQ+z6Mv6p3acEDXyBkeRZcXCqFBk4bRDFf7FfGVhixto+tZiRddH3ENeihTISdDydf2nf2grCPXewd7bYK+9jmRPn70oH3pp36m/dpf/+vtzS/9NF3K+XZ4SvcAWJ/QX3yys53Ra02/D9//MIxZc4IX+Vq0FdL8Ozo+bDtbO+3gwE/nWTZt7M96D4AK+3WvK9wAJO7T73LBSQ+dbiowuMX1uL2g8TRxSl9iiwh/0l85781PWBXmtLZwx8zSAweXXfClk9bsi7rv1wUQLq547/332zHCV+HntJsnQShEtOLcBUUOwYWZRwEBnGG6qRt3X/8UY+YyhAnCuOvxrGfiDAnGkaLLm55nnMirOD1eb6TuSluapgSDrq7mVpKk3uP5Mx8ZU2bp/SJPwjOeRCwzjSRm0lHhod9mHJlWzeGUgbssXHLm5xNEoKt36stbIk7El4SzT7S+vtHWlzbIzT6FZrX5Oc85Rf90DS053XZ2ttrHn2DakNbtY2rGLOCHT8gJ/JGGBjOtDOK1u153OSWLG6wuPow5+AqTO+s5phj5xwzUVw6jXLUScuVF8D/EcSG/I8U+5SvVz07bKdLgyP41Ed74Cz/VfvYX/1JbvuGRIXPEAW8Q8wP60X47VBN/f3+vffDeB5km8aNI51guh3vOf6stj9vp0XE2TDuP2RlRaGwLAM5zYB7z3XVa6W78/dWrYsxyA40NDDaK21+PXNFjqEOmTGY9kte6T74A7bWYxzD/mS+CF8tK3Et7dsucz8yp8yfHbXtrO/Pbh34ykHpaXTc7qAz4C+2LK4qPoDU/mT8nH964/dpbGdkTQVf4KISNIai7nBs7hhwzi2kYZATu8rwX9rr3yjP3JSuHcNMEITiIsOdZ186cFRZcJK5Iqkr57MJoTyOAtULEhnfidQBFZJqP/bWSqskuRGz/LqtKKELG9GqfVfNTjTkNg83SX7D5qHGY0umRJZh3/eYG9yCZ3poawz6qWavDNm7cgOom2g9//AO0+PFo2Z9rZ2NRiUP7oZanBAaojgfDUu8BH8WEenHeGVJo0pJiKVdDEp7sKj+96XXm7nPwP7zTXUB30wsz7RCt5hphz+5xQMfjN1554832l//aX8eU/XJbXN1oC/gphOAROPv44aOYXZrB29sQ4P1PYqoq6CTSQ+6F7fDgKCa7o9ZuRHfKSTgtXS1T+B/qIPyD13UY+3X8Xbkhr7y+qlfij5htSB/m8rmn9wqziRFw3a81veRr8+Bq0sGnK+U94ZRMFFtBulDjSXfnWbr3TAVBRIW7bba7vdXu37+XgUFpdGHeE0FmojieDV9fj2JxsI2fmndqQ8b8VIVxQ9j1d2RT16ECvR7j7lN54brmMl1PO+56kufLvDI/+zxmTDAYrAZzHEWrDnxP25myO4sq4r7Ks8fJM391gJJj0KKlZdjbDw5pplkuKaPtXIDgpmgHYNbXb7TluZU0qBKz9l1q2hy11ZWlNqdJS5/j+z/4HmW50BkGIK1bnVzU4A4T93ieOVLEy46TPuAjunp9CvZ69jruQiikNTh5SDzgy4r7LJPozN1nlzb6vsyy1g5Oj9Kf9pMD9rc8RfApZuoUdf3lv/xX29/6jb/bXn7tzTa3uN7mPedobqHtYJI+frodojzY28Nse4ipug3MAbqdnbi2tA7LcvlcGHN3NybeIE8SLwMvsRp63cqPO2FOvXDX4wzBw7Xi9biKoOec3ORlSENueB7ow9cJBVeZJZ+efhQ85OsV6TqkzqiuI7A5SBxBYydJBtV7dInzoU47Hh4eZE21h7nt72ySBfRE/ZfXVtOtcfTeNDXeAW42br8MY9aD14CTyksQErB9lN7BLulUMHZJVe46QnW9MuU6Yq4hcNBUPf115OcKIkJsFTJcK32mb3CdOe1nmremZ5mB48TtvVdjSsCgEcnoqd6eJiCDGebE8RLM5RI7G9TRVEcSPYV9jn6WxO660JtraEbJE/R1xjwjc88hmnEFycpCe+fdHwWHLrqu4XYYApR6VG7OIZqyfvzBMMLV4c0aV1zqn2vd97YykfUcLTpPLN4MKHewjZzy3vhZA8u7YmSDTEM5cgqB6beS5yEMdYT/An3K3/i7f6/defnVNumuksmZdkrZExNz7QBilCKWqOODjz9ujx48yG4aLRQFWPZQIoyOjw4zh+lVs07GzFErCoVejYBSbdO9bkQfw7W75+PkgpMWyXMszXXG5PU113Fo28ucpscnpdQ+5DMCtHvL0Eo0bmvL9B2pbBa0y6TyiMwoPZqLZrzzwzKuBxDs7261HTTnARbE/j4mruUDmztVZE4ql2JgzFdfOPjTnUSiM+S5io/ddzfKA2dwf1fh9a6nHaW7SpJ4417nuaPjTiIfaTtc71/WogL6NEh+mVitd45p4LsX5Wv5MmRO26NhnAyW+RzGXlhaaMv0M9XK+Xjs7DwEd55P93kerSeO2yB37tzBkMWcJp3j2Y5y2ihhBZB86+7tdvvOjbaC9nV0VIJcgMhtfBWl9Zh07d7IzKqwqt8VPnTjzxW3cCgTGNb7lv2qmWk+owXqIbwi16xp9j3x5jC3jKtAcprlySbakn7Sr/zaf9D+1t/+O0j0DQhmkXrOtR0YTGrY2t4N3k5PztrjRw/aQ/pRLlS3S5FTFWOeXrQDzVkEjNMnrgSSSGtDeWlK20bYer2677jw2u+7s07dXb0qxtT1NOOMmTxGOC589jQK5J62O+MZazx+3Xute69ab8dODUl/3EuDNdIPjHiFoHSYz4TQ/s5vLvIs/3mG1mO058MnW9TZvcsuZHGzPvlDQVNrGy+lj8kzmRUQIkcXALjvAwf1bJn+A4lDOr0SpPvUJe8FsOKOT1eYT8qI7zmUq0rjJ0lDVq64sCFNT+S881kkFCLMxsaq3eoyk0vBZNBMAYzKM1/NuJKOFi3jOvdpJsITrcv90Ul9rOimB0xRvsTvJmDr5bGXhsmcL798Jwc/L9B/lMg1rQtKa6T2OUBwuDvlLGsut/Cef+sXstzrZ15qNkdUixlJiQUhUXnfvW5cUxpmvX12gXiYecgj25x8P9Ca60ALRy7x83QKx3BqBNE+kv0cB300Z7e39tqDB4/bL/6lX2r/yf/q77dbd14i3rL6gS7xRFuaWWhPtjbb3t5+FlZsY5J9/OGHMOpmNGNOtw++TtLXsr/pZoC93T2YEy0LM8rA1m9GvNMmam0Z1LYQfturt5nPXsddaANfuKn4FaXCR9fQVVlSlSaPuRZOh1ayky1t+NI8c+E/+JK5Rgl5rmx5N9Ci5TuQk9VSPBtT/KYORFYQ2z4u9at9s7TNs1MaBRwgmbXejmFaR7Pd0eLOpHWEv99hnVq/+XK+XfKZzkYegEsFc3flCkECWvedwAS6h+tsgELQlZcIe5/q6iqRlQmqT7whh/H8eh6RvkM8EeK9jey1P5evdL3Rr/IVlcO9Zgu3ItCFyu7ed5+mzGz/wcnu+UU/V44Gmp1st2/eahtrazFjPcFgGoY7Af5jGNkVPvM8233x6JLt7aft/kf3qMYFTFmHaLsYAtaizqXd4of5WIm1a5TurIfQddi9qq1zL3FYr6F+1DjhEkeEWAhUAXpFOKY5dmUTcDpd9HRrty3BcH/7N/5e+2t/42/DrEvR/jImOeUsVrUlkXN0pSas00IxUcnLeTvnLv2gr6cXGs9ytuhb+W2RZ2dqalEAdHjrqQDpddcFtrE69/urdiyvsz6FC9u/4o1fO57KXdFOuQGXmSceize6HeIPeK2xjcLZeL5RRIPjFellQNIaBzid6zStR7/6nDOsZHITEOYJD6coErsCR/t7WcZpmqn1Wy/BmDajmRlXZOY2vpBgAXnIfd3W9bPdtfeRMoXoXjElZ3+uK2H8G15zFeHejZcpJMbxWnOVtZheRjRyl6bd+0zw4Cr/8pbpVInpZJCUx9UVSYZ5LL/zkvYZXZBs0fOLc2hxNPMMZgka4g7M+fjJ4/b+Bx/mjNoJTLV5vEUene9nVdC9j97PdqGbN260ex/fI/6TrLetcm2sQBY4hXnEpHjh7GFVH6/lgwf+p49MXtEO1CnEPOAyQ/Mwpit6YmnwzlHE2vmCxcF1n/7RJ2jKQ0zTn/uLv9B+4+/9x+32S68ibDC/p9DqMKXk67rYvb2DWAj7uzvt43vW5VFWOKkZtVjUlFosEqACzF0ajx4+QhvvpBkDsabuIIitfK9bb5PePrpYMbiqe8XV9fedbpJzbq6uCR3idfq7cj4LzfA+z7Z/+R4MegaGG/Ib/SpKHzjqlpjxLBPskot1Msj4VT8lk/dAbaXSlch3WhHOh+B0Z+tp23z8EFP2poxZLsgZ7nuFgjxcgfJpl0LHfA/r147IVJrn5xAP05Rks3JVTpWnv2qAUfw8y5A93HlGTLIQaYWJIJ3llsapZ93z+Vh+mbQ6T2HIqBjlav4pCbPDYGGRMuZTjuafezTtS03PWhbsjPTTbHYT8Usvv9yOT+hrwZhC6XdO3v/oR+3/91/9f9sOnf5f/ZVfxtybb/c/+STx7X+UmVNM1XGjq7o8/zzuO0HOTM/nvjbn8o775MVzaUqeYRA1ps+eDhcGJs9nmtHg5xQmmV9caX8RE/ar/+F/3H7q536eNAuYr1Kl5yRWizze3MSEPwEnCzDyg/bhvQ9yVAhsRb5aFjVvaX9cQaCZrAnvzps9zOTsuIDFXb1EjYlPv1YTVrMRd72OLwqzrt1JK/UsdD3N9evgXsCYoSVo0LifckOQwjP54J/Lb3DjzNivFY+rRZJeq8F3ITZpNUSHJiXI+svC+VI2ePCMosO9ndBPVZC4+u46Q2qOWEB/NkG06nDtzvcv8v1dv14P6/2L7rsJ18NLa36aqW1Ynfn0cO+NG1NzkLQ93SgORIFwKg/zGqZLmWreHB7mwVH1CT43/DqieoqpqgvDR0NftJ39XRjsGC1JGe7IoWz7lOa4c7jbfvjuD9o//af/tH3ve99rb7/9dtva222/9Gu/2l79/Jvtwc5TOTdE3V2HxaveOmRFyTVvv7tfZbYw2pBW573hPU4Rr0R2pYH8boj95A8f3G/L9KX/2m98tf0v/v7fb1+GOc+JuEd/ZzLaMlOuYMTtX7TJxVkOxX769HGOsNRZnnjJoVu0mWW78VzB5tym+BO/1T5XcOquBPdV/XXX6cQ8e72973H7+xc533V/3V2VRfnpwjzv7c7ou8u2RXxZYFfe2R4XYnjVQL3yiPixqhL7OS9TalXMTaAMjvdaO8W6AtNzpJx+dmIfc9CYA/BW4jnkDeE9rL/plR2tNMGLZH1/7i5px5hr5KiYrrTgVfxIAitAfAdhvHZNeQVB5Vnzmc/n6719Vqc1rtIVzL0v212vl4zoEL8fqk2DkKeL4Z1jUmu628Slep4F1KYv2+zcVDshjWadI40uvVpfu9EWppfaztFe+9f/8r9r//V//V+19979MWA+a6try21l1V3+i21pbSX7Le/R6Z8D1klbFdfxN06suo7PDvc4/JqE1inTHcYhLEII+BUUZVEQOmglIgcv7poxZGplqf2Fn//59nM//wvtxq2X2jn4cnXPpaYZ2lhIjHeIWXsk4yGUtne20Pr3Ycwd4olrhFUE62mEu3tYPd3hSBP5o4/Tv3Ru043bwus6YRXHOWlKW1Zbd6/rV2G3PgoUfW9nwy234lnrij9yI9rq11zieprSmAnx34vdKH3Roc9e9aon1xXrpJpkZrkVFNfj9vvuKtxpEs3Y85jM7gl1+6RTL1MbG3dzrux1N8pkIIJR5vl/5YqHBOjKGxaJwKsMMhgv1YCB9OZlPN9kuNoY440jcclsBA9unDGLMM3RjjUaMuaZB3FVQ40zptfuQrgQhNceL0cyUt7FMzUl0r5bvlIkJvbs7EKW6S0sLrf1G2uYsFOkcZR2pvnxXPcevvLqq23jxk3ST+WLYP/8n/2z9lv/6l9jwt1rP/0XvtAODvbIx6XPMAVm3q/+2q+0V994o33rG99os/RxXVhe9VPzFAMJW9XjStDFlywmhrhGMkvkQcdgOXRBJs1RWQd/kl/+w2QyZEzN2TaPoPnSL/xC+8JP/0x7+bXX2yTC52ISbbe82qZmF9sxWg612fZgyKdbm1lqJmN+dO+jtrn9NPeuU5bBPErSkV8X8y8t+f3QZ9m3+AAGdgO1Az+2fvbx2ib8ma7asLe7dPBp19uqu44LMykhFgT46srJIIOrfKvNr1yl9y80XIQ85q/DUs9mG1i12LgfqsJ9wSdV65wf9ze8JE2CYbyBDwhwauRon743bZ5D29JKDrUZZ8xVZf98zpUxo9MFyC0EZZjXAZnPI+SqHK/a1LUdZjBh0VoiW9/Nn+c9DSw2IAo7zIal7MF315/No+dn3O5G8W3YQdtMOlWR/q6DQs9yNo0m3xlmXbQBjWe8Z5i10DYgTLSbN+621ZUNYJlo9+/daz/84Q/aN7/5jfYAE3F1bandpy/m6o6bN2+3nb2D9qN33m0fffygvfTK6+0/+9/8b+nnOW1BmTCE0y1qle6zkgStXebqcPXdlPs8MevwhaMavfV9mfGyAHihuuJVfGVSn5ppflmOX36+dftuSMB+5uLqWru1fheNvpYwWcYlepuarVtP2sPHD/I5RIWSTHnsiiHg02R1fazOEuyD+2FfUXtyeJSdJXYfgCo4sh2EQ9yPt4f9/e4Mf+4drrdhb0fT9/GDMiu9XqVVgFHgla+Yw7VcPwV/jIc/5Ub5mfm4I88wmPfg183WWcWUPlIxVve63lUMzcXVdXFusa0sLTXPk3KBwhnakibElF3HlDWBEYdrv7+qRxFxpLpXGc4C9AG6pHy/Ahm+Z+D7K6bogNWVCpBn167pS3INCQ0SqJAPAkheiMAnvnGVttzzLrsa8MITjcytk+rZ78j7nJpgXrx3dYpehjQvkaoqzSQ8P01Yl+mZnVrCs0wXluYAaaJtbKxHg56dPmsbazdB4hyIXW93bt2FCE/a733td9v7770L0U603b2ttrzs5mtHd5fyUaI7d1/JKe4HB8ftp7/4M20Jc/EPv/lH2ZytVrHDMgvj5PCqw0PKdG7UysO4GX3FwrgUthI6S/OLWdplW+TQ4wiZkrrBnESCn9A8RVul2uBhambBSeK2eXzY/uA732nvvXMPa2Cuvfzy5yh/ASa8aAuY8Udnx+1P/uR7lH0JI6+39z58rz189CDfJHn99TfaZabl3E1SH4p1bnd5ebE9fPAQQXUfc/1jcE0jXSAA1O6U75RKThPkwZMjpCuFhbivb4d0krdOtXhEISDNnMdkttdLvagH4oh2ox/NO3+2r+ay7WkbV5daelQgEJ505l5msWRJSK4xV8kzV/KTZq/o1f/SllBJeyaElqQhhR1v9a6wiidvYcoaaq6hUbMQSp8VVMbhZ5vYIc2qKLzCZ2p9o/qYn5IIY+4KuLrqKn4xR7leiavKXHcBaMzrrFRhpSRph6Kk2FVI7kQU5Ul4Djz5JsiHeTSpep6Vv43tYUlIssBa73Qd4UZXuyhdRZzx09gSB+kTgbir62ttaXE+/UsZyA3ESni/YbK3e9A21jfay3debj9+50ft93//99rm1qN2TgfeM2kXXdGxsJDtZDdv3mq3bt6hX7EUpvdIx1fv3M2JbG4qjiUAQ3jERc7LAQ61JkClEaUKScCF1jF/rd+Rh1vTZ0STlZYgBnXK/CV18ItYTvR7H0JA4Aj/DMJliv7xD95/r33y8HH7AAZ6+0fvxjT+3Jf+QltACEj+9+5/GI2pJpS4Xf+771Yn8lxdW2+XZ2VOuv/QVVJK+yNgP9zdb9ub29TtSfail4UhY9p+4rvar747E+7BpZVz1+mx2qj6l7quNY1nG076ZVbbS8yInzCVzEddI6+MJwqLETuNmH3KAB/dFU2UH3f9+Xp4YLBc88dLSaVoDPXZf4Tarv057Ft3Xq2LtFfV7jFov3X6mHkaENJdIWbIsOeTZxAKY9RVwHqcT1eqM0B343FG4Z2vA10vkSuvjVNlcZ//uOHZiMZVazjHWOZeb+BqCJ9d5F6NqVgyxTg85SGtUegILpykY9q1jTr42Y8Qra6utvml+myA+ftFYuMcHO633/of/lX77ne/nTODKLFW2ACb5t7SUi3he+ONN9vt23fQTvMQ6bN29+bN7P7/6MMPYSZPbXM6QY1ylvIw7iOVPdQpm2jx1UeTwIFQ7SHItHed7qCQwsOczllKJFoSYHxgboiYOB48Njk70x5ub2Xu9fj4rL33/oc5YX5xaSXfIHEhxNbeNuncqzrbPqG/+ODRw4y+rqworJba0e5RaTG6JI5IH+x7AjtxDo/b40dP2tMn22HIc6yBGvQpjR4sA1udRnGF82DdeoX+bEcZjnrgDbN/bFtWO8mYLjAxJv/ChNKWWVtf6UN6KXqLV1OFOSqOkUbvxnwvX+fz+FV3Bd8VzZWrOP0s5f6sS3rpvHvrSlvWXSKM/BhjlhsH6LOccUaADeX2CulfVCndeJwenrNO6iYX/6PVx1whWymiG5U3/Mu7jMxe+cq/kC8RyzgysE5E9rLNe8SwI5ivCMOfaVfoI8qYfq/DE/GWVpYzdC+hr/POwZ333n+nfeMbX287u5toxo0wiWmN5/5O093YuNVee+0NzL1Xa0M2zHp8cJBJeA+NBuoMyuhM64iqm5gzRAJzZoWQCyIGeOscpkE7UF5GYrm3Dr4jUTU8eREjA0NRIxI7guVyZqodIgAOTk/Iu8Gcp+3+J48REveyeue2H1VCwLhbxvr86Mc/pn+5RX4TbQ0rQUbzswcuWTSeJuzuzlZWBGnW3//YgR+Pq0RMYfrLJH1RfbWf8ErYvT2s1iBwhB9Xo+7VloaJg/4u6dJPNL1h0kp/h+O++uCVX9JpaYQ+wMG1sq/o4sqNh73ofpwxDeugBRoeulk88rbRkFbnXX837qrG19x4Rf4sftxdf/7T3PW8RhUQUL2ciO8f39GNx1FzScTuKrERSiKWne6orFrtillNX6aUV12Ht7+/Do95uOTMoX/v9Z3J7dO5Q8B1vX45agUCXl9fRaPUt0wWMX8172TKZTTtFBrKE9zVF4uLy/RXb6C15tprn/9iu3n3bntGI3pUSeoMQbpczj5uFzjhKT2tpgkeM3yA0/rqo73wHVZNR/s85idjikdIFYmOsML7VW1HTx8/flz9OOpSA1jfbO+8807wurxcgihrbSnchQPGPfb4EFFK/osIH+NptvtOfLlKKKdDDLDphVU32vf4E9wo7lj9rrseR1ft+zx99PaXgYXFZZD6bkldd+Np9d191v24ExZpq7Z99boa9nw54/n3tu3POtM9x5jjlaxCCiH9vvvu+r3XjrgXxftJToXZlabXri1flDrvJNpxx7PlSoQSZIdD5ukMZIVtIK/Pw1omUX9/HUk9XNNNAtX1uhnezVml+skJfUKYRgI+f+b608mYvb6fXXB/ZxGscLo+8hwtgg3eVtZvtI2XXmq3XnmlnVE1umztEvPO4yDdG0kFU24ECdrPw5jTabPxEQzdZcQPLxPW5yQKvqpnYdP7MCwMJnNS2cAoQ2k2K0SWMNPd4Ht8dNA++fij9K094tFP18UkBgYZ02kRmVAnnlxXrPOdZvvBHsLs4DCjwh6M7chplNkgYGPQ2HYDPrsfd8Yz7Kq9Kk5vG121F3gB94bV81Ub9kUJvV3NR7qQViK4hjz1467nr+v3Pc/ue56f5cyzw369Dt2N5zfuyJmGHvMOIOjH77Oo/Fq41zp1rNx1IK5X9LPcT4onsL0i414I9N7nc3dKZUDyOs6gIq6YbzD38nwFp87n7jpyejk6Gez07Dj5dgT6zquEv7K6lOkey9zb2+Edph/ELn48/cA9mRKrcdV+AJEtZmpNT0ibhLiPgWUW5jgnTA0qY9r/y7EVAxwFz9AmlJHlgzBYpkYGAune5zDmmJll+jp9D6ECLAtoSj/P7rSH3wJdW1spIULZmt7Hx4ftj//4e6nT/uFejg2JRUL+Err5GV8asBjrqGXh2mOZwVVBZ/Qr7Up0XHbYIly5B6q86+/HnXF1/f14m+l6XcWzrufR48cjyfVqyy6o0g6T9mvtapSw0o+n625Uxth9p6PubZNxP0oz8If5mb/Wht6xA6+9nM8q8zmNOe6uJxx/vu7G4/RK/nlc0lb940ydynl/Ld/rSJQhJJj+7H2XhF1j6ERiz3M8j/GdLIZf94ZnLeywrMzy1J6d+d1F4f3NmzdDnBLt6uoyMJxQ/mTCF+mfet5tR7pflJY4HVHUxNzD7LtEe2pm+p1JGcgyrIfnDpmPG7+LsGpQKwM9IQzcALvwOaKr78LCuPYn/WJZTpxHM7rJ+9ad2+3l115te/ZxO74o49btG+31V19Oufc++qB954/+sP0I0/aT+/fy+boV6uKWNZlQ5sv3OgifnZ8Lnixzbtr7s6z+0ZTOcjaYo0ZPr/r4wcWAe313n/W+xxl/P95W1n/8WS8eDTeui1DcW2sbBYf4F+XfXS/nujN8nJ66G3/2Xt/hSNtcg8/yxu+7C9MbIDL1up55j3idoHsm/X0HIJnhu2TqFe/O+Ka1nA6gTiR1RJm+O+Orox1BNKb9oy7xLM/3Xk3nYc1KwRyqRWQn483LcnRKcHeEqDnVoH0S3jxMn7IGmHpdvPrcG1bGdN2seQnD1tZW3kuAPpuHTOhnBiRYz5918Oa1117hfi3lOHh0OKy/tc4Pdx63Hcy9WcxFmeUZ5Urwuq5lM33iFiqcMEn8emHqAsKyzU+T1P5sPpDEs7CaRm++hu8fHbYl+sF3X32lvf3DH8JQM+0c4eR635ylm21tMCjwe57P23/yx+3JwwfZmuQifs1XyxTP5me9bt++nTWx4k0YrJ/3WjH1Jeqr9u5OmA0zvX687Xsb6Ps7fW8Tven1/V1/373P43kTdVRmFjw4bTRMlfQ0Ot8Lb/ed5sbz6nF13htunILDsILLcLVmrIq8G4fVePCXYwj4rNgafAnt/4muI+gn+Z/kfA+q6gqgPfb4YE93lzw+37ymr8bqZY0j1vs/zY2ne5EXiebVNYQMqhM2CdT3NsC4gJHpsxsFLeL+zXn6mK61LY2KgHDBO9rERnCTsicHWLec0k4jOTAiTizfctL4g6fpqsyxfqTvU4dBSwZudRPv1W4yqExkgzvVs4KpbXnzK0vJy/cy3OJSDVgJr2a4O1F2tzezlWsBE3t9fb2teuYumkdhsb9/MGK8wmFL/3l7a7ft08cMftKgktnzbXndmb678fs/j/sUvXwqH+DIKO5wL5YyZ104fpHvtHTdd/r4szjzGXcdLq+f5f9nZ8wepwN3HcjOlOPxO1Kux+1OdEhY8WNliKgr5KkFrzcMzj7JmO8IHvc9L70Np+T3TFS1pJpBuCRoCc97TSTNN73hFebZQTKEHuaA0HMEJiYiUSBTYUMjn5/UYAxldslqemGwHgGZ516m+fZrGBMG97nH13tvmEzbNbyDO37J2kX0GzdvtBPK1MSWWd307ekDMqWDVH6xzP2VWhZqPwe2XGCwSvzF+YWUC2oy8qqzvFxpDwVX8ES6zLdK/L6Iu2rPnElkG/zP4MTVlfNeP07q3o/H+Wx3RU/VjRl/1o9oCfd8uYaVYE/7DZqzu05j5jFOd4XL1v7/y9sQqS2Fwq8AAAAASUVORK5CYII="/>
  <p:tag name="MMPROD_10416LOGO" val=""/>
  <p:tag name="MMPROD_UIDATA" val="&lt;database version=&quot;11.0&quot;&gt;&lt;object type=&quot;1&quot; unique_id=&quot;10001&quot;&gt;&lt;property id=&quot;20141&quot; value=&quot;Informacni_zdroje_a_informacni_systemy_na_UK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3&quot; value=&quot;-1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 - &amp;quot;Informační zdroje a informační systémy na UK&amp;quot;&quot;/&gt;&lt;property id=&quot;20302&quot; value=&quot;0&quot;/&gt;&lt;property id=&quot;20303&quot; value=&quot;Šárka Honsová&quot;/&gt;&lt;property id=&quot;20307&quot; value=&quot;256&quot;/&gt;&lt;property id=&quot;20312&quot; value=&quot;0&quot;/&gt;&lt;property id=&quot;20601&quot; value=&quot;0&quot;/&gt;&lt;/object&gt;&lt;object type=&quot;3&quot; unique_id=&quot;10004&quot;&gt;&lt;property id=&quot;20148&quot; value=&quot;5&quot;/&gt;&lt;property id=&quot;20300&quot; value=&quot;Slide 2 - &amp;quot;Typy informačních zdrojů&amp;quot;&quot;/&gt;&lt;property id=&quot;20302&quot; value=&quot;0&quot;/&gt;&lt;property id=&quot;20303&quot; value=&quot;Šárka Honsová&quot;/&gt;&lt;property id=&quot;20307&quot; value=&quot;289&quot;/&gt;&lt;property id=&quot;20312&quot; value=&quot;0&quot;/&gt;&lt;property id=&quot;20601&quot; value=&quot;0&quot;/&gt;&lt;/object&gt;&lt;object type=&quot;3&quot; unique_id=&quot;10005&quot;&gt;&lt;property id=&quot;20148&quot; value=&quot;5&quot;/&gt;&lt;property id=&quot;20300&quot; value=&quot;Slide 3 - &amp;quot;Primární informační zdroje&amp;quot;&quot;/&gt;&lt;property id=&quot;20302&quot; value=&quot;0&quot;/&gt;&lt;property id=&quot;20303&quot; value=&quot;Šárka Honsová&quot;/&gt;&lt;property id=&quot;20307&quot; value=&quot;286&quot;/&gt;&lt;property id=&quot;20312&quot; value=&quot;0&quot;/&gt;&lt;property id=&quot;20601&quot; value=&quot;0&quot;/&gt;&lt;/object&gt;&lt;object type=&quot;3&quot; unique_id=&quot;10006&quot;&gt;&lt;property id=&quot;20148&quot; value=&quot;5&quot;/&gt;&lt;property id=&quot;20300&quot; value=&quot;Slide 4 - &amp;quot;Druhy výsledků&amp;quot;&quot;/&gt;&lt;property id=&quot;20302&quot; value=&quot;0&quot;/&gt;&lt;property id=&quot;20303&quot; value=&quot;Šárka Honsová&quot;/&gt;&lt;property id=&quot;20307&quot; value=&quot;284&quot;/&gt;&lt;property id=&quot;20312&quot; value=&quot;0&quot;/&gt;&lt;property id=&quot;20601&quot; value=&quot;0&quot;/&gt;&lt;/object&gt;&lt;object type=&quot;3&quot; unique_id=&quot;10007&quot;&gt;&lt;property id=&quot;20148&quot; value=&quot;5&quot;/&gt;&lt;property id=&quot;20300&quot; value=&quot;Slide 5 - &amp;quot;Publikační výsledky&amp;quot;&quot;/&gt;&lt;property id=&quot;20302&quot; value=&quot;0&quot;/&gt;&lt;property id=&quot;20303&quot; value=&quot;Šárka Honsová&quot;/&gt;&lt;property id=&quot;20307&quot; value=&quot;287&quot;/&gt;&lt;property id=&quot;20312&quot; value=&quot;0&quot;/&gt;&lt;property id=&quot;20601&quot; value=&quot;0&quot;/&gt;&lt;/object&gt;&lt;object type=&quot;3&quot; unique_id=&quot;10008&quot;&gt;&lt;property id=&quot;20148&quot; value=&quot;5&quot;/&gt;&lt;property id=&quot;20300&quot; value=&quot;Slide 6 - &amp;quot;Publikační výsledky&amp;quot;&quot;/&gt;&lt;property id=&quot;20302&quot; value=&quot;0&quot;/&gt;&lt;property id=&quot;20303&quot; value=&quot;Šárka Honsová&quot;/&gt;&lt;property id=&quot;20307&quot; value=&quot;288&quot;/&gt;&lt;property id=&quot;20312&quot; value=&quot;0&quot;/&gt;&lt;property id=&quot;20601&quot; value=&quot;0&quot;/&gt;&lt;/object&gt;&lt;object type=&quot;3&quot; unique_id=&quot;10009&quot;&gt;&lt;property id=&quot;20148&quot; value=&quot;5&quot;/&gt;&lt;property id=&quot;20300&quot; value=&quot;Slide 7 - &amp;quot;Elektronické zdroje  (primární, sekundární a terciální) &amp;quot;&quot;/&gt;&lt;property id=&quot;20302&quot; value=&quot;0&quot;/&gt;&lt;property id=&quot;20303&quot; value=&quot;Šárka Honsová&quot;/&gt;&lt;property id=&quot;20307&quot; value=&quot;260&quot;/&gt;&lt;property id=&quot;20312&quot; value=&quot;0&quot;/&gt;&lt;property id=&quot;20601&quot; value=&quot;0&quot;/&gt;&lt;/object&gt;&lt;object type=&quot;3&quot; unique_id=&quot;10010&quot;&gt;&lt;property id=&quot;20148&quot; value=&quot;5&quot;/&gt;&lt;property id=&quot;20300&quot; value=&quot;Slide 8 - &amp;quot;Veřejné informační zdroje&amp;quot;&quot;/&gt;&lt;property id=&quot;20302&quot; value=&quot;0&quot;/&gt;&lt;property id=&quot;20303&quot; value=&quot;Šárka Honsová&quot;/&gt;&lt;property id=&quot;20307&quot; value=&quot;261&quot;/&gt;&lt;property id=&quot;20312&quot; value=&quot;0&quot;/&gt;&lt;property id=&quot;20601&quot; value=&quot;0&quot;/&gt;&lt;/object&gt;&lt;object type=&quot;3&quot; unique_id=&quot;10011&quot;&gt;&lt;property id=&quot;20148&quot; value=&quot;5&quot;/&gt;&lt;property id=&quot;20300&quot; value=&quot;Slide 9 - &amp;quot;Neveřejné informační zdroje&amp;quot;&quot;/&gt;&lt;property id=&quot;20302&quot; value=&quot;0&quot;/&gt;&lt;property id=&quot;20303&quot; value=&quot;Šárka Honsová&quot;/&gt;&lt;property id=&quot;20307&quot; value=&quot;262&quot;/&gt;&lt;property id=&quot;20312&quot; value=&quot;0&quot;/&gt;&lt;property id=&quot;20601&quot; value=&quot;0&quot;/&gt;&lt;/object&gt;&lt;object type=&quot;3&quot; unique_id=&quot;10012&quot;&gt;&lt;property id=&quot;20148&quot; value=&quot;5&quot;/&gt;&lt;property id=&quot;20300&quot; value=&quot;Slide 10 - &amp;quot;Klady veřejných informací&amp;quot;&quot;/&gt;&lt;property id=&quot;20302&quot; value=&quot;0&quot;/&gt;&lt;property id=&quot;20303&quot; value=&quot;Šárka Honsová&quot;/&gt;&lt;property id=&quot;20307&quot; value=&quot;263&quot;/&gt;&lt;property id=&quot;20312&quot; value=&quot;0&quot;/&gt;&lt;property id=&quot;20601&quot; value=&quot;0&quot;/&gt;&lt;/object&gt;&lt;object type=&quot;3&quot; unique_id=&quot;10013&quot;&gt;&lt;property id=&quot;20148&quot; value=&quot;5&quot;/&gt;&lt;property id=&quot;20300&quot; value=&quot;Slide 11 - &amp;quot;Zápory veřejných informací&amp;quot;&quot;/&gt;&lt;property id=&quot;20302&quot; value=&quot;0&quot;/&gt;&lt;property id=&quot;20303&quot; value=&quot;Šárka Honsová&quot;/&gt;&lt;property id=&quot;20307&quot; value=&quot;264&quot;/&gt;&lt;property id=&quot;20312&quot; value=&quot;0&quot;/&gt;&lt;property id=&quot;20601&quot; value=&quot;0&quot;/&gt;&lt;/object&gt;&lt;object type=&quot;3&quot; unique_id=&quot;10014&quot;&gt;&lt;property id=&quot;20148&quot; value=&quot;5&quot;/&gt;&lt;property id=&quot;20300&quot; value=&quot;Slide 12 - &amp;quot;Zásady pro vyhledávání&amp;quot;&quot;/&gt;&lt;property id=&quot;20302&quot; value=&quot;0&quot;/&gt;&lt;property id=&quot;20303&quot; value=&quot;Šárka Honsová&quot;/&gt;&lt;property id=&quot;20307&quot; value=&quot;265&quot;/&gt;&lt;property id=&quot;20312&quot; value=&quot;0&quot;/&gt;&lt;property id=&quot;20601&quot; value=&quot;0&quot;/&gt;&lt;/object&gt;&lt;object type=&quot;3&quot; unique_id=&quot;10015&quot;&gt;&lt;property id=&quot;20148&quot; value=&quot;5&quot;/&gt;&lt;property id=&quot;20300&quot; value=&quot;Slide 13 - &amp;quot;Elektronické zdroje na UK&amp;quot;&quot;/&gt;&lt;property id=&quot;20302&quot; value=&quot;0&quot;/&gt;&lt;property id=&quot;20303&quot; value=&quot;Šárka Honsová&quot;/&gt;&lt;property id=&quot;20307&quot; value=&quot;266&quot;/&gt;&lt;property id=&quot;20312&quot; value=&quot;0&quot;/&gt;&lt;property id=&quot;20601&quot; value=&quot;0&quot;/&gt;&lt;/object&gt;&lt;object type=&quot;3&quot; unique_id=&quot;10016&quot;&gt;&lt;property id=&quot;20148&quot; value=&quot;5&quot;/&gt;&lt;property id=&quot;20300&quot; value=&quot;Slide 14 - &amp;quot;Databáze vědeckých článků&amp;quot;&quot;/&gt;&lt;property id=&quot;20302&quot; value=&quot;0&quot;/&gt;&lt;property id=&quot;20303&quot; value=&quot;Šárka Honsová&quot;/&gt;&lt;property id=&quot;20307&quot; value=&quot;267&quot;/&gt;&lt;property id=&quot;20312&quot; value=&quot;0&quot;/&gt;&lt;property id=&quot;20601&quot; value=&quot;0&quot;/&gt;&lt;/object&gt;&lt;object type=&quot;3&quot; unique_id=&quot;10017&quot;&gt;&lt;property id=&quot;20148&quot; value=&quot;5&quot;/&gt;&lt;property id=&quot;20300&quot; value=&quot;Slide 15 - &amp;quot;Web of Science (WoS)&amp;quot;&quot;/&gt;&lt;property id=&quot;20302&quot; value=&quot;0&quot;/&gt;&lt;property id=&quot;20303&quot; value=&quot;Šárka Honsová&quot;/&gt;&lt;property id=&quot;20307&quot; value=&quot;268&quot;/&gt;&lt;property id=&quot;20312&quot; value=&quot;0&quot;/&gt;&lt;property id=&quot;20601&quot; value=&quot;0&quot;/&gt;&lt;/object&gt;&lt;object type=&quot;3&quot; unique_id=&quot;10018&quot;&gt;&lt;property id=&quot;20148&quot; value=&quot;5&quot;/&gt;&lt;property id=&quot;20300&quot; value=&quot;Slide 16 - &amp;quot;Citační indexy&amp;quot;&quot;/&gt;&lt;property id=&quot;20302&quot; value=&quot;0&quot;/&gt;&lt;property id=&quot;20303&quot; value=&quot;Šárka Honsová&quot;/&gt;&lt;property id=&quot;20307&quot; value=&quot;269&quot;/&gt;&lt;property id=&quot;20312&quot; value=&quot;0&quot;/&gt;&lt;property id=&quot;20601&quot; value=&quot;0&quot;/&gt;&lt;/object&gt;&lt;object type=&quot;3&quot; unique_id=&quot;10019&quot;&gt;&lt;property id=&quot;20148&quot; value=&quot;5&quot;/&gt;&lt;property id=&quot;20300&quot; value=&quot;Slide 17 - &amp;quot;Journal Citation Report&amp;quot;&quot;/&gt;&lt;property id=&quot;20302&quot; value=&quot;0&quot;/&gt;&lt;property id=&quot;20303&quot; value=&quot;Šárka Honsová&quot;/&gt;&lt;property id=&quot;20307&quot; value=&quot;270&quot;/&gt;&lt;property id=&quot;20312&quot; value=&quot;0&quot;/&gt;&lt;property id=&quot;20601&quot; value=&quot;0&quot;/&gt;&lt;/object&gt;&lt;object type=&quot;3&quot; unique_id=&quot;10020&quot;&gt;&lt;property id=&quot;20148&quot; value=&quot;5&quot;/&gt;&lt;property id=&quot;20300&quot; value=&quot;Slide 19 - &amp;quot;Impact faktor (IF)&amp;quot;&quot;/&gt;&lt;property id=&quot;20302&quot; value=&quot;0&quot;/&gt;&lt;property id=&quot;20303&quot; value=&quot;Šárka Honsová&quot;/&gt;&lt;property id=&quot;20307&quot; value=&quot;291&quot;/&gt;&lt;property id=&quot;20312&quot; value=&quot;0&quot;/&gt;&lt;property id=&quot;20601&quot; value=&quot;0&quot;/&gt;&lt;/object&gt;&lt;object type=&quot;3&quot; unique_id=&quot;10021&quot;&gt;&lt;property id=&quot;20148&quot; value=&quot;5&quot;/&gt;&lt;property id=&quot;20300&quot; value=&quot;Slide 20 - &amp;quot;Impact faktor českých časopisů&amp;quot;&quot;/&gt;&lt;property id=&quot;20302&quot; value=&quot;0&quot;/&gt;&lt;property id=&quot;20303&quot; value=&quot;Šárka Honsová&quot;/&gt;&lt;property id=&quot;20307&quot; value=&quot;271&quot;/&gt;&lt;property id=&quot;20312&quot; value=&quot;0&quot;/&gt;&lt;property id=&quot;20601&quot; value=&quot;0&quot;/&gt;&lt;/object&gt;&lt;object type=&quot;3&quot; unique_id=&quot;10022&quot;&gt;&lt;property id=&quot;20148&quot; value=&quot;5&quot;/&gt;&lt;property id=&quot;20300&quot; value=&quot;Slide 21 - &amp;quot;Vyhledávání citovanosti a referencí&amp;quot;&quot;/&gt;&lt;property id=&quot;20302&quot; value=&quot;0&quot;/&gt;&lt;property id=&quot;20303&quot; value=&quot;Šárka Honsová&quot;/&gt;&lt;property id=&quot;20307&quot; value=&quot;274&quot;/&gt;&lt;property id=&quot;20312&quot; value=&quot;0&quot;/&gt;&lt;property id=&quot;20601&quot; value=&quot;0&quot;/&gt;&lt;/object&gt;&lt;object type=&quot;3&quot; unique_id=&quot;10023&quot;&gt;&lt;property id=&quot;20148&quot; value=&quot;5&quot;/&gt;&lt;property id=&quot;20300&quot; value=&quot;Slide 23 - &amp;quot;Vyhledávání citovanosti a referencí&amp;quot;&quot;/&gt;&lt;property id=&quot;20302&quot; value=&quot;0&quot;/&gt;&lt;property id=&quot;20303&quot; value=&quot;Šárka Honsová&quot;/&gt;&lt;property id=&quot;20307&quot; value=&quot;275&quot;/&gt;&lt;property id=&quot;20312&quot; value=&quot;0&quot;/&gt;&lt;property id=&quot;20601&quot; value=&quot;0&quot;/&gt;&lt;/object&gt;&lt;object type=&quot;3&quot; unique_id=&quot;10024&quot;&gt;&lt;property id=&quot;20148&quot; value=&quot;5&quot;/&gt;&lt;property id=&quot;20300&quot; value=&quot;Slide 24 - &amp;quot;Další citační indexy&amp;quot;&quot;/&gt;&lt;property id=&quot;20302&quot; value=&quot;0&quot;/&gt;&lt;property id=&quot;20303&quot; value=&quot;Šárka Honsová&quot;/&gt;&lt;property id=&quot;20307&quot; value=&quot;292&quot;/&gt;&lt;property id=&quot;20312&quot; value=&quot;0&quot;/&gt;&lt;property id=&quot;20601&quot; value=&quot;0&quot;/&gt;&lt;/object&gt;&lt;object type=&quot;3&quot; unique_id=&quot;10025&quot;&gt;&lt;property id=&quot;20148&quot; value=&quot;5&quot;/&gt;&lt;property id=&quot;20300&quot; value=&quot;Slide 25 - &amp;quot;h-index ve WOS&amp;quot;&quot;/&gt;&lt;property id=&quot;20302&quot; value=&quot;0&quot;/&gt;&lt;property id=&quot;20303&quot; value=&quot;Šárka Honsová&quot;/&gt;&lt;property id=&quot;20307&quot; value=&quot;293&quot;/&gt;&lt;property id=&quot;20312&quot; value=&quot;0&quot;/&gt;&lt;property id=&quot;20601&quot; value=&quot;0&quot;/&gt;&lt;/object&gt;&lt;object type=&quot;3&quot; unique_id=&quot;10026&quot;&gt;&lt;property id=&quot;20148&quot; value=&quot;5&quot;/&gt;&lt;property id=&quot;20300&quot; value=&quot;Slide 26 - &amp;quot;h-index v dalších zdrojích&amp;quot;&quot;/&gt;&lt;property id=&quot;20302&quot; value=&quot;0&quot;/&gt;&lt;property id=&quot;20303&quot; value=&quot;Šárka Honsová&quot;/&gt;&lt;property id=&quot;20307&quot; value=&quot;294&quot;/&gt;&lt;property id=&quot;20312&quot; value=&quot;0&quot;/&gt;&lt;property id=&quot;20601&quot; value=&quot;0&quot;/&gt;&lt;/object&gt;&lt;object type=&quot;3&quot; unique_id=&quot;10027&quot;&gt;&lt;property id=&quot;20148&quot; value=&quot;5&quot;/&gt;&lt;property id=&quot;20300&quot; value=&quot;Slide 32 - &amp;quot;Elektronické verze časopisů&amp;quot;&quot;/&gt;&lt;property id=&quot;20302&quot; value=&quot;0&quot;/&gt;&lt;property id=&quot;20303&quot; value=&quot;Šárka Honsová&quot;/&gt;&lt;property id=&quot;20307&quot; value=&quot;276&quot;/&gt;&lt;property id=&quot;20312&quot; value=&quot;0&quot;/&gt;&lt;property id=&quot;20601&quot; value=&quot;0&quot;/&gt;&lt;/object&gt;&lt;object type=&quot;3&quot; unique_id=&quot;10028&quot;&gt;&lt;property id=&quot;20148&quot; value=&quot;5&quot;/&gt;&lt;property id=&quot;20300&quot; value=&quot;Slide 33 - &amp;quot;Elektronické verze knih&amp;quot;&quot;/&gt;&lt;property id=&quot;20302&quot; value=&quot;0&quot;/&gt;&lt;property id=&quot;20303&quot; value=&quot;Šárka Honsová&quot;/&gt;&lt;property id=&quot;20307&quot; value=&quot;277&quot;/&gt;&lt;property id=&quot;20312&quot; value=&quot;0&quot;/&gt;&lt;property id=&quot;20601&quot; value=&quot;0&quot;/&gt;&lt;/object&gt;&lt;object type=&quot;3&quot; unique_id=&quot;10029&quot;&gt;&lt;property id=&quot;20148&quot; value=&quot;5&quot;/&gt;&lt;property id=&quot;20300&quot; value=&quot;Slide 34 - &amp;quot;Další významné databáze&amp;quot;&quot;/&gt;&lt;property id=&quot;20302&quot; value=&quot;0&quot;/&gt;&lt;property id=&quot;20303&quot; value=&quot;Šárka Honsová&quot;/&gt;&lt;property id=&quot;20307&quot; value=&quot;278&quot;/&gt;&lt;property id=&quot;20312&quot; value=&quot;0&quot;/&gt;&lt;property id=&quot;20601&quot; value=&quot;0&quot;/&gt;&lt;/object&gt;&lt;object type=&quot;3&quot; unique_id=&quot;10030&quot;&gt;&lt;property id=&quot;20148&quot; value=&quot;5&quot;/&gt;&lt;property id=&quot;20300&quot; value=&quot;Slide 35 - &amp;quot;Vyhledávání ve SportDiscus&amp;quot;&quot;/&gt;&lt;property id=&quot;20302&quot; value=&quot;0&quot;/&gt;&lt;property id=&quot;20303&quot; value=&quot;Šárka Honsová&quot;/&gt;&lt;property id=&quot;20307&quot; value=&quot;279&quot;/&gt;&lt;property id=&quot;20312&quot; value=&quot;0&quot;/&gt;&lt;property id=&quot;20601&quot; value=&quot;0&quot;/&gt;&lt;/object&gt;&lt;object type=&quot;3&quot; unique_id=&quot;10031&quot;&gt;&lt;property id=&quot;20148&quot; value=&quot;5&quot;/&gt;&lt;property id=&quot;20300&quot; value=&quot;Slide 36 - &amp;quot;Elektronické systémy na UK&amp;quot;&quot;/&gt;&lt;property id=&quot;20302&quot; value=&quot;0&quot;/&gt;&lt;property id=&quot;20303&quot; value=&quot;Šárka Honsová&quot;/&gt;&lt;property id=&quot;20307&quot; value=&quot;283&quot;/&gt;&lt;property id=&quot;20312&quot; value=&quot;0&quot;/&gt;&lt;property id=&quot;20601&quot; value=&quot;0&quot;/&gt;&lt;/object&gt;&lt;object type=&quot;3&quot; unique_id=&quot;10032&quot;&gt;&lt;property id=&quot;20148&quot; value=&quot;5&quot;/&gt;&lt;property id=&quot;20300&quot; value=&quot;Slide 37 - &amp;quot;Služby Cesnetu pro UK&amp;quot;&quot;/&gt;&lt;property id=&quot;20302&quot; value=&quot;0&quot;/&gt;&lt;property id=&quot;20303&quot; value=&quot;Šárka Honsová&quot;/&gt;&lt;property id=&quot;20307&quot; value=&quot;282&quot;/&gt;&lt;property id=&quot;20312&quot; value=&quot;0&quot;/&gt;&lt;property id=&quot;20601&quot; value=&quot;0&quot;/&gt;&lt;/object&gt;&lt;object type=&quot;3&quot; unique_id=&quot;10033&quot;&gt;&lt;property id=&quot;20148&quot; value=&quot;5&quot;/&gt;&lt;property id=&quot;20300&quot; value=&quot;Slide 38 - &amp;quot;Další elektronické zdroje na UK&amp;quot;&quot;/&gt;&lt;property id=&quot;20302&quot; value=&quot;0&quot;/&gt;&lt;property id=&quot;20303&quot; value=&quot;Šárka Honsová&quot;/&gt;&lt;property id=&quot;20307&quot; value=&quot;295&quot;/&gt;&lt;property id=&quot;20312&quot; value=&quot;0&quot;/&gt;&lt;property id=&quot;20601&quot; value=&quot;0&quot;/&gt;&lt;/object&gt;&lt;object type=&quot;3&quot; unique_id=&quot;10034&quot;&gt;&lt;property id=&quot;20148&quot; value=&quot;5&quot;/&gt;&lt;property id=&quot;20300&quot; value=&quot;Slide 39 - &amp;quot;Citování literatury a tvorba bibliografických záznamů &amp;quot;&quot;/&gt;&lt;property id=&quot;20302&quot; value=&quot;0&quot;/&gt;&lt;property id=&quot;20303&quot; value=&quot;Šárka Honsová&quot;/&gt;&lt;property id=&quot;20307&quot; value=&quot;296&quot;/&gt;&lt;property id=&quot;20312&quot; value=&quot;0&quot;/&gt;&lt;property id=&quot;20601&quot; value=&quot;0&quot;/&gt;&lt;/object&gt;&lt;object type=&quot;3&quot; unique_id=&quot;10035&quot;&gt;&lt;property id=&quot;20148&quot; value=&quot;5&quot;/&gt;&lt;property id=&quot;20300&quot; value=&quot;Slide 40 - &amp;quot;Citování literatury a tvorba bibliografických záznamů &amp;quot;&quot;/&gt;&lt;property id=&quot;20302&quot; value=&quot;0&quot;/&gt;&lt;property id=&quot;20303&quot; value=&quot;Šárka Honsová&quot;/&gt;&lt;property id=&quot;20307&quot; value=&quot;297&quot;/&gt;&lt;property id=&quot;20312&quot; value=&quot;0&quot;/&gt;&lt;property id=&quot;20601&quot; value=&quot;0&quot;/&gt;&lt;/object&gt;&lt;object type=&quot;3&quot; unique_id=&quot;10036&quot;&gt;&lt;property id=&quot;20148&quot; value=&quot;5&quot;/&gt;&lt;property id=&quot;20300&quot; value=&quot;Slide 41 - &amp;quot;Softwary pro správu bibliografických a webových referencí &amp;quot;&quot;/&gt;&lt;property id=&quot;20302&quot; value=&quot;0&quot;/&gt;&lt;property id=&quot;20303&quot; value=&quot;Šárka Honsová&quot;/&gt;&lt;property id=&quot;20307&quot; value=&quot;298&quot;/&gt;&lt;property id=&quot;20312&quot; value=&quot;0&quot;/&gt;&lt;property id=&quot;20601&quot; value=&quot;0&quot;/&gt;&lt;/object&gt;&lt;object type=&quot;3&quot; unique_id=&quot;10037&quot;&gt;&lt;property id=&quot;20148&quot; value=&quot;5&quot;/&gt;&lt;property id=&quot;20300&quot; value=&quot;Slide 42 - &amp;quot;Další softwary a aplikace pro správu bibliografických a webových referencí &amp;quot;&quot;/&gt;&lt;property id=&quot;20302&quot; value=&quot;0&quot;/&gt;&lt;property id=&quot;20303&quot; value=&quot;Šárka Honsová&quot;/&gt;&lt;property id=&quot;20307&quot; value=&quot;300&quot;/&gt;&lt;property id=&quot;20312&quot; value=&quot;0&quot;/&gt;&lt;property id=&quot;20601&quot; value=&quot;0&quot;/&gt;&lt;/object&gt;&lt;object type=&quot;3&quot; unique_id=&quot;10038&quot;&gt;&lt;property id=&quot;20148&quot; value=&quot;5&quot;/&gt;&lt;property id=&quot;20300&quot; value=&quot;Slide 43 - &amp;quot;Použité zdroje&amp;quot;&quot;/&gt;&lt;property id=&quot;20302&quot; value=&quot;0&quot;/&gt;&lt;property id=&quot;20303&quot; value=&quot;Šárka Honsová&quot;/&gt;&lt;property id=&quot;20307&quot; value=&quot;280&quot;/&gt;&lt;property id=&quot;20312&quot; value=&quot;0&quot;/&gt;&lt;property id=&quot;20601&quot; value=&quot;0&quot;/&gt;&lt;/object&gt;&lt;object type=&quot;3&quot; unique_id=&quot;10039&quot;&gt;&lt;property id=&quot;20148&quot; value=&quot;5&quot;/&gt;&lt;property id=&quot;20300&quot; value=&quot;Slide 45 - &amp;quot;Děkuji za pozornost&amp;quot;&quot;/&gt;&lt;property id=&quot;20302&quot; value=&quot;0&quot;/&gt;&lt;property id=&quot;20303&quot; value=&quot;Šárka Honsová&quot;/&gt;&lt;property id=&quot;20307&quot; value=&quot;301&quot;/&gt;&lt;property id=&quot;20312&quot; value=&quot;0&quot;/&gt;&lt;property id=&quot;20601&quot; value=&quot;0&quot;/&gt;&lt;/object&gt;&lt;object type=&quot;3&quot; unique_id=&quot;10274&quot;&gt;&lt;property id=&quot;20148&quot; value=&quot;5&quot;/&gt;&lt;property id=&quot;20300&quot; value=&quot;Slide 28 - &amp;quot;Ne-kvalita vědeckých časopisů&amp;quot;&quot;/&gt;&lt;property id=&quot;20302&quot; value=&quot;0&quot;/&gt;&lt;property id=&quot;20303&quot; value=&quot;Šárka Honsová&quot;/&gt;&lt;property id=&quot;20307&quot; value=&quot;302&quot;/&gt;&lt;property id=&quot;20312&quot; value=&quot;0&quot;/&gt;&lt;property id=&quot;20601&quot; value=&quot;0&quot;/&gt;&lt;/object&gt;&lt;object type=&quot;3&quot; unique_id=&quot;10275&quot;&gt;&lt;property id=&quot;20148&quot; value=&quot;5&quot;/&gt;&lt;property id=&quot;20300&quot; value=&quot;Slide 29 - &amp;quot;Znaky predátorských časopisů&amp;quot;&quot;/&gt;&lt;property id=&quot;20302&quot; value=&quot;0&quot;/&gt;&lt;property id=&quot;20303&quot; value=&quot;Šárka Honsová&quot;/&gt;&lt;property id=&quot;20307&quot; value=&quot;303&quot;/&gt;&lt;property id=&quot;20312&quot; value=&quot;0&quot;/&gt;&lt;property id=&quot;20601&quot; value=&quot;0&quot;/&gt;&lt;/object&gt;&lt;object type=&quot;3&quot; unique_id=&quot;10276&quot;&gt;&lt;property id=&quot;20148&quot; value=&quot;5&quot;/&gt;&lt;property id=&quot;20300&quot; value=&quot;Slide 30 - &amp;quot;Znaky predátorských časopisů&amp;quot;&quot;/&gt;&lt;property id=&quot;20302&quot; value=&quot;0&quot;/&gt;&lt;property id=&quot;20303&quot; value=&quot;Šárka Honsová&quot;/&gt;&lt;property id=&quot;20307&quot; value=&quot;304&quot;/&gt;&lt;property id=&quot;20312&quot; value=&quot;0&quot;/&gt;&lt;property id=&quot;20601&quot; value=&quot;0&quot;/&gt;&lt;/object&gt;&lt;object type=&quot;3&quot; unique_id=&quot;10277&quot;&gt;&lt;property id=&quot;20148&quot; value=&quot;5&quot;/&gt;&lt;property id=&quot;20300&quot; value=&quot;Slide 31 - &amp;quot;Prověření časopisu, že není predátorský&amp;quot;&quot;/&gt;&lt;property id=&quot;20302&quot; value=&quot;0&quot;/&gt;&lt;property id=&quot;20303&quot; value=&quot;Šárka Honsová&quot;/&gt;&lt;property id=&quot;20307&quot; value=&quot;305&quot;/&gt;&lt;property id=&quot;20312&quot; value=&quot;0&quot;/&gt;&lt;property id=&quot;20601&quot; value=&quot;0&quot;/&gt;&lt;/object&gt;&lt;object type=&quot;3&quot; unique_id=&quot;10948&quot;&gt;&lt;property id=&quot;20148&quot; value=&quot;5&quot;/&gt;&lt;property id=&quot;20300&quot; value=&quot;Slide 18 - &amp;quot;Journal Citation Report&amp;quot;&quot;/&gt;&lt;property id=&quot;20307&quot; value=&quot;306&quot;/&gt;&lt;/object&gt;&lt;object type=&quot;3&quot; unique_id=&quot;10955&quot;&gt;&lt;property id=&quot;20148&quot; value=&quot;5&quot;/&gt;&lt;property id=&quot;20300&quot; value=&quot;Slide 27 - &amp;quot;WOS - Cited Reference Search&amp;quot;&quot;/&gt;&lt;property id=&quot;20307&quot; value=&quot;308&quot;/&gt;&lt;/object&gt;&lt;object type=&quot;3&quot; unique_id=&quot;10956&quot;&gt;&lt;property id=&quot;20148&quot; value=&quot;5&quot;/&gt;&lt;property id=&quot;20300&quot; value=&quot;Slide 44 - &amp;quot;Použité zdroje&amp;quot;&quot;/&gt;&lt;property id=&quot;20307&quot; value=&quot;307&quot;/&gt;&lt;/object&gt;&lt;object type=&quot;3&quot; unique_id=&quot;12034&quot;&gt;&lt;property id=&quot;20148&quot; value=&quot;5&quot;/&gt;&lt;property id=&quot;20300&quot; value=&quot;Slide 22 - &amp;quot;Vyhledávání citovanosti a referencí&amp;quot;&quot;/&gt;&lt;property id=&quot;20307&quot; value=&quot;309&quot;/&gt;&lt;/object&gt;&lt;/object&gt;&lt;object type=&quot;8&quot; unique_id=&quot;10078&quot;&gt;&lt;/object&gt;&lt;object type=&quot;4&quot; unique_id=&quot;10365&quot;&gt;&lt;object type=&quot;5&quot; unique_id=&quot;10416&quot;&gt;&lt;property id=&quot;20149&quot; value=&quot;Šárka Honsová&quot;/&gt;&lt;property id=&quot;20151&quot; value=&quot;sarka_honsova.png&quot;/&gt;&lt;property id=&quot;20153&quot; value=&quot;honsova@ftvs.cuni.cz&quot;/&gt;&lt;/object&gt;&lt;/object&gt;&lt;object type=&quot;10&quot; unique_id=&quot;10366&quot;&gt;&lt;object type=&quot;11&quot; unique_id=&quot;10367&quot;&gt;&lt;property id=&quot;20180&quot; value=&quot;1&quot;/&gt;&lt;property id=&quot;20181&quot; value=&quot;1&quot;/&gt;&lt;property id=&quot;20183&quot; value=&quot;1&quot;/&gt;&lt;/object&gt;&lt;object type=&quot;12&quot; unique_id=&quot;10368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1838</Words>
  <Application>Microsoft Office PowerPoint</Application>
  <PresentationFormat>Předvádění na obrazovce (4:3)</PresentationFormat>
  <Paragraphs>331</Paragraphs>
  <Slides>50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 Math</vt:lpstr>
      <vt:lpstr>Rockwell</vt:lpstr>
      <vt:lpstr>Wingdings 2</vt:lpstr>
      <vt:lpstr>Motiv systému Office</vt:lpstr>
      <vt:lpstr>Informační zdroje a informační systémy na UK</vt:lpstr>
      <vt:lpstr>Typy informačních zdrojů</vt:lpstr>
      <vt:lpstr>Primární informační zdroje</vt:lpstr>
      <vt:lpstr>Druhy výsledků</vt:lpstr>
      <vt:lpstr>Publikační výsledky</vt:lpstr>
      <vt:lpstr>Publikační výsledky</vt:lpstr>
      <vt:lpstr>Elektronické zdroje  (primární, sekundární a terciální) </vt:lpstr>
      <vt:lpstr>Veřejné informační zdroje</vt:lpstr>
      <vt:lpstr>Neveřejné informační zdroje</vt:lpstr>
      <vt:lpstr>Klady veřejných informací</vt:lpstr>
      <vt:lpstr>Zápory veřejných informací</vt:lpstr>
      <vt:lpstr>Zásady pro vyhledávání</vt:lpstr>
      <vt:lpstr>Elektronické zdroje na UK</vt:lpstr>
      <vt:lpstr>Databáze vědeckých článků</vt:lpstr>
      <vt:lpstr>Web of Science (WoS)</vt:lpstr>
      <vt:lpstr>Citační indexy</vt:lpstr>
      <vt:lpstr>Journal Citation Report</vt:lpstr>
      <vt:lpstr>Journal Citation Report</vt:lpstr>
      <vt:lpstr>Impact faktor (IF)</vt:lpstr>
      <vt:lpstr>Impact faktor českých časopisů</vt:lpstr>
      <vt:lpstr>Vyhledávání citovanosti a referencí</vt:lpstr>
      <vt:lpstr>Vyhledávání citovanosti a referencí</vt:lpstr>
      <vt:lpstr>Vyhledávání citovanosti a referencí</vt:lpstr>
      <vt:lpstr>Další citační indexy</vt:lpstr>
      <vt:lpstr>h-index ve WOS</vt:lpstr>
      <vt:lpstr>h-index v dalších zdrojích</vt:lpstr>
      <vt:lpstr>WOS - Cited Reference Search</vt:lpstr>
      <vt:lpstr>Ne-kvalita vědeckých časopisů</vt:lpstr>
      <vt:lpstr>Znaky predátorských časopisů</vt:lpstr>
      <vt:lpstr>Znaky predátorských časopisů</vt:lpstr>
      <vt:lpstr>Prověření časopisu, že není predátorský</vt:lpstr>
      <vt:lpstr>Elektronické verze časopisů</vt:lpstr>
      <vt:lpstr>Elektronické verze knih</vt:lpstr>
      <vt:lpstr>Další významné databáze</vt:lpstr>
      <vt:lpstr>Vyhledávání ve SportDiscus</vt:lpstr>
      <vt:lpstr>Elektronické systémy na UK</vt:lpstr>
      <vt:lpstr>Služby Cesnetu pro UK</vt:lpstr>
      <vt:lpstr>Microsoft na UK FTVS</vt:lpstr>
      <vt:lpstr>Office 356 online</vt:lpstr>
      <vt:lpstr>Nastavení OneDrivu</vt:lpstr>
      <vt:lpstr>Prezentace aplikace PowerPoint</vt:lpstr>
      <vt:lpstr>Další elektronické zdroje na UK</vt:lpstr>
      <vt:lpstr>Citování literatury a tvorba bibliografických záznamů </vt:lpstr>
      <vt:lpstr>Citování literatury a tvorba bibliografických záznamů </vt:lpstr>
      <vt:lpstr>Softwary pro správu bibliografických a webových referencí </vt:lpstr>
      <vt:lpstr>Další softwary a aplikace pro správu bibliografických a webových referencí </vt:lpstr>
      <vt:lpstr>Text bez diakritiky, pravidla</vt:lpstr>
      <vt:lpstr>Použité zdroje</vt:lpstr>
      <vt:lpstr>Použité 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2019-09-10T10:00:10Z</dcterms:created>
  <dcterms:modified xsi:type="dcterms:W3CDTF">2019-09-10T12:00:34Z</dcterms:modified>
</cp:coreProperties>
</file>