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4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2371" y="1301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\Prod&#283;kan%20pro%20vnit&#345;n&#237;%20z&#225;la&#382;itosti%20a%20rozvoj\Akademick&#225;%20obec\1_Publikace_Body%20P&#345;ehled_KR&#193;CENO_U&#269;_hrub_fina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\Prod&#283;kan%20pro%20vnit&#345;n&#237;%20z&#225;la&#382;itosti%20a%20rozvoj\Akademick&#225;%20obec\1_Publikace_Body%20P&#345;ehled_KR&#193;CENO_U&#269;_hrub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Y\Prod&#283;kan%20pro%20vnit&#345;n&#237;%20z&#225;la&#382;itosti%20a%20rozvoj\Akademick&#225;%20obec\1_Publikace_Body%20P&#345;ehled_KR&#193;CENO_U&#269;_hrub_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16499481879907E-2"/>
          <c:y val="0.16076701478302505"/>
          <c:w val="0.7059159011373578"/>
          <c:h val="0.67462910886139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'tabulky zpráva'!$A$21</c:f>
              <c:strCache>
                <c:ptCount val="1"/>
                <c:pt idx="0">
                  <c:v>částka alokaovaná pro odměny VPČ (superhrubá mzda)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_(* #,##0_);_(* \(#,##0\);_(* &quot;-&quot;_);_(@_)" sourceLinked="0"/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'tabulky zpráva'!$A$13:$A$18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'tabulky zpráva'!$B$13:$B$18</c:f>
              <c:numCache>
                <c:formatCode>#,##0\ _K_č</c:formatCode>
                <c:ptCount val="6"/>
                <c:pt idx="0">
                  <c:v>1491000</c:v>
                </c:pt>
                <c:pt idx="1">
                  <c:v>1818000</c:v>
                </c:pt>
                <c:pt idx="2">
                  <c:v>2315000</c:v>
                </c:pt>
                <c:pt idx="3">
                  <c:v>2781700</c:v>
                </c:pt>
                <c:pt idx="4">
                  <c:v>4329600</c:v>
                </c:pt>
                <c:pt idx="5">
                  <c:v>5276700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F-4A03-A7C8-C8E8E1475D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46838696"/>
        <c:axId val="446837384"/>
      </c:barChart>
      <c:lineChart>
        <c:grouping val="standard"/>
        <c:varyColors val="0"/>
        <c:ser>
          <c:idx val="1"/>
          <c:order val="1"/>
          <c:tx>
            <c:strRef>
              <c:f>'tabulky zpráva'!$A$22</c:f>
              <c:strCache>
                <c:ptCount val="1"/>
                <c:pt idx="0">
                  <c:v>hodnota bodu v hrubé mzdě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19050">
                <a:solidFill>
                  <a:srgbClr val="C00000"/>
                </a:solidFill>
              </a:ln>
              <a:effectLst/>
            </c:spPr>
          </c:marker>
          <c:dLbls>
            <c:numFmt formatCode="_(* #,##0_);_(* \(#,##0\);_(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'tabulky zpráva'!$A$13:$A$18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'tabulky zpráva'!$C$13:$C$18</c:f>
              <c:numCache>
                <c:formatCode>#,##0\ _K_č</c:formatCode>
                <c:ptCount val="6"/>
                <c:pt idx="0">
                  <c:v>827</c:v>
                </c:pt>
                <c:pt idx="1">
                  <c:v>910</c:v>
                </c:pt>
                <c:pt idx="2">
                  <c:v>1240</c:v>
                </c:pt>
                <c:pt idx="3">
                  <c:v>1300</c:v>
                </c:pt>
                <c:pt idx="4">
                  <c:v>1641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9F-4A03-A7C8-C8E8E1475D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7101344"/>
        <c:axId val="437100032"/>
      </c:lineChart>
      <c:valAx>
        <c:axId val="446837384"/>
        <c:scaling>
          <c:orientation val="minMax"/>
        </c:scaling>
        <c:delete val="0"/>
        <c:axPos val="r"/>
        <c:numFmt formatCode="_(* #,##0_);_(* \(#,##0\);_(* &quot;-&quot;_);_(@_)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6838696"/>
        <c:crosses val="max"/>
        <c:crossBetween val="between"/>
        <c:majorUnit val="500000"/>
      </c:valAx>
      <c:catAx>
        <c:axId val="446838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6837384"/>
        <c:crosses val="autoZero"/>
        <c:auto val="1"/>
        <c:lblAlgn val="ctr"/>
        <c:lblOffset val="100"/>
        <c:noMultiLvlLbl val="0"/>
      </c:catAx>
      <c:valAx>
        <c:axId val="437100032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7101344"/>
        <c:crosses val="autoZero"/>
        <c:crossBetween val="between"/>
      </c:valAx>
      <c:catAx>
        <c:axId val="437101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7100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8081807060769483E-2"/>
          <c:y val="8.0614657210401897E-2"/>
          <c:w val="0.94857756565987239"/>
          <c:h val="0.86269503546099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'tabulky zpráva'!$B$78</c:f>
              <c:strCache>
                <c:ptCount val="1"/>
                <c:pt idx="0">
                  <c:v>počet článků s 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'tabulky zpráva'!$A$79:$A$84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'tabulky zpráva'!$B$79:$B$84</c:f>
              <c:numCache>
                <c:formatCode>General</c:formatCode>
                <c:ptCount val="6"/>
                <c:pt idx="0">
                  <c:v>19</c:v>
                </c:pt>
                <c:pt idx="1">
                  <c:v>26</c:v>
                </c:pt>
                <c:pt idx="2">
                  <c:v>29</c:v>
                </c:pt>
                <c:pt idx="3">
                  <c:v>39</c:v>
                </c:pt>
                <c:pt idx="4">
                  <c:v>46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7-40EF-AFDE-976D4FC87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4737616"/>
        <c:axId val="554738272"/>
      </c:barChart>
      <c:catAx>
        <c:axId val="55473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4738272"/>
        <c:crosses val="autoZero"/>
        <c:auto val="1"/>
        <c:lblAlgn val="ctr"/>
        <c:lblOffset val="100"/>
        <c:noMultiLvlLbl val="0"/>
      </c:catAx>
      <c:valAx>
        <c:axId val="55473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5473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034403669724771E-2"/>
          <c:y val="0.10879629629629629"/>
          <c:w val="0.72803774922343423"/>
          <c:h val="0.89120370370370372"/>
        </c:manualLayout>
      </c:layout>
      <c:pie3DChart>
        <c:varyColors val="1"/>
        <c:ser>
          <c:idx val="0"/>
          <c:order val="0"/>
          <c:explosion val="52"/>
          <c:dPt>
            <c:idx val="0"/>
            <c:bubble3D val="0"/>
            <c:explosion val="44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9A9-4860-8E3D-46E04AF7BF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9A9-4860-8E3D-46E04AF7BF2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'tabulky zpráva'!$A$25:$A$26</c:f>
              <c:strCache>
                <c:ptCount val="2"/>
                <c:pt idx="0">
                  <c:v>Hlavní výstupy </c:v>
                </c:pt>
                <c:pt idx="1">
                  <c:v>Učební texty </c:v>
                </c:pt>
              </c:strCache>
            </c:strRef>
          </c:cat>
          <c:val>
            <c:numRef>
              <c:f>'tabulky zpráva'!$B$25:$B$26</c:f>
              <c:numCache>
                <c:formatCode>General</c:formatCode>
                <c:ptCount val="2"/>
                <c:pt idx="0">
                  <c:v>4485195</c:v>
                </c:pt>
                <c:pt idx="1">
                  <c:v>791505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A9-4860-8E3D-46E04AF7BF2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64346206115003968"/>
          <c:y val="0.842442137914579"/>
          <c:w val="0.23182463609766668"/>
          <c:h val="0.118356464911583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6T14:39:26.52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0.86826</cdr:x>
      <cdr:y>0.02755</cdr:y>
    </cdr:from>
    <cdr:to>
      <cdr:x>0.95754</cdr:x>
      <cdr:y>0.11089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4763603" y="88168"/>
          <a:ext cx="489826" cy="2667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cs-CZ" sz="1400">
              <a:solidFill>
                <a:srgbClr val="0070C0"/>
              </a:solidFill>
            </a:rPr>
            <a:t>(Kč)</a:t>
          </a:r>
        </a:p>
      </cdr:txBody>
    </cdr:sp>
  </cdr:relSizeAnchor>
  <cdr:relSizeAnchor xmlns:cdr="http://schemas.openxmlformats.org/drawingml/2006/chartDrawing">
    <cdr:from>
      <cdr:x>0.0289</cdr:x>
      <cdr:y>0.03108</cdr:y>
    </cdr:from>
    <cdr:to>
      <cdr:x>0.11469</cdr:x>
      <cdr:y>0.12771</cdr:y>
    </cdr:to>
    <cdr:sp macro="" textlink="">
      <cdr:nvSpPr>
        <cdr:cNvPr id="3" name="Obdélník 2"/>
        <cdr:cNvSpPr/>
      </cdr:nvSpPr>
      <cdr:spPr>
        <a:xfrm xmlns:a="http://schemas.openxmlformats.org/drawingml/2006/main">
          <a:off x="158563" y="99453"/>
          <a:ext cx="470647" cy="30928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 sz="1400">
              <a:solidFill>
                <a:srgbClr val="FF6600"/>
              </a:solidFill>
            </a:rPr>
            <a:t>(Kč)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Rozšíření – reflektujeme potřebu učebních textů,</a:t>
            </a:r>
            <a:r>
              <a:rPr lang="cs-CZ" baseline="0" dirty="0" smtClean="0"/>
              <a:t> hodnotím nejen výstupy vědecké, ale učební texty ………….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50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ul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Obdélník"/>
          <p:cNvSpPr/>
          <p:nvPr/>
        </p:nvSpPr>
        <p:spPr>
          <a:xfrm>
            <a:off x="-25452" y="12763500"/>
            <a:ext cx="24434904" cy="965200"/>
          </a:xfrm>
          <a:prstGeom prst="rect">
            <a:avLst/>
          </a:prstGeom>
          <a:solidFill>
            <a:srgbClr val="26328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WWW.FTVS.CUNI.CZ"/>
          <p:cNvSpPr txBox="1"/>
          <p:nvPr/>
        </p:nvSpPr>
        <p:spPr>
          <a:xfrm>
            <a:off x="17154165" y="12966699"/>
            <a:ext cx="646290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00000"/>
              </a:lnSpc>
              <a:defRPr sz="300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WWW.FTVS.CUNI.CZ</a:t>
            </a:r>
          </a:p>
        </p:txBody>
      </p:sp>
      <p:sp>
        <p:nvSpPr>
          <p:cNvPr id="17" name="UK FTVS"/>
          <p:cNvSpPr txBox="1"/>
          <p:nvPr/>
        </p:nvSpPr>
        <p:spPr>
          <a:xfrm>
            <a:off x="707663" y="12966699"/>
            <a:ext cx="646290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UK FTVS</a:t>
            </a:r>
          </a:p>
        </p:txBody>
      </p:sp>
      <p:sp>
        <p:nvSpPr>
          <p:cNvPr id="1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331012" y="13015568"/>
            <a:ext cx="442876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NA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2.jpeg" descr="image2.jpeg"/>
          <p:cNvPicPr>
            <a:picLocks noChangeAspect="1"/>
          </p:cNvPicPr>
          <p:nvPr/>
        </p:nvPicPr>
        <p:blipFill>
          <a:blip r:embed="rId2">
            <a:alphaModFix amt="2620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Obdélník"/>
          <p:cNvSpPr/>
          <p:nvPr/>
        </p:nvSpPr>
        <p:spPr>
          <a:xfrm>
            <a:off x="-25452" y="12763500"/>
            <a:ext cx="24434904" cy="965200"/>
          </a:xfrm>
          <a:prstGeom prst="rect">
            <a:avLst/>
          </a:prstGeom>
          <a:solidFill>
            <a:srgbClr val="E3002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chemeClr val="accent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" name="WWW.FTVS.CUNI.CZ"/>
          <p:cNvSpPr txBox="1"/>
          <p:nvPr/>
        </p:nvSpPr>
        <p:spPr>
          <a:xfrm>
            <a:off x="17154165" y="12966699"/>
            <a:ext cx="646290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00000"/>
              </a:lnSpc>
              <a:defRPr sz="300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WWW.FTVS.CUNI.CZ</a:t>
            </a:r>
          </a:p>
        </p:txBody>
      </p:sp>
      <p:sp>
        <p:nvSpPr>
          <p:cNvPr id="35" name="UK FTVS"/>
          <p:cNvSpPr txBox="1"/>
          <p:nvPr/>
        </p:nvSpPr>
        <p:spPr>
          <a:xfrm>
            <a:off x="707663" y="12966699"/>
            <a:ext cx="646290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UK FTVS</a:t>
            </a:r>
          </a:p>
        </p:txBody>
      </p:sp>
      <p:sp>
        <p:nvSpPr>
          <p:cNvPr id="3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"/>
          <p:cNvSpPr/>
          <p:nvPr/>
        </p:nvSpPr>
        <p:spPr>
          <a:xfrm>
            <a:off x="-25452" y="12763500"/>
            <a:ext cx="24434904" cy="965200"/>
          </a:xfrm>
          <a:prstGeom prst="rect">
            <a:avLst/>
          </a:prstGeom>
          <a:solidFill>
            <a:srgbClr val="E3002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chemeClr val="accent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WWW.FTVS.CUNI.CZ"/>
          <p:cNvSpPr txBox="1"/>
          <p:nvPr/>
        </p:nvSpPr>
        <p:spPr>
          <a:xfrm>
            <a:off x="17154165" y="12966699"/>
            <a:ext cx="646290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00000"/>
              </a:lnSpc>
              <a:defRPr sz="300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WWW.FTVS.CUNI.CZ</a:t>
            </a:r>
          </a:p>
        </p:txBody>
      </p:sp>
      <p:sp>
        <p:nvSpPr>
          <p:cNvPr id="4" name="UK FTVS"/>
          <p:cNvSpPr txBox="1"/>
          <p:nvPr/>
        </p:nvSpPr>
        <p:spPr>
          <a:xfrm>
            <a:off x="707663" y="12966699"/>
            <a:ext cx="646290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UK FTVS</a:t>
            </a:r>
          </a:p>
        </p:txBody>
      </p:sp>
      <p:sp>
        <p:nvSpPr>
          <p:cNvPr id="5" name="Text názvu"/>
          <p:cNvSpPr txBox="1">
            <a:spLocks noGrp="1"/>
          </p:cNvSpPr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 názvu</a:t>
            </a:r>
          </a:p>
        </p:txBody>
      </p:sp>
      <p:sp>
        <p:nvSpPr>
          <p:cNvPr id="6" name="Text úrovně 1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HLAVNÍ NADPIS PREZENTACE"/>
          <p:cNvSpPr txBox="1"/>
          <p:nvPr/>
        </p:nvSpPr>
        <p:spPr>
          <a:xfrm>
            <a:off x="5741031" y="5095464"/>
            <a:ext cx="17169070" cy="352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3900">
                <a:solidFill>
                  <a:srgbClr val="E3002C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cs-CZ" dirty="0" smtClean="0"/>
              <a:t>Akademická obec </a:t>
            </a:r>
          </a:p>
          <a:p>
            <a:r>
              <a:rPr lang="cs-CZ" dirty="0" smtClean="0"/>
              <a:t>28. </a:t>
            </a:r>
            <a:r>
              <a:rPr lang="cs-CZ" dirty="0"/>
              <a:t>k</a:t>
            </a:r>
            <a:r>
              <a:rPr lang="cs-CZ" dirty="0" smtClean="0"/>
              <a:t>větna 2019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HLAVNÍ NADPIS PREZENTACE"/>
          <p:cNvSpPr txBox="1"/>
          <p:nvPr/>
        </p:nvSpPr>
        <p:spPr>
          <a:xfrm>
            <a:off x="1143664" y="1316939"/>
            <a:ext cx="20538740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6328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algn="ctr"/>
            <a:r>
              <a:rPr lang="cs-CZ" sz="4800" dirty="0" smtClean="0"/>
              <a:t>Hodnocení akademických a vědecký pracovníků pracovišť na UK FTVS</a:t>
            </a:r>
            <a:endParaRPr sz="48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69473"/>
              </p:ext>
            </p:extLst>
          </p:nvPr>
        </p:nvGraphicFramePr>
        <p:xfrm>
          <a:off x="25420320" y="6858000"/>
          <a:ext cx="14279880" cy="922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538439"/>
              </p:ext>
            </p:extLst>
          </p:nvPr>
        </p:nvGraphicFramePr>
        <p:xfrm>
          <a:off x="-11430000" y="6858000"/>
          <a:ext cx="10938510" cy="739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59777"/>
              </p:ext>
            </p:extLst>
          </p:nvPr>
        </p:nvGraphicFramePr>
        <p:xfrm>
          <a:off x="5120642" y="3698241"/>
          <a:ext cx="12740639" cy="62788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41431">
                  <a:extLst>
                    <a:ext uri="{9D8B030D-6E8A-4147-A177-3AD203B41FA5}">
                      <a16:colId xmlns:a16="http://schemas.microsoft.com/office/drawing/2014/main" val="415963745"/>
                    </a:ext>
                  </a:extLst>
                </a:gridCol>
                <a:gridCol w="3033484">
                  <a:extLst>
                    <a:ext uri="{9D8B030D-6E8A-4147-A177-3AD203B41FA5}">
                      <a16:colId xmlns:a16="http://schemas.microsoft.com/office/drawing/2014/main" val="1023903473"/>
                    </a:ext>
                  </a:extLst>
                </a:gridCol>
                <a:gridCol w="1941431">
                  <a:extLst>
                    <a:ext uri="{9D8B030D-6E8A-4147-A177-3AD203B41FA5}">
                      <a16:colId xmlns:a16="http://schemas.microsoft.com/office/drawing/2014/main" val="4077841548"/>
                    </a:ext>
                  </a:extLst>
                </a:gridCol>
                <a:gridCol w="1941431">
                  <a:extLst>
                    <a:ext uri="{9D8B030D-6E8A-4147-A177-3AD203B41FA5}">
                      <a16:colId xmlns:a16="http://schemas.microsoft.com/office/drawing/2014/main" val="532824464"/>
                    </a:ext>
                  </a:extLst>
                </a:gridCol>
                <a:gridCol w="1941431">
                  <a:extLst>
                    <a:ext uri="{9D8B030D-6E8A-4147-A177-3AD203B41FA5}">
                      <a16:colId xmlns:a16="http://schemas.microsoft.com/office/drawing/2014/main" val="1197100877"/>
                    </a:ext>
                  </a:extLst>
                </a:gridCol>
                <a:gridCol w="1941431">
                  <a:extLst>
                    <a:ext uri="{9D8B030D-6E8A-4147-A177-3AD203B41FA5}">
                      <a16:colId xmlns:a16="http://schemas.microsoft.com/office/drawing/2014/main" val="421002880"/>
                    </a:ext>
                  </a:extLst>
                </a:gridCol>
              </a:tblGrid>
              <a:tr h="33750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Celkový počet uznaných výstupů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Počet bodů z uznatelných výstupů - celkem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Počet bodů z uznatelných výstupů - hlavní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Počet bodů z uznatelných výstupů - vedlejší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Počet bodů vyplácených bodů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5935333"/>
                  </a:ext>
                </a:extLst>
              </a:tr>
              <a:tr h="6070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2014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610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1333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848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485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1333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882732"/>
                  </a:ext>
                </a:extLst>
              </a:tr>
              <a:tr h="6070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2015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583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1477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1039,5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437,5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1477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0924737"/>
                  </a:ext>
                </a:extLst>
              </a:tr>
              <a:tr h="6070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2016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661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1887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1318,8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567,9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1384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0910041"/>
                  </a:ext>
                </a:extLst>
              </a:tr>
              <a:tr h="451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2017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562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1964,4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1581,5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382,9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1581,5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99926"/>
                  </a:ext>
                </a:extLst>
              </a:tr>
              <a:tr h="6312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2018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551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2524,6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1852,5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672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1893,5</a:t>
                      </a:r>
                      <a:r>
                        <a:rPr lang="cs-CZ" sz="2400" u="none" strike="noStrike" baseline="30000" dirty="0">
                          <a:effectLst/>
                        </a:rPr>
                        <a:t>1)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590719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45767"/>
              </p:ext>
            </p:extLst>
          </p:nvPr>
        </p:nvGraphicFramePr>
        <p:xfrm>
          <a:off x="24938820" y="2622794"/>
          <a:ext cx="12856380" cy="51496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85460">
                  <a:extLst>
                    <a:ext uri="{9D8B030D-6E8A-4147-A177-3AD203B41FA5}">
                      <a16:colId xmlns:a16="http://schemas.microsoft.com/office/drawing/2014/main" val="923065160"/>
                    </a:ext>
                  </a:extLst>
                </a:gridCol>
                <a:gridCol w="4285460">
                  <a:extLst>
                    <a:ext uri="{9D8B030D-6E8A-4147-A177-3AD203B41FA5}">
                      <a16:colId xmlns:a16="http://schemas.microsoft.com/office/drawing/2014/main" val="698227297"/>
                    </a:ext>
                  </a:extLst>
                </a:gridCol>
                <a:gridCol w="4285460">
                  <a:extLst>
                    <a:ext uri="{9D8B030D-6E8A-4147-A177-3AD203B41FA5}">
                      <a16:colId xmlns:a16="http://schemas.microsoft.com/office/drawing/2014/main" val="92040462"/>
                    </a:ext>
                  </a:extLst>
                </a:gridCol>
              </a:tblGrid>
              <a:tr h="514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mzdová třída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počet celkem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počet neplnících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92921135"/>
                  </a:ext>
                </a:extLst>
              </a:tr>
              <a:tr h="514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L1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22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76691744"/>
                  </a:ext>
                </a:extLst>
              </a:tr>
              <a:tr h="514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L2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14839"/>
                  </a:ext>
                </a:extLst>
              </a:tr>
              <a:tr h="514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AP1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24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278987"/>
                  </a:ext>
                </a:extLst>
              </a:tr>
              <a:tr h="514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AP2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32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54944"/>
                  </a:ext>
                </a:extLst>
              </a:tr>
              <a:tr h="514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AP3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24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717892"/>
                  </a:ext>
                </a:extLst>
              </a:tr>
              <a:tr h="514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AP4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5667114"/>
                  </a:ext>
                </a:extLst>
              </a:tr>
              <a:tr h="514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VP1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88245257"/>
                  </a:ext>
                </a:extLst>
              </a:tr>
              <a:tr h="514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VP2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69518250"/>
                  </a:ext>
                </a:extLst>
              </a:tr>
              <a:tr h="514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VP3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68936742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 flipH="1">
            <a:off x="24869068" y="1460315"/>
            <a:ext cx="8430332" cy="6935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Plnění požadavků</a:t>
            </a:r>
            <a:r>
              <a:rPr kumimoji="0" lang="cs-CZ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VPČ </a:t>
            </a:r>
            <a:r>
              <a:rPr lang="cs-CZ" sz="2400" dirty="0" smtClean="0"/>
              <a:t>podle</a:t>
            </a:r>
            <a:r>
              <a:rPr kumimoji="0" lang="cs-CZ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  <a:r>
              <a:rPr kumimoji="0" lang="cs-CZ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mzdových </a:t>
            </a:r>
            <a:r>
              <a:rPr kumimoji="0" lang="cs-CZ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tříd </a:t>
            </a:r>
            <a:r>
              <a:rPr kumimoji="0" lang="cs-CZ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za rok 2018</a:t>
            </a:r>
          </a:p>
          <a:p>
            <a:pPr marL="0" marR="0" indent="0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  <a:endParaRPr kumimoji="0" lang="cs-CZ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6862 -0.1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10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75 -0.09561 L -0.83731 0.164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31" y="130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82 0.0022 L -0.7123 0.1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27" y="73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1044 L -0.84701 -0.277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5" y="-86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6" grpId="1">
        <p:bldAsOne/>
      </p:bldGraphic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HLAVNÍ NADPIS PREZENTACE"/>
          <p:cNvSpPr txBox="1"/>
          <p:nvPr/>
        </p:nvSpPr>
        <p:spPr>
          <a:xfrm>
            <a:off x="1143664" y="1070717"/>
            <a:ext cx="20538740" cy="118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6328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algn="ctr"/>
            <a:r>
              <a:rPr lang="cs-CZ" sz="4800" dirty="0" smtClean="0"/>
              <a:t>Kvantitativní kritéria pro rok 2018/2019</a:t>
            </a:r>
          </a:p>
          <a:p>
            <a:pPr algn="ctr"/>
            <a:r>
              <a:rPr lang="cs-CZ" sz="4000" dirty="0" smtClean="0"/>
              <a:t>Přímá pedagogická činnost/nepřímá pedagogická činnost</a:t>
            </a:r>
            <a:endParaRPr sz="4000" dirty="0"/>
          </a:p>
        </p:txBody>
      </p:sp>
      <p:sp>
        <p:nvSpPr>
          <p:cNvPr id="51" name="Lorem ipsum dolor sit amet, consectetur adipiscing elit. Morbi interdum blandit ligula a elementum. Pellentesque bibendum risus ut ligula porttitor finibus. Suspendisse lacinia mi mauris, dapibus ullamcorper ipsum dignissim ac. Phasellus faucibus, tellus ac tristique egestas, neque risus fermentum risus, non cursus magna felis a dui. Praesent tincidunt sed sapien in venenatis. Donec semper bibendum magna, eget rhoncus quam lobortis et.…"/>
          <p:cNvSpPr txBox="1"/>
          <p:nvPr/>
        </p:nvSpPr>
        <p:spPr>
          <a:xfrm>
            <a:off x="686326" y="2591544"/>
            <a:ext cx="21629587" cy="1057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800" b="1" dirty="0" smtClean="0"/>
              <a:t>PPČ</a:t>
            </a:r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b="1" dirty="0" smtClean="0"/>
          </a:p>
          <a:p>
            <a:pPr lvl="2"/>
            <a:r>
              <a:rPr lang="cs-CZ" sz="2800" dirty="0"/>
              <a:t>Výuka doktorského studia, která není rozvrhována v SIS, se vykazuje v přímé pedagogické činnosti. Vyučují, vykazuje 4 hodiny za každého studenta, který kurz úspěšně absolvoval a výsledek je zaznamenán v SIS. </a:t>
            </a:r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8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800" b="1" dirty="0" smtClean="0"/>
              <a:t>NPČ</a:t>
            </a:r>
            <a:r>
              <a:rPr lang="cs-CZ" sz="2400" dirty="0" smtClean="0"/>
              <a:t> </a:t>
            </a:r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400" dirty="0">
                <a:sym typeface="Montserrat"/>
              </a:rPr>
              <a:t>Poznámka: *1 Maximální celkový počet vykázaných prací uvedených ve výstupech evidovaných pod kódy 17 – 20 a v kódu 23 je v souladu s Opatřením rektora č.32/2017 čl. 2 bod. 4 omezen na 20 prací.</a:t>
            </a:r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40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97315"/>
              </p:ext>
            </p:extLst>
          </p:nvPr>
        </p:nvGraphicFramePr>
        <p:xfrm>
          <a:off x="3992880" y="4221480"/>
          <a:ext cx="14081759" cy="76209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4662">
                  <a:extLst>
                    <a:ext uri="{9D8B030D-6E8A-4147-A177-3AD203B41FA5}">
                      <a16:colId xmlns:a16="http://schemas.microsoft.com/office/drawing/2014/main" val="1251803020"/>
                    </a:ext>
                  </a:extLst>
                </a:gridCol>
                <a:gridCol w="7798359">
                  <a:extLst>
                    <a:ext uri="{9D8B030D-6E8A-4147-A177-3AD203B41FA5}">
                      <a16:colId xmlns:a16="http://schemas.microsoft.com/office/drawing/2014/main" val="755460657"/>
                    </a:ext>
                  </a:extLst>
                </a:gridCol>
                <a:gridCol w="5268738">
                  <a:extLst>
                    <a:ext uri="{9D8B030D-6E8A-4147-A177-3AD203B41FA5}">
                      <a16:colId xmlns:a16="http://schemas.microsoft.com/office/drawing/2014/main" val="3502362756"/>
                    </a:ext>
                  </a:extLst>
                </a:gridCol>
              </a:tblGrid>
              <a:tr h="36702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Kód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NPČ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dotace (hod)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40458877"/>
                  </a:ext>
                </a:extLst>
              </a:tr>
              <a:tr h="116417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10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Doplňková činnost (včetně smluvního výzkumu)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1h odpovídá 100 Kč odvedených v rámci režií (správní, provozní)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060220"/>
                  </a:ext>
                </a:extLst>
              </a:tr>
              <a:tr h="36702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17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Vedoucí bakalářské práce (zapsání v SIS)*1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5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0114163"/>
                  </a:ext>
                </a:extLst>
              </a:tr>
              <a:tr h="36702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18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Vedení bakalářské práce (obhájená)*1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15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42588482"/>
                  </a:ext>
                </a:extLst>
              </a:tr>
              <a:tr h="36702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Vedoucí diplomové práce (zapsání v SIS)*1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5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97991458"/>
                  </a:ext>
                </a:extLst>
              </a:tr>
              <a:tr h="36702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20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Vedení diplomové práce (obhájená)*1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25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10670554"/>
                  </a:ext>
                </a:extLst>
              </a:tr>
              <a:tr h="36702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22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Konzultant bakalářské práce (obhájené)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6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2850754"/>
                  </a:ext>
                </a:extLst>
              </a:tr>
              <a:tr h="116417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23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Školitel DS – 1 doktorand (započitatelné maximum = 10 doktorandů; započítávají se pouze studenti ve standardní době studia)*1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50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39442612"/>
                  </a:ext>
                </a:extLst>
              </a:tr>
              <a:tr h="116417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24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Konzultant DS – 1 doktorand (započitatelné maximum = 5 doktorandů; započítávají se pouze studenti ve standardní době studia)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30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0838003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HLAVNÍ NADPIS PREZENTACE"/>
          <p:cNvSpPr txBox="1"/>
          <p:nvPr/>
        </p:nvSpPr>
        <p:spPr>
          <a:xfrm>
            <a:off x="1143664" y="1046095"/>
            <a:ext cx="20538740" cy="123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6328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algn="ctr"/>
            <a:r>
              <a:rPr lang="cs-CZ" sz="4800" dirty="0" smtClean="0"/>
              <a:t>Kvantitativní kritéria pro rok 2018/2019</a:t>
            </a:r>
          </a:p>
          <a:p>
            <a:pPr algn="ctr"/>
            <a:r>
              <a:rPr lang="cs-CZ" sz="4400" dirty="0" smtClean="0"/>
              <a:t>Vědecko-publikační činnost</a:t>
            </a:r>
            <a:endParaRPr sz="4400" dirty="0"/>
          </a:p>
        </p:txBody>
      </p:sp>
      <p:sp>
        <p:nvSpPr>
          <p:cNvPr id="51" name="Lorem ipsum dolor sit amet, consectetur adipiscing elit. Morbi interdum blandit ligula a elementum. Pellentesque bibendum risus ut ligula porttitor finibus. Suspendisse lacinia mi mauris, dapibus ullamcorper ipsum dignissim ac. Phasellus faucibus, tellus ac tristique egestas, neque risus fermentum risus, non cursus magna felis a dui. Praesent tincidunt sed sapien in venenatis. Donec semper bibendum magna, eget rhoncus quam lobortis et.…"/>
          <p:cNvSpPr txBox="1"/>
          <p:nvPr/>
        </p:nvSpPr>
        <p:spPr>
          <a:xfrm>
            <a:off x="1174006" y="2760009"/>
            <a:ext cx="11017993" cy="484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800" b="1" dirty="0" smtClean="0"/>
              <a:t>Hlavní body</a:t>
            </a:r>
          </a:p>
          <a:p>
            <a:pPr algn="ctr"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2800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400" dirty="0" smtClean="0"/>
              <a:t> 1. SCOPUS – vedlejší výstupy viz kód 12</a:t>
            </a:r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400" dirty="0" smtClean="0"/>
              <a:t> </a:t>
            </a:r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dirty="0" smtClean="0"/>
              <a:t> </a:t>
            </a:r>
            <a:endParaRPr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37488"/>
              </p:ext>
            </p:extLst>
          </p:nvPr>
        </p:nvGraphicFramePr>
        <p:xfrm>
          <a:off x="1040448" y="4574794"/>
          <a:ext cx="10968672" cy="57755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4863">
                  <a:extLst>
                    <a:ext uri="{9D8B030D-6E8A-4147-A177-3AD203B41FA5}">
                      <a16:colId xmlns:a16="http://schemas.microsoft.com/office/drawing/2014/main" val="188586233"/>
                    </a:ext>
                  </a:extLst>
                </a:gridCol>
                <a:gridCol w="5958919">
                  <a:extLst>
                    <a:ext uri="{9D8B030D-6E8A-4147-A177-3AD203B41FA5}">
                      <a16:colId xmlns:a16="http://schemas.microsoft.com/office/drawing/2014/main" val="1476390433"/>
                    </a:ext>
                  </a:extLst>
                </a:gridCol>
                <a:gridCol w="2001238">
                  <a:extLst>
                    <a:ext uri="{9D8B030D-6E8A-4147-A177-3AD203B41FA5}">
                      <a16:colId xmlns:a16="http://schemas.microsoft.com/office/drawing/2014/main" val="445049388"/>
                    </a:ext>
                  </a:extLst>
                </a:gridCol>
                <a:gridCol w="1503652">
                  <a:extLst>
                    <a:ext uri="{9D8B030D-6E8A-4147-A177-3AD203B41FA5}">
                      <a16:colId xmlns:a16="http://schemas.microsoft.com/office/drawing/2014/main" val="24105168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 dirty="0">
                          <a:effectLst/>
                        </a:rPr>
                        <a:t>Kód výsledku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>
                          <a:effectLst/>
                        </a:rPr>
                        <a:t>Druh výsledku </a:t>
                      </a:r>
                      <a:endParaRPr lang="cs-CZ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>
                          <a:effectLst/>
                        </a:rPr>
                        <a:t>Hlavní/vedlejší</a:t>
                      </a:r>
                      <a:endParaRPr lang="cs-CZ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>
                          <a:effectLst/>
                        </a:rPr>
                        <a:t>Koeficient </a:t>
                      </a:r>
                      <a:endParaRPr lang="cs-CZ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568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 dirty="0">
                          <a:effectLst/>
                        </a:rPr>
                        <a:t>1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200" dirty="0" err="1">
                          <a:effectLst/>
                        </a:rPr>
                        <a:t>J</a:t>
                      </a:r>
                      <a:r>
                        <a:rPr lang="cs-CZ" sz="2200" baseline="-25000" dirty="0" err="1">
                          <a:effectLst/>
                        </a:rPr>
                        <a:t>imp</a:t>
                      </a:r>
                      <a:r>
                        <a:rPr lang="cs-CZ" sz="2200" dirty="0">
                          <a:effectLst/>
                        </a:rPr>
                        <a:t> - recenzovaný odborný článek dle definice RVVI*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IF decil (WOS)</a:t>
                      </a:r>
                      <a:endParaRPr lang="cs-CZ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>
                          <a:effectLst/>
                        </a:rPr>
                        <a:t>H</a:t>
                      </a:r>
                      <a:endParaRPr lang="cs-CZ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>
                          <a:effectLst/>
                        </a:rPr>
                        <a:t>82,00</a:t>
                      </a:r>
                      <a:endParaRPr lang="cs-CZ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0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>
                          <a:effectLst/>
                        </a:rPr>
                        <a:t>8</a:t>
                      </a:r>
                      <a:endParaRPr lang="cs-CZ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200" dirty="0" err="1">
                          <a:effectLst/>
                        </a:rPr>
                        <a:t>Nebiblio</a:t>
                      </a:r>
                      <a:r>
                        <a:rPr lang="cs-CZ" sz="2200" dirty="0">
                          <a:effectLst/>
                        </a:rPr>
                        <a:t> – 1</a:t>
                      </a:r>
                      <a:r>
                        <a:rPr lang="cs-CZ" sz="2200" baseline="30000" dirty="0">
                          <a:effectLst/>
                        </a:rPr>
                        <a:t>1</a:t>
                      </a:r>
                      <a:endParaRPr lang="cs-CZ" sz="2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Výsledek zařazen na základě hodnocení RVV UK FTVS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200" baseline="30000" dirty="0">
                          <a:effectLst/>
                        </a:rPr>
                        <a:t>1</a:t>
                      </a:r>
                      <a:r>
                        <a:rPr lang="cs-CZ" sz="2200" dirty="0">
                          <a:effectLst/>
                        </a:rPr>
                        <a:t> Doložit výsledek hodnocení</a:t>
                      </a:r>
                      <a:endParaRPr lang="cs-CZ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 dirty="0">
                          <a:effectLst/>
                        </a:rPr>
                        <a:t>H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>
                          <a:effectLst/>
                        </a:rPr>
                        <a:t>200</a:t>
                      </a:r>
                      <a:endParaRPr lang="cs-CZ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713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>
                          <a:effectLst/>
                        </a:rPr>
                        <a:t>9</a:t>
                      </a:r>
                      <a:endParaRPr lang="cs-CZ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200" dirty="0" err="1">
                          <a:effectLst/>
                        </a:rPr>
                        <a:t>Nebiblio</a:t>
                      </a:r>
                      <a:r>
                        <a:rPr lang="cs-CZ" sz="2200" dirty="0">
                          <a:effectLst/>
                        </a:rPr>
                        <a:t> – 2</a:t>
                      </a:r>
                      <a:r>
                        <a:rPr lang="cs-CZ" sz="2200" baseline="30000" dirty="0">
                          <a:effectLst/>
                        </a:rPr>
                        <a:t>1</a:t>
                      </a:r>
                      <a:endParaRPr lang="cs-CZ" sz="2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Výsledek zařazen na základě hodnocení RVV UK FTVS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200" baseline="30000" dirty="0">
                          <a:effectLst/>
                        </a:rPr>
                        <a:t>1</a:t>
                      </a:r>
                      <a:r>
                        <a:rPr lang="cs-CZ" sz="2200" dirty="0">
                          <a:effectLst/>
                        </a:rPr>
                        <a:t> Doložit výsledek hodnocení</a:t>
                      </a:r>
                      <a:endParaRPr lang="cs-CZ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 dirty="0">
                          <a:effectLst/>
                        </a:rPr>
                        <a:t>H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>
                          <a:effectLst/>
                        </a:rPr>
                        <a:t>100</a:t>
                      </a:r>
                      <a:endParaRPr lang="cs-CZ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206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>
                          <a:effectLst/>
                        </a:rPr>
                        <a:t>10</a:t>
                      </a:r>
                      <a:endParaRPr lang="cs-CZ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Nebiblio – 3</a:t>
                      </a:r>
                      <a:r>
                        <a:rPr lang="cs-CZ" sz="2200" baseline="30000">
                          <a:effectLst/>
                        </a:rPr>
                        <a:t>1</a:t>
                      </a:r>
                      <a:endParaRPr lang="cs-CZ" sz="2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Výsledek zařazen na základě hodnocení RVV UK FTVS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200" baseline="30000">
                          <a:effectLst/>
                        </a:rPr>
                        <a:t>1</a:t>
                      </a:r>
                      <a:r>
                        <a:rPr lang="cs-CZ" sz="2200">
                          <a:effectLst/>
                        </a:rPr>
                        <a:t> Doložit výsledek hodnocení</a:t>
                      </a:r>
                      <a:endParaRPr lang="cs-CZ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 dirty="0">
                          <a:effectLst/>
                        </a:rPr>
                        <a:t>H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200" dirty="0">
                          <a:effectLst/>
                        </a:rPr>
                        <a:t>15</a:t>
                      </a:r>
                      <a:endParaRPr lang="cs-C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78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630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LAVNÍ NADPIS PREZENTACE"/>
          <p:cNvSpPr txBox="1"/>
          <p:nvPr/>
        </p:nvSpPr>
        <p:spPr>
          <a:xfrm>
            <a:off x="1922630" y="510155"/>
            <a:ext cx="20538740" cy="123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6328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algn="ctr"/>
            <a:r>
              <a:rPr lang="cs-CZ" sz="4800" dirty="0" smtClean="0"/>
              <a:t>Kvantitativní kritéria pro rok 2018/2019</a:t>
            </a:r>
          </a:p>
          <a:p>
            <a:pPr algn="ctr"/>
            <a:r>
              <a:rPr lang="cs-CZ" sz="4400" dirty="0" smtClean="0"/>
              <a:t>Vědecko-publikační činnost</a:t>
            </a:r>
            <a:endParaRPr sz="4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18542"/>
              </p:ext>
            </p:extLst>
          </p:nvPr>
        </p:nvGraphicFramePr>
        <p:xfrm>
          <a:off x="593407" y="3087315"/>
          <a:ext cx="11598593" cy="92815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1286">
                  <a:extLst>
                    <a:ext uri="{9D8B030D-6E8A-4147-A177-3AD203B41FA5}">
                      <a16:colId xmlns:a16="http://schemas.microsoft.com/office/drawing/2014/main" val="3250154581"/>
                    </a:ext>
                  </a:extLst>
                </a:gridCol>
                <a:gridCol w="6301134">
                  <a:extLst>
                    <a:ext uri="{9D8B030D-6E8A-4147-A177-3AD203B41FA5}">
                      <a16:colId xmlns:a16="http://schemas.microsoft.com/office/drawing/2014/main" val="2301913072"/>
                    </a:ext>
                  </a:extLst>
                </a:gridCol>
                <a:gridCol w="2116167">
                  <a:extLst>
                    <a:ext uri="{9D8B030D-6E8A-4147-A177-3AD203B41FA5}">
                      <a16:colId xmlns:a16="http://schemas.microsoft.com/office/drawing/2014/main" val="1815442970"/>
                    </a:ext>
                  </a:extLst>
                </a:gridCol>
                <a:gridCol w="1590006">
                  <a:extLst>
                    <a:ext uri="{9D8B030D-6E8A-4147-A177-3AD203B41FA5}">
                      <a16:colId xmlns:a16="http://schemas.microsoft.com/office/drawing/2014/main" val="4227322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Kód výsledku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Druh výsledku 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Hlavní/vedlejší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Koeficient 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7444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11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Emerging sources WOS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V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8,00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2831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12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Jsc</a:t>
                      </a:r>
                      <a:r>
                        <a:rPr lang="cs-CZ" sz="2400" dirty="0">
                          <a:effectLst/>
                        </a:rPr>
                        <a:t>- recenzovaný odborný článek dle definice RVVI*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V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6,00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403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13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B - Odborná kniha dle definice RVVI* v českém jazyce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Počet stránek odborné knihy je násoben koeficientem 0,2.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0,20#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5565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14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C – Kapitola v odborné knize dle definice RVVI* v českém jazyce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Počet stránek odborné knihy je násoben koeficientem 0,3.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0,30#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999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15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B + C - Odborná kniha dle definice RVVI* ve světovém jazyce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Počet stránek odborné knihy je násoben koeficientem 0,4.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0,40#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978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16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P - patent* český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V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30,00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868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17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P - patent* EU nebo US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V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100,00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064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18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F</a:t>
                      </a:r>
                      <a:r>
                        <a:rPr lang="cs-CZ" sz="2400" baseline="-25000">
                          <a:effectLst/>
                        </a:rPr>
                        <a:t>uzit </a:t>
                      </a:r>
                      <a:r>
                        <a:rPr lang="cs-CZ" sz="2400">
                          <a:effectLst/>
                        </a:rPr>
                        <a:t>- užitný vzor*, F</a:t>
                      </a:r>
                      <a:r>
                        <a:rPr lang="cs-CZ" sz="2400" baseline="-25000">
                          <a:effectLst/>
                        </a:rPr>
                        <a:t>prum </a:t>
                      </a:r>
                      <a:r>
                        <a:rPr lang="cs-CZ" sz="2400">
                          <a:effectLst/>
                        </a:rPr>
                        <a:t>- průmyslový vzor*,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V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10,00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516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19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err="1">
                          <a:effectLst/>
                        </a:rPr>
                        <a:t>G</a:t>
                      </a:r>
                      <a:r>
                        <a:rPr lang="cs-CZ" sz="2400" baseline="-25000" dirty="0" err="1">
                          <a:effectLst/>
                        </a:rPr>
                        <a:t>prot</a:t>
                      </a:r>
                      <a:r>
                        <a:rPr lang="cs-CZ" sz="2400" dirty="0">
                          <a:effectLst/>
                        </a:rPr>
                        <a:t> - prototyp, </a:t>
                      </a:r>
                      <a:r>
                        <a:rPr lang="cs-CZ" sz="2400" dirty="0" err="1">
                          <a:effectLst/>
                        </a:rPr>
                        <a:t>N</a:t>
                      </a:r>
                      <a:r>
                        <a:rPr lang="cs-CZ" sz="2400" baseline="-25000" dirty="0" err="1">
                          <a:effectLst/>
                        </a:rPr>
                        <a:t>met</a:t>
                      </a:r>
                      <a:r>
                        <a:rPr lang="cs-CZ" sz="2400" dirty="0" err="1">
                          <a:effectLst/>
                        </a:rPr>
                        <a:t>S</a:t>
                      </a:r>
                      <a:r>
                        <a:rPr lang="cs-CZ" sz="2400" dirty="0">
                          <a:effectLst/>
                        </a:rPr>
                        <a:t>, </a:t>
                      </a:r>
                      <a:r>
                        <a:rPr lang="cs-CZ" sz="2400" dirty="0" err="1">
                          <a:effectLst/>
                        </a:rPr>
                        <a:t>N</a:t>
                      </a:r>
                      <a:r>
                        <a:rPr lang="cs-CZ" sz="2400" baseline="-25000" dirty="0" err="1">
                          <a:effectLst/>
                        </a:rPr>
                        <a:t>met</a:t>
                      </a:r>
                      <a:r>
                        <a:rPr lang="cs-CZ" sz="2400" dirty="0" err="1">
                          <a:effectLst/>
                        </a:rPr>
                        <a:t>C</a:t>
                      </a:r>
                      <a:r>
                        <a:rPr lang="cs-CZ" sz="2400" dirty="0">
                          <a:effectLst/>
                        </a:rPr>
                        <a:t>, </a:t>
                      </a:r>
                      <a:r>
                        <a:rPr lang="cs-CZ" sz="2400" dirty="0" err="1">
                          <a:effectLst/>
                        </a:rPr>
                        <a:t>N</a:t>
                      </a:r>
                      <a:r>
                        <a:rPr lang="cs-CZ" sz="2400" baseline="-25000" dirty="0" err="1">
                          <a:effectLst/>
                        </a:rPr>
                        <a:t>met</a:t>
                      </a:r>
                      <a:r>
                        <a:rPr lang="cs-CZ" sz="2400" dirty="0" err="1">
                          <a:effectLst/>
                        </a:rPr>
                        <a:t>A</a:t>
                      </a:r>
                      <a:r>
                        <a:rPr lang="cs-CZ" sz="2400" dirty="0">
                          <a:effectLst/>
                        </a:rPr>
                        <a:t> - metodika, R – software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 V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10,00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78699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96489"/>
              </p:ext>
            </p:extLst>
          </p:nvPr>
        </p:nvGraphicFramePr>
        <p:xfrm>
          <a:off x="12616508" y="3481247"/>
          <a:ext cx="11602722" cy="8931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1853">
                  <a:extLst>
                    <a:ext uri="{9D8B030D-6E8A-4147-A177-3AD203B41FA5}">
                      <a16:colId xmlns:a16="http://schemas.microsoft.com/office/drawing/2014/main" val="1878905380"/>
                    </a:ext>
                  </a:extLst>
                </a:gridCol>
                <a:gridCol w="6303376">
                  <a:extLst>
                    <a:ext uri="{9D8B030D-6E8A-4147-A177-3AD203B41FA5}">
                      <a16:colId xmlns:a16="http://schemas.microsoft.com/office/drawing/2014/main" val="3833968314"/>
                    </a:ext>
                  </a:extLst>
                </a:gridCol>
                <a:gridCol w="2116921">
                  <a:extLst>
                    <a:ext uri="{9D8B030D-6E8A-4147-A177-3AD203B41FA5}">
                      <a16:colId xmlns:a16="http://schemas.microsoft.com/office/drawing/2014/main" val="992123809"/>
                    </a:ext>
                  </a:extLst>
                </a:gridCol>
                <a:gridCol w="1590572">
                  <a:extLst>
                    <a:ext uri="{9D8B030D-6E8A-4147-A177-3AD203B41FA5}">
                      <a16:colId xmlns:a16="http://schemas.microsoft.com/office/drawing/2014/main" val="4908398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24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Nebiblio</a:t>
                      </a:r>
                      <a:r>
                        <a:rPr lang="cs-CZ" sz="2400" dirty="0">
                          <a:effectLst/>
                        </a:rPr>
                        <a:t> – 5</a:t>
                      </a:r>
                      <a:r>
                        <a:rPr lang="cs-CZ" sz="2400" baseline="300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Výsledek zařazen na základě hodnocení RVV UK FTVS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# výsledek je 50 % hodnocení dle původního hodnocení v příslušném kódu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aseline="30000" dirty="0">
                          <a:effectLst/>
                        </a:rPr>
                        <a:t>1 </a:t>
                      </a:r>
                      <a:r>
                        <a:rPr lang="cs-CZ" sz="2400" dirty="0">
                          <a:effectLst/>
                        </a:rPr>
                        <a:t>Doložit výsledek hodnocení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V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0,50#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935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34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Učební texty (učebnice, skripta s ISBN; 1. vydání)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Počet stránek učebního textu je násoben koeficientem 0,1.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V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0,1#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983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Učební texty (učebnice, skripta s ISBN; další upravená vydání)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Počet stránek učebního textu je násoben koeficientem 0,03.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V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0,03#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0717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39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Recenze učebního textu s ISBN (1. i upravené vydání)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Vykazuje se počet stran recenzovaného učebního textu; počet stránek je násoben koeficientem 0,01.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V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0,01#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1660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40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Podání výzkumného projektu GAUK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Výsledek uplatňuje školitel. 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V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2,00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5098734"/>
                  </a:ext>
                </a:extLst>
              </a:tr>
            </a:tbl>
          </a:graphicData>
        </a:graphic>
      </p:graphicFrame>
      <p:sp>
        <p:nvSpPr>
          <p:cNvPr id="6" name="Lorem ipsum dolor sit amet, consectetur adipiscing elit. Morbi interdum blandit ligula a elementum. Pellentesque bibendum risus ut ligula porttitor finibus. Suspendisse lacinia mi mauris, dapibus ullamcorper ipsum dignissim ac. Phasellus faucibus, tellus ac tristique egestas, neque risus fermentum risus, non cursus magna felis a dui. Praesent tincidunt sed sapien in venenatis. Donec semper bibendum magna, eget rhoncus quam lobortis et.…"/>
          <p:cNvSpPr txBox="1"/>
          <p:nvPr/>
        </p:nvSpPr>
        <p:spPr>
          <a:xfrm>
            <a:off x="1377206" y="2082372"/>
            <a:ext cx="21629587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b="1" dirty="0" smtClean="0"/>
              <a:t>Vedlejší body</a:t>
            </a:r>
            <a:endParaRPr lang="cs-CZ" b="1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0794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HLAVNÍ NADPIS PREZENTACE"/>
          <p:cNvSpPr txBox="1"/>
          <p:nvPr/>
        </p:nvSpPr>
        <p:spPr>
          <a:xfrm>
            <a:off x="1190556" y="694402"/>
            <a:ext cx="20538740" cy="123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6328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algn="ctr"/>
            <a:r>
              <a:rPr lang="cs-CZ" sz="4800" dirty="0" smtClean="0"/>
              <a:t>Kvantitativní kritéria pro rok 2018/2019</a:t>
            </a:r>
          </a:p>
          <a:p>
            <a:pPr algn="ctr"/>
            <a:r>
              <a:rPr lang="cs-CZ" sz="4400" dirty="0" smtClean="0"/>
              <a:t>Vědecko-publikační činnost</a:t>
            </a:r>
            <a:endParaRPr sz="4400" dirty="0"/>
          </a:p>
        </p:txBody>
      </p:sp>
      <p:sp>
        <p:nvSpPr>
          <p:cNvPr id="51" name="Lorem ipsum dolor sit amet, consectetur adipiscing elit. Morbi interdum blandit ligula a elementum. Pellentesque bibendum risus ut ligula porttitor finibus. Suspendisse lacinia mi mauris, dapibus ullamcorper ipsum dignissim ac. Phasellus faucibus, tellus ac tristique egestas, neque risus fermentum risus, non cursus magna felis a dui. Praesent tincidunt sed sapien in venenatis. Donec semper bibendum magna, eget rhoncus quam lobortis et.…"/>
          <p:cNvSpPr txBox="1"/>
          <p:nvPr/>
        </p:nvSpPr>
        <p:spPr>
          <a:xfrm>
            <a:off x="1034009" y="2129530"/>
            <a:ext cx="21629587" cy="4196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3600" b="1" dirty="0" smtClean="0"/>
              <a:t>Hodnocení </a:t>
            </a:r>
            <a:r>
              <a:rPr lang="cs-CZ" sz="3600" b="1" dirty="0" err="1" smtClean="0"/>
              <a:t>nebibliometrizovatelných</a:t>
            </a:r>
            <a:r>
              <a:rPr lang="cs-CZ" sz="3600" b="1" dirty="0" smtClean="0"/>
              <a:t> výsledků na UK FTVS </a:t>
            </a:r>
          </a:p>
          <a:p>
            <a:pPr marL="457200" indent="-457200" defTabSz="457200">
              <a:lnSpc>
                <a:spcPct val="100000"/>
              </a:lnSpc>
              <a:buFont typeface="Arial" panose="020B0604020202020204" pitchFamily="34" charset="0"/>
              <a:buChar char="•"/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3200" dirty="0">
                <a:sym typeface="Montserrat"/>
              </a:rPr>
              <a:t>hodnocení </a:t>
            </a:r>
            <a:r>
              <a:rPr lang="cs-CZ" sz="3200" dirty="0" err="1">
                <a:sym typeface="Montserrat"/>
              </a:rPr>
              <a:t>nebibliometrizovatelných</a:t>
            </a:r>
            <a:r>
              <a:rPr lang="cs-CZ" sz="3200" dirty="0">
                <a:sym typeface="Montserrat"/>
              </a:rPr>
              <a:t> výstupů, které nejsou zařazeny do databáze WOS (monografie, kapitoly monografiích, časopisecké recenzované výsledky, patenty, užitné vzory aj</a:t>
            </a:r>
            <a:r>
              <a:rPr lang="cs-CZ" sz="3200" dirty="0" smtClean="0">
                <a:sym typeface="Montserrat"/>
              </a:rPr>
              <a:t>.).</a:t>
            </a:r>
          </a:p>
          <a:p>
            <a:pPr marL="457200" indent="-457200" defTabSz="457200">
              <a:lnSpc>
                <a:spcPct val="100000"/>
              </a:lnSpc>
              <a:buFont typeface="Arial" panose="020B0604020202020204" pitchFamily="34" charset="0"/>
              <a:buChar char="•"/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3200" dirty="0" smtClean="0">
                <a:sym typeface="Montserrat"/>
              </a:rPr>
              <a:t>Kategorie:	</a:t>
            </a:r>
            <a:r>
              <a:rPr lang="cs-CZ" sz="3200" b="1" dirty="0" smtClean="0">
                <a:sym typeface="Montserrat"/>
              </a:rPr>
              <a:t>Přínos k poznání </a:t>
            </a:r>
          </a:p>
          <a:p>
            <a:pPr lvl="1"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3200" b="1" dirty="0">
                <a:sym typeface="Montserrat"/>
              </a:rPr>
              <a:t>	</a:t>
            </a:r>
            <a:r>
              <a:rPr lang="cs-CZ" sz="3200" b="1" dirty="0" smtClean="0">
                <a:sym typeface="Montserrat"/>
              </a:rPr>
              <a:t>					Společenská relevance </a:t>
            </a:r>
            <a:endParaRPr lang="cs-CZ" sz="3200" b="1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dirty="0" smtClean="0"/>
              <a:t> </a:t>
            </a:r>
            <a:endParaRPr dirty="0"/>
          </a:p>
        </p:txBody>
      </p:sp>
      <p:sp>
        <p:nvSpPr>
          <p:cNvPr id="5" name="Lorem ipsum dolor sit amet, consectetur adipiscing elit. Morbi interdum blandit ligula a elementum. Pellentesque bibendum risus ut ligula porttitor finibus. Suspendisse lacinia mi mauris, dapibus ullamcorper ipsum dignissim ac. Phasellus faucibus, tellus ac tristique egestas, neque risus fermentum risus, non cursus magna felis a dui. Praesent tincidunt sed sapien in venenatis. Donec semper bibendum magna, eget rhoncus quam lobortis et.…"/>
          <p:cNvSpPr txBox="1"/>
          <p:nvPr/>
        </p:nvSpPr>
        <p:spPr>
          <a:xfrm>
            <a:off x="-25003234" y="6858000"/>
            <a:ext cx="21629587" cy="651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3400" i="1" u="sng" dirty="0" smtClean="0"/>
              <a:t>Kritéria</a:t>
            </a:r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sz="3400" i="1" u="sng" dirty="0" smtClean="0"/>
          </a:p>
          <a:p>
            <a:pPr lvl="0"/>
            <a:r>
              <a:rPr lang="cs-CZ" sz="2800" dirty="0" smtClean="0"/>
              <a:t>1.Výsledek </a:t>
            </a:r>
            <a:r>
              <a:rPr lang="cs-CZ" sz="2800" dirty="0"/>
              <a:t>není zařazen na </a:t>
            </a:r>
            <a:r>
              <a:rPr lang="cs-CZ" sz="2800" b="1" dirty="0"/>
              <a:t>WOS</a:t>
            </a:r>
            <a:r>
              <a:rPr lang="cs-CZ" sz="2800" dirty="0"/>
              <a:t>.</a:t>
            </a:r>
          </a:p>
          <a:p>
            <a:pPr lvl="0"/>
            <a:r>
              <a:rPr lang="cs-CZ" sz="2800" dirty="0" smtClean="0"/>
              <a:t>2.Výsledek </a:t>
            </a:r>
            <a:r>
              <a:rPr lang="cs-CZ" sz="2800" dirty="0"/>
              <a:t>byl </a:t>
            </a:r>
            <a:r>
              <a:rPr lang="cs-CZ" sz="2800" b="1" dirty="0"/>
              <a:t>publikován</a:t>
            </a:r>
            <a:r>
              <a:rPr lang="cs-CZ" sz="2800" dirty="0"/>
              <a:t> a </a:t>
            </a:r>
            <a:r>
              <a:rPr lang="cs-CZ" sz="2800" b="1" dirty="0"/>
              <a:t>prošel tiskem</a:t>
            </a:r>
            <a:r>
              <a:rPr lang="cs-CZ" sz="2800" dirty="0"/>
              <a:t>. V případě patentu, užitného / průmyslového vzoru, prototypu, metodiky a softwaru jsou výsledky předkládány až po uplynutí třech let od roku, ve kterém byly uznány.</a:t>
            </a:r>
          </a:p>
          <a:p>
            <a:pPr lvl="0"/>
            <a:r>
              <a:rPr lang="cs-CZ" sz="2800" dirty="0" smtClean="0"/>
              <a:t>3.Výsledek </a:t>
            </a:r>
            <a:r>
              <a:rPr lang="cs-CZ" sz="2800" dirty="0"/>
              <a:t>byl pro posouzení poskytnut v elektronické verzi (PDF) v celém svém rozsahu, a to nejpozději do </a:t>
            </a:r>
            <a:r>
              <a:rPr lang="cs-CZ" sz="2800" b="1" dirty="0"/>
              <a:t>31. října </a:t>
            </a:r>
            <a:r>
              <a:rPr lang="cs-CZ" sz="2800" dirty="0"/>
              <a:t>daného kalendářního roku.</a:t>
            </a:r>
          </a:p>
          <a:p>
            <a:pPr lvl="0"/>
            <a:r>
              <a:rPr lang="cs-CZ" sz="2800" dirty="0" smtClean="0"/>
              <a:t>4.Výsledek </a:t>
            </a:r>
            <a:r>
              <a:rPr lang="cs-CZ" sz="2800" dirty="0"/>
              <a:t>nenese žádné utajované informace, díky čemuž může být předložen v celém svém rozsahu (jsou posuzovány pouze výsledky podpořené z veřejných zdrojů zohledňující pravidla </a:t>
            </a:r>
            <a:r>
              <a:rPr lang="cs-CZ" sz="2800" i="1" dirty="0"/>
              <a:t>Open Access</a:t>
            </a:r>
            <a:r>
              <a:rPr lang="cs-CZ" sz="2800" dirty="0"/>
              <a:t>).</a:t>
            </a:r>
          </a:p>
          <a:p>
            <a:pPr lvl="0"/>
            <a:r>
              <a:rPr lang="cs-CZ" sz="2800" dirty="0" smtClean="0"/>
              <a:t>5.Výsledek </a:t>
            </a:r>
            <a:r>
              <a:rPr lang="cs-CZ" sz="2800" dirty="0"/>
              <a:t>je standardně zapsán se všemi náležitostmi v ISFTVS tj. v souladu s Opatřením děkanky č. 1/2016 a jeho přílohami.</a:t>
            </a:r>
          </a:p>
          <a:p>
            <a:pPr lvl="0"/>
            <a:r>
              <a:rPr lang="cs-CZ" sz="2800" dirty="0" smtClean="0"/>
              <a:t>6.Výsledek </a:t>
            </a:r>
            <a:r>
              <a:rPr lang="cs-CZ" sz="2800" dirty="0"/>
              <a:t>je vykázán v OBD, kde je mu přiřazen obor „společenskovědní </a:t>
            </a:r>
            <a:r>
              <a:rPr lang="cs-CZ" sz="2800" dirty="0" err="1"/>
              <a:t>kinantropologie</a:t>
            </a:r>
            <a:r>
              <a:rPr lang="cs-CZ" sz="2800" dirty="0"/>
              <a:t>“ spolu s některým z nabízených podoborů (</a:t>
            </a:r>
            <a:r>
              <a:rPr lang="cs-CZ" sz="2800" dirty="0" err="1"/>
              <a:t>antropomotorika</a:t>
            </a:r>
            <a:r>
              <a:rPr lang="cs-CZ" sz="2800" dirty="0"/>
              <a:t>, ekonomika a management sportu, filozofie a historie sportu, pedagogika a didaktika sportu, psychologie a sociologie sportu, sport a aktivity volného času). Tato podmínka se netýká výsledků uvedených v bodě 2. </a:t>
            </a:r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dirty="0" smtClean="0"/>
              <a:t> </a:t>
            </a:r>
            <a:endParaRPr dirty="0"/>
          </a:p>
        </p:txBody>
      </p:sp>
      <p:sp>
        <p:nvSpPr>
          <p:cNvPr id="6" name="Lorem ipsum dolor sit amet, consectetur adipiscing elit. Morbi interdum blandit ligula a elementum. Pellentesque bibendum risus ut ligula porttitor finibus. Suspendisse lacinia mi mauris, dapibus ullamcorper ipsum dignissim ac. Phasellus faucibus, tellus ac tristique egestas, neque risus fermentum risus, non cursus magna felis a dui. Praesent tincidunt sed sapien in venenatis. Donec semper bibendum magna, eget rhoncus quam lobortis et.…"/>
          <p:cNvSpPr txBox="1"/>
          <p:nvPr/>
        </p:nvSpPr>
        <p:spPr>
          <a:xfrm>
            <a:off x="977432" y="6283483"/>
            <a:ext cx="21629587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dirty="0" smtClean="0"/>
              <a:t> </a:t>
            </a:r>
            <a:endParaRPr dirty="0"/>
          </a:p>
        </p:txBody>
      </p:sp>
      <p:sp>
        <p:nvSpPr>
          <p:cNvPr id="7" name="Lorem ipsum dolor sit amet, consectetur adipiscing elit. Morbi interdum blandit ligula a elementum. Pellentesque bibendum risus ut ligula porttitor finibus. Suspendisse lacinia mi mauris, dapibus ullamcorper ipsum dignissim ac. Phasellus faucibus, tellus ac tristique egestas, neque risus fermentum risus, non cursus magna felis a dui. Praesent tincidunt sed sapien in venenatis. Donec semper bibendum magna, eget rhoncus quam lobortis et.…"/>
          <p:cNvSpPr txBox="1"/>
          <p:nvPr/>
        </p:nvSpPr>
        <p:spPr>
          <a:xfrm>
            <a:off x="27224246" y="8159916"/>
            <a:ext cx="21629587" cy="434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u="sng" dirty="0" smtClean="0"/>
              <a:t>Hodnocení</a:t>
            </a:r>
            <a:r>
              <a:rPr lang="cs-CZ" dirty="0" smtClean="0"/>
              <a:t> </a:t>
            </a:r>
            <a:endParaRPr lang="cs-CZ" u="sng" dirty="0" smtClean="0"/>
          </a:p>
          <a:p>
            <a:pPr marL="457200" indent="-457200" defTabSz="457200">
              <a:lnSpc>
                <a:spcPct val="100000"/>
              </a:lnSpc>
              <a:buFont typeface="Arial" panose="020B0604020202020204" pitchFamily="34" charset="0"/>
              <a:buChar char="•"/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800" dirty="0" smtClean="0"/>
              <a:t>Rada vědy a výzkumu UK FTVS (RVV UK FTVS)</a:t>
            </a:r>
          </a:p>
          <a:p>
            <a:pPr marL="457200" indent="-457200" defTabSz="457200">
              <a:lnSpc>
                <a:spcPct val="100000"/>
              </a:lnSpc>
              <a:buFont typeface="Arial" panose="020B0604020202020204" pitchFamily="34" charset="0"/>
              <a:buChar char="•"/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800" dirty="0" smtClean="0"/>
              <a:t>Hodnocení podle </a:t>
            </a:r>
            <a:r>
              <a:rPr lang="cs-CZ" sz="2800" b="1" dirty="0" smtClean="0"/>
              <a:t>Přínos k poznání </a:t>
            </a:r>
            <a:r>
              <a:rPr lang="cs-CZ" sz="2800" dirty="0" smtClean="0"/>
              <a:t> nebo </a:t>
            </a:r>
            <a:r>
              <a:rPr lang="cs-CZ" sz="2800" b="1" dirty="0" smtClean="0"/>
              <a:t>Společenská relevance</a:t>
            </a:r>
            <a:r>
              <a:rPr lang="cs-CZ" sz="2800" dirty="0" smtClean="0"/>
              <a:t> </a:t>
            </a:r>
          </a:p>
          <a:p>
            <a:pPr marL="457200" indent="-457200" defTabSz="457200">
              <a:lnSpc>
                <a:spcPct val="100000"/>
              </a:lnSpc>
              <a:buFont typeface="Arial" panose="020B0604020202020204" pitchFamily="34" charset="0"/>
              <a:buChar char="•"/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800" dirty="0" smtClean="0"/>
              <a:t>5 určených členů RVV UK FTVS; dle kritéria a uděluje známku; výsledná známka je průměrem od všech 5 hodnotitelů</a:t>
            </a:r>
          </a:p>
          <a:p>
            <a:pPr marL="457200" indent="-457200" defTabSz="457200">
              <a:lnSpc>
                <a:spcPct val="100000"/>
              </a:lnSpc>
              <a:buFont typeface="Arial" panose="020B0604020202020204" pitchFamily="34" charset="0"/>
              <a:buChar char="•"/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800" dirty="0">
                <a:sym typeface="Montserrat"/>
              </a:rPr>
              <a:t>Zaokrouhleno bude na celá čísla – pro hodnoty </a:t>
            </a:r>
            <a:r>
              <a:rPr lang="cs-CZ" sz="2800" b="1" dirty="0">
                <a:sym typeface="Montserrat"/>
              </a:rPr>
              <a:t>0,0 – 0,49 směrem dolů </a:t>
            </a:r>
            <a:r>
              <a:rPr lang="cs-CZ" sz="2800" dirty="0">
                <a:sym typeface="Montserrat"/>
              </a:rPr>
              <a:t>na nejbližší celé číslo. Pro hodnoty </a:t>
            </a:r>
            <a:r>
              <a:rPr lang="cs-CZ" sz="2800" b="1" dirty="0">
                <a:sym typeface="Montserrat"/>
              </a:rPr>
              <a:t>0,50 – 0,99 směrem nahoru</a:t>
            </a:r>
            <a:r>
              <a:rPr lang="cs-CZ" sz="2800" dirty="0">
                <a:sym typeface="Montserrat"/>
              </a:rPr>
              <a:t>, na nejbližší celé číslo.</a:t>
            </a:r>
            <a:endParaRPr lang="cs-CZ" sz="2800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dirty="0" smtClean="0"/>
              <a:t> </a:t>
            </a:r>
            <a:endParaRPr dirty="0"/>
          </a:p>
        </p:txBody>
      </p:sp>
      <p:sp>
        <p:nvSpPr>
          <p:cNvPr id="3" name="Tlačítko akce: Dopředu nebo Další 2">
            <a:hlinkClick r:id="rId2" action="ppaction://hlinksldjump" highlightClick="1"/>
          </p:cNvPr>
          <p:cNvSpPr/>
          <p:nvPr/>
        </p:nvSpPr>
        <p:spPr>
          <a:xfrm>
            <a:off x="22768560" y="12039600"/>
            <a:ext cx="457200" cy="396240"/>
          </a:xfrm>
          <a:prstGeom prst="actionButtonForwardNex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0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906039"/>
              </p:ext>
            </p:extLst>
          </p:nvPr>
        </p:nvGraphicFramePr>
        <p:xfrm>
          <a:off x="29726573" y="14441974"/>
          <a:ext cx="17441227" cy="5599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7040">
                  <a:extLst>
                    <a:ext uri="{9D8B030D-6E8A-4147-A177-3AD203B41FA5}">
                      <a16:colId xmlns:a16="http://schemas.microsoft.com/office/drawing/2014/main" val="3889329311"/>
                    </a:ext>
                  </a:extLst>
                </a:gridCol>
                <a:gridCol w="6976876">
                  <a:extLst>
                    <a:ext uri="{9D8B030D-6E8A-4147-A177-3AD203B41FA5}">
                      <a16:colId xmlns:a16="http://schemas.microsoft.com/office/drawing/2014/main" val="3929754432"/>
                    </a:ext>
                  </a:extLst>
                </a:gridCol>
                <a:gridCol w="4116837">
                  <a:extLst>
                    <a:ext uri="{9D8B030D-6E8A-4147-A177-3AD203B41FA5}">
                      <a16:colId xmlns:a16="http://schemas.microsoft.com/office/drawing/2014/main" val="2055799079"/>
                    </a:ext>
                  </a:extLst>
                </a:gridCol>
                <a:gridCol w="4330474">
                  <a:extLst>
                    <a:ext uri="{9D8B030D-6E8A-4147-A177-3AD203B41FA5}">
                      <a16:colId xmlns:a16="http://schemas.microsoft.com/office/drawing/2014/main" val="1693009922"/>
                    </a:ext>
                  </a:extLst>
                </a:gridCol>
              </a:tblGrid>
              <a:tr h="1031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Výsledná známka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Akce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Bodový zisk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Hlavní / vedlejší výstup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192156"/>
                  </a:ext>
                </a:extLst>
              </a:tr>
              <a:tr h="70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výsledek je v IS FTVS přeřazen pod kód 8 (NEBIBLIO-1)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200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hlavní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9941070"/>
                  </a:ext>
                </a:extLst>
              </a:tr>
              <a:tr h="70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výsledek je v IS FTVS přeřazen pod kód 9 (NEBIBLIO-2)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100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hlavní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6844126"/>
                  </a:ext>
                </a:extLst>
              </a:tr>
              <a:tr h="70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výsledek je v IS FTVS přeřazen pod kód 10 (NEBIBLIO-3)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15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hlavní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3438067"/>
                  </a:ext>
                </a:extLst>
              </a:tr>
              <a:tr h="1127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4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výsledek zůstává v IS FTVS tak, jak byl vykázán a zařazen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dle zařazení do kódu výstupu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vedlejší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7663971"/>
                  </a:ext>
                </a:extLst>
              </a:tr>
              <a:tr h="769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5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výsledek je v IS FTVS přeřazen pod kód 24 (NEBIBLIO-5)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>
                          <a:effectLst/>
                        </a:rPr>
                        <a:t>50% původního bodového hodnocení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vedlejší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818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032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25E-6 1.48148E-6 L 1.08184 -0.1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95" y="-8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22222E-6 L -1.0737 -0.25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85" y="-126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1 0.20417 L -0.99303 -0.541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34" y="-37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HLAVNÍ NADPIS PREZENTACE"/>
          <p:cNvSpPr txBox="1"/>
          <p:nvPr/>
        </p:nvSpPr>
        <p:spPr>
          <a:xfrm>
            <a:off x="1143664" y="1046095"/>
            <a:ext cx="20538740" cy="123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6328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algn="ctr"/>
            <a:r>
              <a:rPr lang="cs-CZ" sz="4800" dirty="0" smtClean="0"/>
              <a:t>Kvantitativní kritéria pro rok 2018/2019</a:t>
            </a:r>
          </a:p>
          <a:p>
            <a:pPr algn="ctr"/>
            <a:r>
              <a:rPr lang="cs-CZ" sz="4400" dirty="0" smtClean="0"/>
              <a:t>Vědecko-publikační </a:t>
            </a:r>
            <a:r>
              <a:rPr lang="cs-CZ" sz="4400" dirty="0" smtClean="0"/>
              <a:t>činnost</a:t>
            </a:r>
          </a:p>
        </p:txBody>
      </p:sp>
      <p:sp>
        <p:nvSpPr>
          <p:cNvPr id="51" name="Lorem ipsum dolor sit amet, consectetur adipiscing elit. Morbi interdum blandit ligula a elementum. Pellentesque bibendum risus ut ligula porttitor finibus. Suspendisse lacinia mi mauris, dapibus ullamcorper ipsum dignissim ac. Phasellus faucibus, tellus ac tristique egestas, neque risus fermentum risus, non cursus magna felis a dui. Praesent tincidunt sed sapien in venenatis. Donec semper bibendum magna, eget rhoncus quam lobortis et.…"/>
          <p:cNvSpPr txBox="1"/>
          <p:nvPr/>
        </p:nvSpPr>
        <p:spPr>
          <a:xfrm>
            <a:off x="955175" y="2847898"/>
            <a:ext cx="21629587" cy="8911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b="1" dirty="0" smtClean="0"/>
              <a:t>Hodnocení vědecko-publikační činnosti – alokace výkonnostní odměny </a:t>
            </a:r>
          </a:p>
          <a:p>
            <a:pPr algn="ctr"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b="1" dirty="0" smtClean="0"/>
          </a:p>
          <a:p>
            <a:pPr marL="457200" indent="-457200" defTabSz="457200">
              <a:lnSpc>
                <a:spcPct val="100000"/>
              </a:lnSpc>
              <a:buFont typeface="Arial" panose="020B0604020202020204" pitchFamily="34" charset="0"/>
              <a:buChar char="•"/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800" dirty="0" smtClean="0"/>
              <a:t>Hlavní body (kódy 1 – 10 včetně výsledků </a:t>
            </a:r>
            <a:r>
              <a:rPr lang="cs-CZ" sz="2800" dirty="0" err="1" smtClean="0"/>
              <a:t>nebiblio</a:t>
            </a:r>
            <a:r>
              <a:rPr lang="cs-CZ" sz="2800" dirty="0" smtClean="0"/>
              <a:t>) </a:t>
            </a:r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marL="457200" indent="-457200" defTabSz="457200">
              <a:lnSpc>
                <a:spcPct val="100000"/>
              </a:lnSpc>
              <a:buFont typeface="Arial" panose="020B0604020202020204" pitchFamily="34" charset="0"/>
              <a:buChar char="•"/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2800" dirty="0" smtClean="0"/>
              <a:t>Vedlejší body (kódy 34 a 35) </a:t>
            </a:r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lang="cs-CZ" dirty="0" smtClean="0"/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cs-CZ" sz="3200" dirty="0" smtClean="0"/>
              <a:t>Pravidla:</a:t>
            </a:r>
          </a:p>
          <a:p>
            <a:pPr marL="514350" lvl="0" indent="-514350">
              <a:buAutoNum type="arabicPeriod"/>
            </a:pPr>
            <a:r>
              <a:rPr lang="cs-CZ" sz="3200" dirty="0" smtClean="0"/>
              <a:t>Výstupy</a:t>
            </a:r>
            <a:r>
              <a:rPr lang="cs-CZ" sz="3200" dirty="0"/>
              <a:t>, které byly zpracovány v rámci řešení projektu (např. IP UK) nebudou do výpočtu </a:t>
            </a:r>
            <a:endParaRPr lang="cs-CZ" sz="3200" dirty="0" smtClean="0"/>
          </a:p>
          <a:p>
            <a:pPr lvl="0"/>
            <a:r>
              <a:rPr lang="cs-CZ" sz="3200" dirty="0" smtClean="0"/>
              <a:t>pro </a:t>
            </a:r>
            <a:r>
              <a:rPr lang="cs-CZ" sz="3200" dirty="0"/>
              <a:t>odměny </a:t>
            </a:r>
            <a:r>
              <a:rPr lang="cs-CZ" sz="3200" dirty="0" smtClean="0"/>
              <a:t>zahrnuty. </a:t>
            </a:r>
          </a:p>
          <a:p>
            <a:pPr lvl="0"/>
            <a:endParaRPr lang="cs-CZ" sz="3200" dirty="0"/>
          </a:p>
          <a:p>
            <a:pPr lvl="0"/>
            <a:r>
              <a:rPr lang="cs-CZ" sz="3200" dirty="0" smtClean="0"/>
              <a:t>2. Maximální </a:t>
            </a:r>
            <a:r>
              <a:rPr lang="cs-CZ" sz="3200" dirty="0"/>
              <a:t>částka za 1,0 bodu hodnoceného výstupu je stanovena na 3 500 Kč v hrubé </a:t>
            </a:r>
            <a:r>
              <a:rPr lang="cs-CZ" sz="3200" dirty="0" smtClean="0"/>
              <a:t>mzdě.</a:t>
            </a:r>
          </a:p>
          <a:p>
            <a:pPr lvl="0"/>
            <a:r>
              <a:rPr lang="cs-CZ" sz="3200" dirty="0" smtClean="0"/>
              <a:t> </a:t>
            </a:r>
          </a:p>
          <a:p>
            <a:pPr lvl="0"/>
            <a:r>
              <a:rPr lang="cs-CZ" sz="3200" dirty="0" smtClean="0"/>
              <a:t>3. v</a:t>
            </a:r>
            <a:r>
              <a:rPr lang="cs-CZ" sz="3200" dirty="0"/>
              <a:t> případě, že alokovaná částka v návaznosti na celkový počet bodů v hodnocených kódech a stanovené </a:t>
            </a:r>
            <a:endParaRPr lang="cs-CZ" sz="3200" dirty="0" smtClean="0"/>
          </a:p>
          <a:p>
            <a:pPr lvl="0"/>
            <a:r>
              <a:rPr lang="cs-CZ" sz="3200" dirty="0" smtClean="0"/>
              <a:t>horní </a:t>
            </a:r>
            <a:r>
              <a:rPr lang="cs-CZ" sz="3200" dirty="0"/>
              <a:t>hranici za jeden bod nebude vyčerpána, bude zůstatek převeden do rozpočtu pro výpočet odměn </a:t>
            </a:r>
            <a:endParaRPr lang="cs-CZ" sz="3200" dirty="0" smtClean="0"/>
          </a:p>
          <a:p>
            <a:pPr lvl="0"/>
            <a:r>
              <a:rPr lang="cs-CZ" sz="3200" dirty="0" smtClean="0"/>
              <a:t>za </a:t>
            </a:r>
            <a:r>
              <a:rPr lang="cs-CZ" sz="3200" dirty="0"/>
              <a:t>publikační výstupy v hlavních bodech</a:t>
            </a:r>
            <a:r>
              <a:rPr lang="cs-CZ" sz="3200" dirty="0" smtClean="0"/>
              <a:t>.</a:t>
            </a:r>
          </a:p>
          <a:p>
            <a:endParaRPr lang="cs-CZ" sz="2800" dirty="0"/>
          </a:p>
          <a:p>
            <a:pPr lvl="0"/>
            <a:endParaRPr lang="cs-CZ" sz="2400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967555"/>
              </p:ext>
            </p:extLst>
          </p:nvPr>
        </p:nvGraphicFramePr>
        <p:xfrm>
          <a:off x="16256442" y="3332480"/>
          <a:ext cx="885952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9063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6720" y="390114"/>
            <a:ext cx="20990560" cy="12535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Kvalitativní stupnice pro kritérium hodnocení „přínos k poznání“ je následující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Both"/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Výsledek, který je z hlediska originality, významu a obtížnosti získání </a:t>
            </a: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špičkové světové úrovni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world-leading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Both"/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Výsledek, který je z hlediska originality, významu a obtížnosti získání na </a:t>
            </a: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vynikající mezinárodní úrovni, ale nedosahuje nejvyšší úrovně excelence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excellent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Both"/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Výsledek, který je z hlediska originality, </a:t>
            </a: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významu a obtížnosti získání mezinárodně uznávaný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Both"/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Výsledek, který je z hlediska originality, </a:t>
            </a: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významu a obtížnosti získání národně uznatelný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Both"/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Výsledek, který nesplňuje standard národně uznatelné výzkumné práce.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cs-CZ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Kvalitativní stupnice pro kritérium hodnocení „společenská relevance“ je následující</a:t>
            </a: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cs-CZ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Both"/>
            </a:pP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 na špičkové úrovni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world-leading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jehož využití v praxi přinese zásadní změnu s mezinárodním ekonomickým dopadem (reálný předpoklad širokého uplatnění na více zahraničních trzích atd.), nebo změnu s mimořádným dopadem mezinárodního charakteru na společnost (reálný předpoklad zásadního uplatnění na mezinárodní úrovni v oblastech veřejného zájmu).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Both"/>
            </a:pP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 na vynikající úrovni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excellent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jehož využití v praxi přinese změnu s mezinárodním ekonomickým dopadem (reálný předpoklad uplatnění na zahraničním trhu atd.), nebo změnu s významným dopadem na společnost (reálný předpoklad zásadního uplatnění v oblastech veřejného zájmu).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Both"/>
            </a:pP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 na velmi dobré úrovni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jehož využití v praxi přinese změnu s ekonomickým dopadem na českém trhu nebo změnu s dopadem na společnost (reálný předpoklad uplatnění v oblastech veřejného zájmu).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Both"/>
            </a:pP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 na průměrné úrovni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jehož využití v praxi přinese dílčí změnu s ekonomickým dopadem na českém trhu nebo dílčí změnu s dopadem na českou společnost (reálný předpoklad dílčího uplatnění v oblastech veřejného zájmu).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Both"/>
            </a:pP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 na podprůměrné úrovni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jehož využití v praxi pravděpodobně nepřinese žádnou změnu s ekonomickým dopadem ani změnu s dopadem na českou společnost (není reálný předpoklad uplatnění v oblastech veřejného zájmu).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lačítko akce: Začátek 2">
            <a:hlinkClick r:id="" action="ppaction://hlinkshowjump?jump=lastslideviewed" highlightClick="1"/>
          </p:cNvPr>
          <p:cNvSpPr/>
          <p:nvPr/>
        </p:nvSpPr>
        <p:spPr>
          <a:xfrm>
            <a:off x="23652480" y="12466320"/>
            <a:ext cx="487680" cy="304800"/>
          </a:xfrm>
          <a:prstGeom prst="actionButtonBeginning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0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99720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905</Words>
  <Application>Microsoft Office PowerPoint</Application>
  <PresentationFormat>Vlastní</PresentationFormat>
  <Paragraphs>343</Paragraphs>
  <Slides>8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8" baseType="lpstr">
      <vt:lpstr>Arial</vt:lpstr>
      <vt:lpstr>Calibri</vt:lpstr>
      <vt:lpstr>Helvetica Neue</vt:lpstr>
      <vt:lpstr>Helvetica Neue Light</vt:lpstr>
      <vt:lpstr>Helvetica Neue Medium</vt:lpstr>
      <vt:lpstr>Montserrat</vt:lpstr>
      <vt:lpstr>Montserrat Black</vt:lpstr>
      <vt:lpstr>Montserrat Bold</vt:lpstr>
      <vt:lpstr>Times New Roman</vt:lpstr>
      <vt:lpstr>Black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Chrudimsky</dc:creator>
  <cp:lastModifiedBy>Windows User</cp:lastModifiedBy>
  <cp:revision>48</cp:revision>
  <dcterms:modified xsi:type="dcterms:W3CDTF">2019-05-28T11:00:02Z</dcterms:modified>
</cp:coreProperties>
</file>