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7" r:id="rId9"/>
    <p:sldId id="26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2C"/>
    <a:srgbClr val="263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884" y="2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263289"/>
                </a:solidFill>
                <a:latin typeface="+mn-lt"/>
                <a:ea typeface="+mn-ea"/>
                <a:cs typeface="+mn-cs"/>
              </a:defRPr>
            </a:pPr>
            <a:r>
              <a:rPr lang="cs-CZ" sz="2800" b="1">
                <a:solidFill>
                  <a:srgbClr val="263289"/>
                </a:solidFill>
              </a:rPr>
              <a:t>Vývoj</a:t>
            </a:r>
            <a:r>
              <a:rPr lang="cs-CZ" sz="2800" b="1" baseline="0">
                <a:solidFill>
                  <a:srgbClr val="263289"/>
                </a:solidFill>
              </a:rPr>
              <a:t> výše celkové institucionální podpory a výnosy DČ a CŽV</a:t>
            </a:r>
            <a:endParaRPr lang="cs-CZ" sz="2800" b="1">
              <a:solidFill>
                <a:srgbClr val="263289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tab.final_zdroj!$A$3</c:f>
              <c:strCache>
                <c:ptCount val="1"/>
                <c:pt idx="0">
                  <c:v>V - dotace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tab.final_zdroj!$B$2:$F$2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tab.final_zdroj!$B$3:$F$3</c:f>
            </c:numRef>
          </c:val>
          <c:extLst>
            <c:ext xmlns:c16="http://schemas.microsoft.com/office/drawing/2014/chart" uri="{C3380CC4-5D6E-409C-BE32-E72D297353CC}">
              <c16:uniqueId val="{00000000-1410-48A1-816A-F4ECB0489D46}"/>
            </c:ext>
          </c:extLst>
        </c:ser>
        <c:ser>
          <c:idx val="1"/>
          <c:order val="1"/>
          <c:tx>
            <c:strRef>
              <c:f>tab.final_zdroj!$A$4</c:f>
              <c:strCache>
                <c:ptCount val="1"/>
                <c:pt idx="0">
                  <c:v>Dotace</c:v>
                </c:pt>
              </c:strCache>
            </c:strRef>
          </c:tx>
          <c:spPr>
            <a:solidFill>
              <a:srgbClr val="263289">
                <a:alpha val="80000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tab.final_zdroj!$B$2:$F$2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tab.final_zdroj!$B$4:$F$4</c:f>
              <c:numCache>
                <c:formatCode>#,##0</c:formatCode>
                <c:ptCount val="5"/>
                <c:pt idx="0">
                  <c:v>118458585</c:v>
                </c:pt>
                <c:pt idx="1">
                  <c:v>116120167</c:v>
                </c:pt>
                <c:pt idx="2">
                  <c:v>114160068</c:v>
                </c:pt>
                <c:pt idx="3">
                  <c:v>136977671</c:v>
                </c:pt>
                <c:pt idx="4">
                  <c:v>147818420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0-48A1-816A-F4ECB0489D46}"/>
            </c:ext>
          </c:extLst>
        </c:ser>
        <c:ser>
          <c:idx val="2"/>
          <c:order val="2"/>
          <c:tx>
            <c:strRef>
              <c:f>tab.final_zdroj!$A$5</c:f>
              <c:strCache>
                <c:ptCount val="1"/>
                <c:pt idx="0">
                  <c:v>DČ + CŽV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tab.final_zdroj!$B$2:$F$2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tab.final_zdroj!$B$5:$F$5</c:f>
              <c:numCache>
                <c:formatCode>#,##0</c:formatCode>
                <c:ptCount val="5"/>
                <c:pt idx="0">
                  <c:v>26221154.550000001</c:v>
                </c:pt>
                <c:pt idx="1">
                  <c:v>29718768.98</c:v>
                </c:pt>
                <c:pt idx="2">
                  <c:v>33003124.34</c:v>
                </c:pt>
                <c:pt idx="3">
                  <c:v>32006923.350000001</c:v>
                </c:pt>
                <c:pt idx="4">
                  <c:v>33607269.517500006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0-48A1-816A-F4ECB0489D46}"/>
            </c:ext>
          </c:extLst>
        </c:ser>
        <c:ser>
          <c:idx val="3"/>
          <c:order val="3"/>
          <c:tx>
            <c:strRef>
              <c:f>tab.final_zdroj!$A$6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E3002C">
                <a:alpha val="81176"/>
              </a:srgbClr>
            </a:solidFill>
            <a:ln>
              <a:noFill/>
            </a:ln>
            <a:effectLst>
              <a:outerShdw blurRad="50800" dist="38100" dir="9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cat>
            <c:numRef>
              <c:f>tab.final_zdroj!$B$2:$F$2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tab.final_zdroj!$B$6:$F$6</c:f>
              <c:numCache>
                <c:formatCode>#,##0</c:formatCode>
                <c:ptCount val="5"/>
                <c:pt idx="0">
                  <c:v>144679739.55000001</c:v>
                </c:pt>
                <c:pt idx="1">
                  <c:v>145838935.97999999</c:v>
                </c:pt>
                <c:pt idx="2">
                  <c:v>147163192.34</c:v>
                </c:pt>
                <c:pt idx="3">
                  <c:v>168984594.34999999</c:v>
                </c:pt>
                <c:pt idx="4">
                  <c:v>181425689.51750001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0-48A1-816A-F4ECB0489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21600"/>
        <c:axId val="138536064"/>
      </c:barChart>
      <c:catAx>
        <c:axId val="13852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536064"/>
        <c:crosses val="autoZero"/>
        <c:auto val="1"/>
        <c:lblAlgn val="ctr"/>
        <c:lblOffset val="100"/>
        <c:noMultiLvlLbl val="0"/>
      </c:catAx>
      <c:valAx>
        <c:axId val="138536064"/>
        <c:scaling>
          <c:orientation val="minMax"/>
          <c:max val="2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CZK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52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rgbClr val="263289"/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263289"/>
                </a:solidFill>
              </a:rPr>
              <a:t>Výdaje na smluvní mzdy</a:t>
            </a:r>
            <a:r>
              <a:rPr lang="cs-CZ" sz="3600" b="1" baseline="0" dirty="0">
                <a:solidFill>
                  <a:srgbClr val="263289"/>
                </a:solidFill>
              </a:rPr>
              <a:t> akademických a vědeckých pracovníků </a:t>
            </a:r>
            <a:endParaRPr lang="cs-CZ" sz="3600" b="1" dirty="0">
              <a:solidFill>
                <a:srgbClr val="263289"/>
              </a:solidFill>
            </a:endParaRPr>
          </a:p>
        </c:rich>
      </c:tx>
      <c:layout>
        <c:manualLayout>
          <c:xMode val="edge"/>
          <c:yMode val="edge"/>
          <c:x val="0.1458260010850376"/>
          <c:y val="6.663760380971203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tab.final_zdroj!$A$33</c:f>
              <c:strCache>
                <c:ptCount val="1"/>
                <c:pt idx="0">
                  <c:v>Hrubá mzda</c:v>
                </c:pt>
              </c:strCache>
            </c:strRef>
          </c:tx>
          <c:spPr>
            <a:solidFill>
              <a:srgbClr val="26328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tab.final_zdroj!$B$32:$F$32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tab.final_zdroj!$B$33:$F$33</c:f>
              <c:numCache>
                <c:formatCode>#,##0</c:formatCode>
                <c:ptCount val="5"/>
                <c:pt idx="0">
                  <c:v>47921819</c:v>
                </c:pt>
                <c:pt idx="1">
                  <c:v>48872125</c:v>
                </c:pt>
                <c:pt idx="2">
                  <c:v>51718288</c:v>
                </c:pt>
                <c:pt idx="3">
                  <c:v>61773409</c:v>
                </c:pt>
                <c:pt idx="4">
                  <c:v>67000000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A-4EAB-9AEC-A48FEEEB296E}"/>
            </c:ext>
          </c:extLst>
        </c:ser>
        <c:ser>
          <c:idx val="1"/>
          <c:order val="1"/>
          <c:tx>
            <c:strRef>
              <c:f>tab.final_zdroj!$A$34</c:f>
              <c:strCache>
                <c:ptCount val="1"/>
                <c:pt idx="0">
                  <c:v>Odměny</c:v>
                </c:pt>
              </c:strCache>
            </c:strRef>
          </c:tx>
          <c:spPr>
            <a:solidFill>
              <a:srgbClr val="E3002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tab.final_zdroj!$B$32:$F$32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tab.final_zdroj!$B$34:$F$34</c:f>
              <c:numCache>
                <c:formatCode>#,##0</c:formatCode>
                <c:ptCount val="5"/>
                <c:pt idx="0">
                  <c:v>10390228</c:v>
                </c:pt>
                <c:pt idx="1">
                  <c:v>10952540</c:v>
                </c:pt>
                <c:pt idx="2">
                  <c:v>12657644</c:v>
                </c:pt>
                <c:pt idx="3">
                  <c:v>16812045</c:v>
                </c:pt>
                <c:pt idx="4">
                  <c:v>19000000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A-4EAB-9AEC-A48FEEEB2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61408"/>
        <c:axId val="32571776"/>
      </c:barChart>
      <c:lineChart>
        <c:grouping val="standard"/>
        <c:varyColors val="0"/>
        <c:ser>
          <c:idx val="2"/>
          <c:order val="2"/>
          <c:tx>
            <c:strRef>
              <c:f>tab.final_zdroj!$A$35</c:f>
              <c:strCache>
                <c:ptCount val="1"/>
                <c:pt idx="0">
                  <c:v>Hrubá mzda vs odměny</c:v>
                </c:pt>
              </c:strCache>
            </c:strRef>
          </c:tx>
          <c:spPr>
            <a:ln w="1016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tab.final_zdroj!$B$32:$F$32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tab.final_zdroj!$B$35:$F$35</c:f>
              <c:numCache>
                <c:formatCode>0%</c:formatCode>
                <c:ptCount val="5"/>
                <c:pt idx="0">
                  <c:v>0.21681622728052122</c:v>
                </c:pt>
                <c:pt idx="1">
                  <c:v>0.22410607273573638</c:v>
                </c:pt>
                <c:pt idx="2">
                  <c:v>0.24474213067532322</c:v>
                </c:pt>
                <c:pt idx="3">
                  <c:v>0.27215666533799354</c:v>
                </c:pt>
                <c:pt idx="4">
                  <c:v>0.28358208955223879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1A-4EAB-9AEC-A48FEEEB2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77792"/>
        <c:axId val="32575488"/>
      </c:lineChart>
      <c:catAx>
        <c:axId val="3256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571776"/>
        <c:crosses val="autoZero"/>
        <c:auto val="1"/>
        <c:lblAlgn val="ctr"/>
        <c:lblOffset val="100"/>
        <c:noMultiLvlLbl val="0"/>
      </c:catAx>
      <c:valAx>
        <c:axId val="325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CZK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561408"/>
        <c:crosses val="autoZero"/>
        <c:crossBetween val="between"/>
      </c:valAx>
      <c:valAx>
        <c:axId val="325754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577792"/>
        <c:crosses val="max"/>
        <c:crossBetween val="between"/>
      </c:valAx>
      <c:catAx>
        <c:axId val="32577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75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rgbClr val="263289"/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263289"/>
                </a:solidFill>
              </a:rPr>
              <a:t>Průměrná</a:t>
            </a:r>
            <a:r>
              <a:rPr lang="cs-CZ" sz="3600" b="1" baseline="0" dirty="0">
                <a:solidFill>
                  <a:srgbClr val="263289"/>
                </a:solidFill>
              </a:rPr>
              <a:t> mzda a </a:t>
            </a:r>
            <a:r>
              <a:rPr lang="cs-CZ" sz="3600" b="1" baseline="0" dirty="0" smtClean="0">
                <a:solidFill>
                  <a:srgbClr val="263289"/>
                </a:solidFill>
              </a:rPr>
              <a:t>medián </a:t>
            </a:r>
            <a:r>
              <a:rPr lang="cs-CZ" sz="3600" b="1" baseline="0" dirty="0">
                <a:solidFill>
                  <a:srgbClr val="263289"/>
                </a:solidFill>
              </a:rPr>
              <a:t>mezd </a:t>
            </a:r>
            <a:r>
              <a:rPr lang="cs-CZ" sz="3600" b="1" baseline="0" dirty="0" smtClean="0">
                <a:solidFill>
                  <a:srgbClr val="263289"/>
                </a:solidFill>
              </a:rPr>
              <a:t>akademických </a:t>
            </a:r>
            <a:r>
              <a:rPr lang="cs-CZ" sz="3600" b="1" baseline="0" dirty="0">
                <a:solidFill>
                  <a:srgbClr val="263289"/>
                </a:solidFill>
              </a:rPr>
              <a:t>pracovníků</a:t>
            </a:r>
            <a:endParaRPr lang="cs-CZ" sz="3600" b="1" dirty="0">
              <a:solidFill>
                <a:srgbClr val="263289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623087296869689E-2"/>
          <c:y val="7.4333777728400552E-2"/>
          <c:w val="0.94022744431478411"/>
          <c:h val="0.82547494722808579"/>
        </c:manualLayout>
      </c:layout>
      <c:lineChart>
        <c:grouping val="standard"/>
        <c:varyColors val="0"/>
        <c:ser>
          <c:idx val="0"/>
          <c:order val="0"/>
          <c:tx>
            <c:strRef>
              <c:f>tab.final_zdroj!$A$46</c:f>
              <c:strCache>
                <c:ptCount val="1"/>
                <c:pt idx="0">
                  <c:v>Průměrná mzda VP+AP+L</c:v>
                </c:pt>
              </c:strCache>
            </c:strRef>
          </c:tx>
          <c:spPr>
            <a:ln w="127000" cap="rnd">
              <a:solidFill>
                <a:srgbClr val="E3002C"/>
              </a:solidFill>
              <a:round/>
            </a:ln>
            <a:effectLst/>
          </c:spPr>
          <c:marker>
            <c:symbol val="none"/>
          </c:marker>
          <c:cat>
            <c:numRef>
              <c:f>tab.final_zdroj!$B$45:$F$45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tab.final_zdroj!$B$46:$F$46</c:f>
              <c:numCache>
                <c:formatCode>#,##0</c:formatCode>
                <c:ptCount val="5"/>
                <c:pt idx="0">
                  <c:v>30743.236359810518</c:v>
                </c:pt>
                <c:pt idx="1">
                  <c:v>33836.619919188903</c:v>
                </c:pt>
                <c:pt idx="2">
                  <c:v>39151.691330323425</c:v>
                </c:pt>
                <c:pt idx="3">
                  <c:v>46061.884458681554</c:v>
                </c:pt>
                <c:pt idx="4">
                  <c:v>49286.216370789269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E-451A-A8BD-358FE35BA1A0}"/>
            </c:ext>
          </c:extLst>
        </c:ser>
        <c:ser>
          <c:idx val="1"/>
          <c:order val="1"/>
          <c:tx>
            <c:strRef>
              <c:f>tab.final_zdroj!$A$47</c:f>
              <c:strCache>
                <c:ptCount val="1"/>
                <c:pt idx="0">
                  <c:v>Průměrná mzda AP+VP v grantu</c:v>
                </c:pt>
              </c:strCache>
            </c:strRef>
          </c:tx>
          <c:spPr>
            <a:ln w="127000" cap="rnd">
              <a:solidFill>
                <a:srgbClr val="263289"/>
              </a:solidFill>
              <a:round/>
            </a:ln>
            <a:effectLst/>
          </c:spPr>
          <c:marker>
            <c:symbol val="none"/>
          </c:marker>
          <c:cat>
            <c:numRef>
              <c:f>tab.final_zdroj!$B$45:$F$45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tab.final_zdroj!$B$47:$F$47</c:f>
              <c:numCache>
                <c:formatCode>#,##0</c:formatCode>
                <c:ptCount val="5"/>
                <c:pt idx="0">
                  <c:v>40824.78723404256</c:v>
                </c:pt>
                <c:pt idx="1">
                  <c:v>43788.627659574471</c:v>
                </c:pt>
                <c:pt idx="2">
                  <c:v>50107.985815602849</c:v>
                </c:pt>
                <c:pt idx="3">
                  <c:v>66550.702127659591</c:v>
                </c:pt>
                <c:pt idx="4">
                  <c:v>79860.842553191513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E-451A-A8BD-358FE35BA1A0}"/>
            </c:ext>
          </c:extLst>
        </c:ser>
        <c:ser>
          <c:idx val="2"/>
          <c:order val="2"/>
          <c:tx>
            <c:strRef>
              <c:f>tab.final_zdroj!$A$48</c:f>
              <c:strCache>
                <c:ptCount val="1"/>
                <c:pt idx="0">
                  <c:v>Medián průměrné mzdy VP+AP+L</c:v>
                </c:pt>
              </c:strCache>
            </c:strRef>
          </c:tx>
          <c:spPr>
            <a:ln w="127000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tab.final_zdroj!$B$45:$F$45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tab.final_zdroj!$B$48:$F$48</c:f>
              <c:numCache>
                <c:formatCode>#,##0</c:formatCode>
                <c:ptCount val="5"/>
                <c:pt idx="0">
                  <c:v>25962.666666666668</c:v>
                </c:pt>
                <c:pt idx="1">
                  <c:v>26295.208333333332</c:v>
                </c:pt>
                <c:pt idx="2">
                  <c:v>27388.5</c:v>
                </c:pt>
                <c:pt idx="3">
                  <c:v>29606.583333333332</c:v>
                </c:pt>
                <c:pt idx="4">
                  <c:v>31679.044166666667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7E-451A-A8BD-358FE35BA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67264"/>
        <c:axId val="33945088"/>
      </c:lineChart>
      <c:catAx>
        <c:axId val="33867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945088"/>
        <c:crosses val="autoZero"/>
        <c:auto val="1"/>
        <c:lblAlgn val="ctr"/>
        <c:lblOffset val="100"/>
        <c:noMultiLvlLbl val="0"/>
      </c:catAx>
      <c:valAx>
        <c:axId val="33945088"/>
        <c:scaling>
          <c:orientation val="minMax"/>
          <c:max val="70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CZK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6726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63289"/>
                </a:solidFill>
                <a:latin typeface="+mn-lt"/>
                <a:ea typeface="+mn-ea"/>
                <a:cs typeface="+mn-cs"/>
              </a:defRPr>
            </a:pPr>
            <a:r>
              <a:rPr lang="cs-CZ" sz="3600" b="1">
                <a:solidFill>
                  <a:srgbClr val="263289"/>
                </a:solidFill>
              </a:rPr>
              <a:t>Porovnání</a:t>
            </a:r>
            <a:r>
              <a:rPr lang="cs-CZ" sz="3600" b="1" baseline="0">
                <a:solidFill>
                  <a:srgbClr val="263289"/>
                </a:solidFill>
              </a:rPr>
              <a:t> průměrných mezd podle plnění PPČ a VPČ</a:t>
            </a:r>
          </a:p>
          <a:p>
            <a:pPr>
              <a:defRPr sz="3600" b="0" i="0" u="none" strike="noStrike" kern="1200" spc="0" baseline="0">
                <a:solidFill>
                  <a:srgbClr val="263289"/>
                </a:solidFill>
                <a:latin typeface="+mn-lt"/>
                <a:ea typeface="+mn-ea"/>
                <a:cs typeface="+mn-cs"/>
              </a:defRPr>
            </a:pPr>
            <a:endParaRPr lang="cs-CZ" sz="3600">
              <a:solidFill>
                <a:srgbClr val="263289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tab.final_zdroj!$A$54</c:f>
              <c:strCache>
                <c:ptCount val="1"/>
                <c:pt idx="0">
                  <c:v>Průměrná mzda AP - plní VPČ</c:v>
                </c:pt>
              </c:strCache>
            </c:strRef>
          </c:tx>
          <c:spPr>
            <a:ln w="127000" cap="rnd">
              <a:solidFill>
                <a:srgbClr val="263289"/>
              </a:solidFill>
              <a:round/>
            </a:ln>
            <a:effectLst/>
          </c:spPr>
          <c:marker>
            <c:symbol val="none"/>
          </c:marker>
          <c:cat>
            <c:numRef>
              <c:f>tab.final_zdroj!$B$53:$E$53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tab.final_zdroj!$B$54:$E$54</c:f>
              <c:numCache>
                <c:formatCode>#,##0</c:formatCode>
                <c:ptCount val="4"/>
                <c:pt idx="0">
                  <c:v>46553.733660130725</c:v>
                </c:pt>
                <c:pt idx="1">
                  <c:v>53823.022260273974</c:v>
                </c:pt>
                <c:pt idx="2">
                  <c:v>63641.135881104041</c:v>
                </c:pt>
                <c:pt idx="3">
                  <c:v>66823.19267515924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02-4916-9996-DC626BF1C645}"/>
            </c:ext>
          </c:extLst>
        </c:ser>
        <c:ser>
          <c:idx val="1"/>
          <c:order val="1"/>
          <c:tx>
            <c:strRef>
              <c:f>tab.final_zdroj!$A$55</c:f>
              <c:strCache>
                <c:ptCount val="1"/>
                <c:pt idx="0">
                  <c:v>Průměrná mzda AP - neplní VPČ</c:v>
                </c:pt>
              </c:strCache>
            </c:strRef>
          </c:tx>
          <c:spPr>
            <a:ln w="139700" cap="rnd">
              <a:solidFill>
                <a:srgbClr val="263289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tab.final_zdroj!$B$53:$E$53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tab.final_zdroj!$B$55:$E$55</c:f>
              <c:numCache>
                <c:formatCode>#,##0</c:formatCode>
                <c:ptCount val="4"/>
                <c:pt idx="0">
                  <c:v>37510.758426966291</c:v>
                </c:pt>
                <c:pt idx="1">
                  <c:v>36891.369961121345</c:v>
                </c:pt>
                <c:pt idx="2">
                  <c:v>41026.036458333336</c:v>
                </c:pt>
                <c:pt idx="3">
                  <c:v>41846.557187500002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2-4916-9996-DC626BF1C645}"/>
            </c:ext>
          </c:extLst>
        </c:ser>
        <c:ser>
          <c:idx val="2"/>
          <c:order val="2"/>
          <c:tx>
            <c:strRef>
              <c:f>tab.final_zdroj!$A$56</c:f>
              <c:strCache>
                <c:ptCount val="1"/>
                <c:pt idx="0">
                  <c:v>Průměrná mzda L - plní PPČ</c:v>
                </c:pt>
              </c:strCache>
            </c:strRef>
          </c:tx>
          <c:spPr>
            <a:ln w="127000" cap="rnd">
              <a:solidFill>
                <a:srgbClr val="E3002C"/>
              </a:solidFill>
              <a:round/>
            </a:ln>
            <a:effectLst/>
          </c:spPr>
          <c:marker>
            <c:symbol val="none"/>
          </c:marker>
          <c:cat>
            <c:numRef>
              <c:f>tab.final_zdroj!$B$53:$E$53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tab.final_zdroj!$B$56:$E$56</c:f>
              <c:numCache>
                <c:formatCode>#,##0</c:formatCode>
                <c:ptCount val="4"/>
                <c:pt idx="0">
                  <c:v>30859.233333333334</c:v>
                </c:pt>
                <c:pt idx="1">
                  <c:v>32575.856102003643</c:v>
                </c:pt>
                <c:pt idx="2">
                  <c:v>37851.484962406015</c:v>
                </c:pt>
                <c:pt idx="3">
                  <c:v>41636.633458646618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02-4916-9996-DC626BF1C645}"/>
            </c:ext>
          </c:extLst>
        </c:ser>
        <c:ser>
          <c:idx val="3"/>
          <c:order val="3"/>
          <c:tx>
            <c:strRef>
              <c:f>tab.final_zdroj!$A$57</c:f>
              <c:strCache>
                <c:ptCount val="1"/>
                <c:pt idx="0">
                  <c:v>Průměrná mzda L - neplní PPČ</c:v>
                </c:pt>
              </c:strCache>
            </c:strRef>
          </c:tx>
          <c:spPr>
            <a:ln w="139700" cap="rnd">
              <a:solidFill>
                <a:srgbClr val="E3002C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tab.final_zdroj!$B$53:$E$53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tab.final_zdroj!$B$57:$E$57</c:f>
              <c:numCache>
                <c:formatCode>#,##0</c:formatCode>
                <c:ptCount val="4"/>
                <c:pt idx="0">
                  <c:v>27429.979166666668</c:v>
                </c:pt>
                <c:pt idx="1">
                  <c:v>29676.796875</c:v>
                </c:pt>
                <c:pt idx="2">
                  <c:v>29851.544715447159</c:v>
                </c:pt>
                <c:pt idx="3">
                  <c:v>30448.575609756102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02-4916-9996-DC626BF1C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74208"/>
        <c:axId val="44576128"/>
      </c:lineChart>
      <c:catAx>
        <c:axId val="44574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76128"/>
        <c:crosses val="autoZero"/>
        <c:auto val="1"/>
        <c:lblAlgn val="ctr"/>
        <c:lblOffset val="100"/>
        <c:noMultiLvlLbl val="0"/>
      </c:catAx>
      <c:valAx>
        <c:axId val="44576128"/>
        <c:scaling>
          <c:orientation val="minMax"/>
          <c:max val="75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CZK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574208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8140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ul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02366" y="963066"/>
            <a:ext cx="2796587" cy="279119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bdélník"/>
          <p:cNvSpPr/>
          <p:nvPr/>
        </p:nvSpPr>
        <p:spPr>
          <a:xfrm>
            <a:off x="-25452" y="12763500"/>
            <a:ext cx="24434904" cy="965200"/>
          </a:xfrm>
          <a:prstGeom prst="rect">
            <a:avLst/>
          </a:prstGeom>
          <a:solidFill>
            <a:srgbClr val="26328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WWW.FTVS.CUNI.CZ"/>
          <p:cNvSpPr txBox="1"/>
          <p:nvPr/>
        </p:nvSpPr>
        <p:spPr>
          <a:xfrm>
            <a:off x="17154165" y="12966699"/>
            <a:ext cx="64629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00000"/>
              </a:lnSpc>
              <a:defRPr sz="30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WWW.FTVS.CUNI.CZ</a:t>
            </a:r>
          </a:p>
        </p:txBody>
      </p:sp>
      <p:sp>
        <p:nvSpPr>
          <p:cNvPr id="20" name="UK FTVS"/>
          <p:cNvSpPr txBox="1"/>
          <p:nvPr/>
        </p:nvSpPr>
        <p:spPr>
          <a:xfrm>
            <a:off x="707663" y="12966699"/>
            <a:ext cx="6462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UK FTVS</a:t>
            </a:r>
          </a:p>
        </p:txBody>
      </p:sp>
      <p:pic>
        <p:nvPicPr>
          <p:cNvPr id="21" name="uk-logo.png" descr="uk-logo.png"/>
          <p:cNvPicPr>
            <a:picLocks noChangeAspect="1"/>
          </p:cNvPicPr>
          <p:nvPr/>
        </p:nvPicPr>
        <p:blipFill>
          <a:blip r:embed="rId4">
            <a:extLst/>
          </a:blip>
          <a:srcRect r="1"/>
          <a:stretch>
            <a:fillRect/>
          </a:stretch>
        </p:blipFill>
        <p:spPr>
          <a:xfrm>
            <a:off x="16074626" y="965733"/>
            <a:ext cx="2910886" cy="291091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331012" y="13015568"/>
            <a:ext cx="442876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NA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2.jpeg" descr="image2.jpeg"/>
          <p:cNvPicPr>
            <a:picLocks noChangeAspect="1"/>
          </p:cNvPicPr>
          <p:nvPr/>
        </p:nvPicPr>
        <p:blipFill>
          <a:blip r:embed="rId2">
            <a:alphaModFix amt="2620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Obdélník"/>
          <p:cNvSpPr/>
          <p:nvPr/>
        </p:nvSpPr>
        <p:spPr>
          <a:xfrm>
            <a:off x="-25452" y="12763500"/>
            <a:ext cx="24434904" cy="965200"/>
          </a:xfrm>
          <a:prstGeom prst="rect">
            <a:avLst/>
          </a:prstGeom>
          <a:solidFill>
            <a:srgbClr val="E3002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chemeClr val="accent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8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84541" y="877023"/>
            <a:ext cx="1576392" cy="157335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WWW.FTVS.CUNI.CZ"/>
          <p:cNvSpPr txBox="1"/>
          <p:nvPr/>
        </p:nvSpPr>
        <p:spPr>
          <a:xfrm>
            <a:off x="17154165" y="12966699"/>
            <a:ext cx="64629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00000"/>
              </a:lnSpc>
              <a:defRPr sz="30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WWW.FTVS.CUNI.CZ</a:t>
            </a:r>
          </a:p>
        </p:txBody>
      </p:sp>
      <p:sp>
        <p:nvSpPr>
          <p:cNvPr id="40" name="UK FTVS"/>
          <p:cNvSpPr txBox="1"/>
          <p:nvPr/>
        </p:nvSpPr>
        <p:spPr>
          <a:xfrm>
            <a:off x="707663" y="12966699"/>
            <a:ext cx="6462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UK FTVS</a:t>
            </a:r>
          </a:p>
        </p:txBody>
      </p:sp>
      <p:pic>
        <p:nvPicPr>
          <p:cNvPr id="41" name="uk-logo.png" descr="uk-logo.png"/>
          <p:cNvPicPr>
            <a:picLocks noChangeAspect="1"/>
          </p:cNvPicPr>
          <p:nvPr/>
        </p:nvPicPr>
        <p:blipFill>
          <a:blip r:embed="rId4">
            <a:extLst/>
          </a:blip>
          <a:srcRect r="1"/>
          <a:stretch>
            <a:fillRect/>
          </a:stretch>
        </p:blipFill>
        <p:spPr>
          <a:xfrm>
            <a:off x="21811521" y="2892088"/>
            <a:ext cx="1573167" cy="15731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/>
          <p:cNvSpPr/>
          <p:nvPr/>
        </p:nvSpPr>
        <p:spPr>
          <a:xfrm>
            <a:off x="-25452" y="12763500"/>
            <a:ext cx="24434904" cy="965200"/>
          </a:xfrm>
          <a:prstGeom prst="rect">
            <a:avLst/>
          </a:prstGeom>
          <a:solidFill>
            <a:srgbClr val="E3002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3200">
                <a:solidFill>
                  <a:schemeClr val="accent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Obrázek" descr="Obráze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84541" y="877023"/>
            <a:ext cx="1576392" cy="15733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WWW.FTVS.CUNI.CZ"/>
          <p:cNvSpPr txBox="1"/>
          <p:nvPr/>
        </p:nvSpPr>
        <p:spPr>
          <a:xfrm>
            <a:off x="17154165" y="12966699"/>
            <a:ext cx="646290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00000"/>
              </a:lnSpc>
              <a:defRPr sz="300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WWW.FTVS.CUNI.CZ</a:t>
            </a:r>
          </a:p>
        </p:txBody>
      </p:sp>
      <p:sp>
        <p:nvSpPr>
          <p:cNvPr id="5" name="UK FTVS"/>
          <p:cNvSpPr txBox="1"/>
          <p:nvPr/>
        </p:nvSpPr>
        <p:spPr>
          <a:xfrm>
            <a:off x="707663" y="12966699"/>
            <a:ext cx="646290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UK FTVS</a:t>
            </a:r>
          </a:p>
        </p:txBody>
      </p:sp>
      <p:pic>
        <p:nvPicPr>
          <p:cNvPr id="6" name="uk-logo.png" descr="uk-logo.png"/>
          <p:cNvPicPr>
            <a:picLocks noChangeAspect="1"/>
          </p:cNvPicPr>
          <p:nvPr/>
        </p:nvPicPr>
        <p:blipFill>
          <a:blip r:embed="rId6">
            <a:extLst/>
          </a:blip>
          <a:srcRect r="1"/>
          <a:stretch>
            <a:fillRect/>
          </a:stretch>
        </p:blipFill>
        <p:spPr>
          <a:xfrm>
            <a:off x="21811521" y="2892087"/>
            <a:ext cx="1573167" cy="15731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názvu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 názvu</a:t>
            </a:r>
          </a:p>
        </p:txBody>
      </p:sp>
      <p:sp>
        <p:nvSpPr>
          <p:cNvPr id="8" name="Text úrovně 1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E3002C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HLAVNÍ NADPIS PREZENTACE"/>
          <p:cNvSpPr txBox="1"/>
          <p:nvPr/>
        </p:nvSpPr>
        <p:spPr>
          <a:xfrm>
            <a:off x="5773151" y="4337720"/>
            <a:ext cx="17169070" cy="72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3900">
                <a:solidFill>
                  <a:srgbClr val="E3002C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rPr lang="cs-CZ" b="1" dirty="0"/>
              <a:t>Akademická obec UK </a:t>
            </a:r>
            <a:r>
              <a:rPr lang="cs-CZ" b="1" dirty="0" smtClean="0"/>
              <a:t>FTVS</a:t>
            </a:r>
          </a:p>
          <a:p>
            <a:r>
              <a:rPr lang="cs-CZ" sz="8000" dirty="0"/>
              <a:t>Ekonomika – mzdy</a:t>
            </a:r>
          </a:p>
          <a:p>
            <a:r>
              <a:rPr lang="cs-CZ" sz="8000" dirty="0"/>
              <a:t>Květen 2019</a:t>
            </a:r>
          </a:p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LAVNÍ NADPIS PREZENTACE"/>
          <p:cNvSpPr txBox="1"/>
          <p:nvPr/>
        </p:nvSpPr>
        <p:spPr>
          <a:xfrm>
            <a:off x="1143664" y="1169205"/>
            <a:ext cx="20538740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7200" b="1" dirty="0">
                <a:solidFill>
                  <a:srgbClr val="E3002C"/>
                </a:solidFill>
              </a:rPr>
              <a:t>Vývoj finančních zdrojů UK FTVS</a:t>
            </a:r>
            <a:endParaRPr sz="7200" dirty="0">
              <a:solidFill>
                <a:srgbClr val="E3002C"/>
              </a:solidFill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68897F52-7E0C-46B1-878E-063B203C5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94436"/>
              </p:ext>
            </p:extLst>
          </p:nvPr>
        </p:nvGraphicFramePr>
        <p:xfrm>
          <a:off x="1030761" y="2537520"/>
          <a:ext cx="19874208" cy="993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LAVNÍ NADPIS PREZENTACE"/>
          <p:cNvSpPr txBox="1"/>
          <p:nvPr/>
        </p:nvSpPr>
        <p:spPr>
          <a:xfrm>
            <a:off x="1112306" y="1096004"/>
            <a:ext cx="20538740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endParaRPr lang="cs-CZ" sz="6600" b="1" dirty="0" smtClean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D6AEC91A-4251-421C-A88B-56757ADAC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91665"/>
              </p:ext>
            </p:extLst>
          </p:nvPr>
        </p:nvGraphicFramePr>
        <p:xfrm>
          <a:off x="958752" y="953344"/>
          <a:ext cx="19730192" cy="1121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30760" y="885052"/>
            <a:ext cx="20234248" cy="915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6600" b="1" i="0" u="none" strike="noStrike" cap="none" spc="0" normalizeH="0" baseline="0" dirty="0" smtClean="0">
                <a:ln>
                  <a:noFill/>
                </a:ln>
                <a:solidFill>
                  <a:srgbClr val="E3002C"/>
                </a:solidFill>
                <a:effectLst/>
                <a:uFillTx/>
                <a:sym typeface="Helvetica Neue"/>
              </a:rPr>
              <a:t>Výčet </a:t>
            </a:r>
            <a:r>
              <a:rPr lang="cs-CZ" sz="6600" b="1" dirty="0" smtClean="0">
                <a:solidFill>
                  <a:srgbClr val="E3002C"/>
                </a:solidFill>
              </a:rPr>
              <a:t>o</a:t>
            </a:r>
            <a:r>
              <a:rPr kumimoji="0" lang="cs-CZ" sz="6600" b="1" i="0" u="none" strike="noStrike" cap="none" spc="0" normalizeH="0" baseline="0" dirty="0" smtClean="0">
                <a:ln>
                  <a:noFill/>
                </a:ln>
                <a:solidFill>
                  <a:srgbClr val="E3002C"/>
                </a:solidFill>
                <a:effectLst/>
                <a:uFillTx/>
                <a:sym typeface="Helvetica Neue"/>
              </a:rPr>
              <a:t>dměn na UK FTVS</a:t>
            </a:r>
            <a:endParaRPr kumimoji="0" lang="cs-CZ" sz="6600" b="1" i="0" u="none" strike="noStrike" cap="none" spc="0" normalizeH="0" baseline="0" dirty="0">
              <a:ln>
                <a:noFill/>
              </a:ln>
              <a:solidFill>
                <a:srgbClr val="E3002C"/>
              </a:solidFill>
              <a:effectLst/>
              <a:uFillTx/>
              <a:sym typeface="Helvetica Neue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07024" y="1692367"/>
            <a:ext cx="14257584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Výkonnostní</a:t>
            </a:r>
            <a:r>
              <a:rPr kumimoji="0" lang="cs-CZ" sz="3200" b="1" i="0" u="none" strike="noStrike" cap="none" spc="0" normalizeH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 </a:t>
            </a:r>
            <a:r>
              <a:rPr lang="cs-CZ" sz="3200" b="1" dirty="0">
                <a:solidFill>
                  <a:srgbClr val="263289"/>
                </a:solidFill>
              </a:rPr>
              <a:t>o</a:t>
            </a: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dměny za VPČ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dirty="0" smtClean="0">
                <a:solidFill>
                  <a:srgbClr val="263289"/>
                </a:solidFill>
              </a:rPr>
              <a:t>Odměny za práci v DČ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Odměny</a:t>
            </a:r>
            <a:r>
              <a:rPr kumimoji="0" lang="cs-CZ" sz="3200" b="1" i="0" u="none" strike="noStrike" cap="none" spc="0" normalizeH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 za práci v CŽV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baseline="0" dirty="0" smtClean="0">
                <a:solidFill>
                  <a:srgbClr val="263289"/>
                </a:solidFill>
              </a:rPr>
              <a:t>Odměny</a:t>
            </a:r>
            <a:r>
              <a:rPr lang="cs-CZ" sz="3200" b="1" dirty="0" smtClean="0">
                <a:solidFill>
                  <a:srgbClr val="263289"/>
                </a:solidFill>
              </a:rPr>
              <a:t> z grantů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Odměny</a:t>
            </a:r>
            <a:r>
              <a:rPr kumimoji="0" lang="cs-CZ" sz="3200" b="1" i="0" u="none" strike="noStrike" cap="none" spc="0" normalizeH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 z projektů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dirty="0" smtClean="0">
                <a:solidFill>
                  <a:srgbClr val="263289"/>
                </a:solidFill>
              </a:rPr>
              <a:t>Odměny pololetní (2x)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dirty="0" smtClean="0">
                <a:solidFill>
                  <a:srgbClr val="263289"/>
                </a:solidFill>
              </a:rPr>
              <a:t>Výkonnostní o</a:t>
            </a: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dměny</a:t>
            </a:r>
            <a:r>
              <a:rPr kumimoji="0" lang="cs-CZ" sz="3200" b="1" i="0" u="none" strike="noStrike" cap="none" spc="0" normalizeH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 z nedočerpaných mzdových limitů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baseline="0" dirty="0" smtClean="0">
                <a:solidFill>
                  <a:srgbClr val="263289"/>
                </a:solidFill>
              </a:rPr>
              <a:t>Odměny</a:t>
            </a:r>
            <a:r>
              <a:rPr lang="cs-CZ" sz="3200" b="1" dirty="0" smtClean="0">
                <a:solidFill>
                  <a:srgbClr val="263289"/>
                </a:solidFill>
              </a:rPr>
              <a:t> z dodatečných příspěvků MŠMT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Odměny</a:t>
            </a:r>
            <a:r>
              <a:rPr kumimoji="0" lang="cs-CZ" sz="3200" b="1" i="0" u="none" strike="noStrike" cap="none" spc="0" normalizeH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 z činnosti v příspěvkových střediscích hlavní činnosti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baseline="0" dirty="0" smtClean="0">
                <a:solidFill>
                  <a:srgbClr val="263289"/>
                </a:solidFill>
              </a:rPr>
              <a:t>Odměny</a:t>
            </a:r>
            <a:r>
              <a:rPr lang="cs-CZ" sz="3200" b="1" dirty="0" smtClean="0">
                <a:solidFill>
                  <a:srgbClr val="263289"/>
                </a:solidFill>
              </a:rPr>
              <a:t> za výuku v cizím jazyce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Odměny</a:t>
            </a:r>
            <a:r>
              <a:rPr kumimoji="0" lang="cs-CZ" sz="3200" b="1" i="0" u="none" strike="noStrike" cap="none" spc="0" normalizeH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 programu PROGRES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baseline="0" dirty="0" smtClean="0">
                <a:solidFill>
                  <a:srgbClr val="263289"/>
                </a:solidFill>
              </a:rPr>
              <a:t>Odměny</a:t>
            </a:r>
            <a:r>
              <a:rPr lang="cs-CZ" sz="3200" b="1" dirty="0" smtClean="0">
                <a:solidFill>
                  <a:srgbClr val="263289"/>
                </a:solidFill>
              </a:rPr>
              <a:t> z odvedených režií DČ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kumimoji="0" lang="cs-CZ" sz="3200" b="1" i="0" u="none" strike="noStrike" cap="none" spc="0" normalizeH="0" baseline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Výkonnostní odměny</a:t>
            </a:r>
            <a:r>
              <a:rPr kumimoji="0" lang="cs-CZ" sz="3200" b="1" i="0" u="none" strike="noStrike" cap="none" spc="0" normalizeH="0" dirty="0" smtClean="0">
                <a:ln>
                  <a:noFill/>
                </a:ln>
                <a:solidFill>
                  <a:srgbClr val="263289"/>
                </a:solidFill>
                <a:uFillTx/>
                <a:sym typeface="Helvetica Neue"/>
              </a:rPr>
              <a:t> z rezerv pracovišť při realizaci projektu nebo grantu</a:t>
            </a:r>
          </a:p>
          <a:p>
            <a:pPr marL="342900" marR="0" indent="-3429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+"/>
              <a:tabLst/>
            </a:pPr>
            <a:r>
              <a:rPr lang="cs-CZ" sz="3200" b="1" baseline="0" dirty="0" smtClean="0">
                <a:solidFill>
                  <a:srgbClr val="263289"/>
                </a:solidFill>
              </a:rPr>
              <a:t>Odměny</a:t>
            </a:r>
            <a:r>
              <a:rPr lang="cs-CZ" sz="3200" b="1" dirty="0" smtClean="0">
                <a:solidFill>
                  <a:srgbClr val="263289"/>
                </a:solidFill>
              </a:rPr>
              <a:t> ostatní ( rozvrháři, příjímací zkoušky, jiné)</a:t>
            </a:r>
            <a:endParaRPr kumimoji="0" lang="cs-CZ" sz="3200" b="1" i="0" u="none" strike="noStrike" cap="none" spc="0" normalizeH="0" baseline="0" dirty="0">
              <a:ln>
                <a:noFill/>
              </a:ln>
              <a:solidFill>
                <a:srgbClr val="263289"/>
              </a:solidFill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1525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A776DD24-A0FB-4818-A8F2-F4CA7C3E2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6352"/>
              </p:ext>
            </p:extLst>
          </p:nvPr>
        </p:nvGraphicFramePr>
        <p:xfrm>
          <a:off x="814736" y="953344"/>
          <a:ext cx="19730192" cy="108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036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LAVNÍ NADPIS PREZENTACE"/>
          <p:cNvSpPr txBox="1"/>
          <p:nvPr/>
        </p:nvSpPr>
        <p:spPr>
          <a:xfrm>
            <a:off x="1143664" y="1169204"/>
            <a:ext cx="20538740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endParaRPr lang="cs-CZ" sz="7200" b="1" dirty="0" smtClean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C53A94F-2C40-465B-9F8C-A827D6583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13756"/>
              </p:ext>
            </p:extLst>
          </p:nvPr>
        </p:nvGraphicFramePr>
        <p:xfrm>
          <a:off x="958752" y="953344"/>
          <a:ext cx="19586176" cy="1108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HLAVNÍ NADPIS PREZENTACE"/>
          <p:cNvSpPr txBox="1"/>
          <p:nvPr/>
        </p:nvSpPr>
        <p:spPr>
          <a:xfrm>
            <a:off x="1143664" y="1169205"/>
            <a:ext cx="20538740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7200" b="1" dirty="0">
                <a:solidFill>
                  <a:srgbClr val="E3002C"/>
                </a:solidFill>
              </a:rPr>
              <a:t>Opatření na podporu růstu mezd 2019</a:t>
            </a:r>
            <a:endParaRPr sz="7200" dirty="0">
              <a:solidFill>
                <a:srgbClr val="E3002C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43664" y="3113584"/>
            <a:ext cx="20193352" cy="872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4000" b="1" dirty="0">
                <a:solidFill>
                  <a:srgbClr val="263289"/>
                </a:solidFill>
              </a:rPr>
              <a:t>Od 1. 1. navyšování minimálních zaručených mezd akademických pracovníků</a:t>
            </a:r>
          </a:p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4000" b="1" dirty="0">
                <a:solidFill>
                  <a:srgbClr val="263289"/>
                </a:solidFill>
              </a:rPr>
              <a:t>Nárůst podpory zaměstnaneckých benefitů příspěvku na stravování o 15 Kč na jídlo (+37,5%)</a:t>
            </a:r>
          </a:p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4000" b="1" dirty="0">
                <a:solidFill>
                  <a:srgbClr val="263289"/>
                </a:solidFill>
              </a:rPr>
              <a:t>Navyšování mzdových limitů pracovišť dle požadavků vedoucích pracovišť</a:t>
            </a:r>
          </a:p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4000" b="1" dirty="0">
                <a:solidFill>
                  <a:srgbClr val="263289"/>
                </a:solidFill>
              </a:rPr>
              <a:t>Navyšování a harmonizace mezd vedoucích pracovníků</a:t>
            </a:r>
          </a:p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4000" b="1" dirty="0">
                <a:solidFill>
                  <a:srgbClr val="263289"/>
                </a:solidFill>
              </a:rPr>
              <a:t>Navýšení a rozšíření finančního plnění odměn za VPČ</a:t>
            </a:r>
          </a:p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4000" b="1" dirty="0">
                <a:solidFill>
                  <a:srgbClr val="263289"/>
                </a:solidFill>
              </a:rPr>
              <a:t>Vyšší participace zdrojů DČ na celofakultních odměnách</a:t>
            </a:r>
          </a:p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4000" b="1" dirty="0">
                <a:solidFill>
                  <a:srgbClr val="263289"/>
                </a:solidFill>
              </a:rPr>
              <a:t>Navýšení odměn za výuku v anglickém jazyce</a:t>
            </a:r>
          </a:p>
          <a:p>
            <a:pPr marL="685800" indent="-685800">
              <a:lnSpc>
                <a:spcPct val="150000"/>
              </a:lnSpc>
              <a:buFontTx/>
              <a:buChar char="+"/>
            </a:pPr>
            <a:r>
              <a:rPr lang="cs-CZ" sz="5400" b="1" dirty="0">
                <a:solidFill>
                  <a:srgbClr val="263289"/>
                </a:solidFill>
              </a:rPr>
              <a:t>Návrh systémového navyšování mzdových tarifů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HLAVNÍ NADPIS PREZENTACE"/>
          <p:cNvSpPr txBox="1"/>
          <p:nvPr/>
        </p:nvSpPr>
        <p:spPr>
          <a:xfrm>
            <a:off x="1143664" y="627520"/>
            <a:ext cx="2053874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6328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 algn="ctr"/>
            <a:r>
              <a:rPr lang="cs-CZ" sz="8000" b="1" dirty="0">
                <a:solidFill>
                  <a:srgbClr val="E3002C"/>
                </a:solidFill>
              </a:rPr>
              <a:t>Návrh systémového navyšování mzdových tarifů pro rok </a:t>
            </a:r>
            <a:r>
              <a:rPr lang="cs-CZ" sz="8000" b="1" dirty="0" smtClean="0">
                <a:solidFill>
                  <a:srgbClr val="E3002C"/>
                </a:solidFill>
              </a:rPr>
              <a:t>2019</a:t>
            </a:r>
            <a:endParaRPr sz="8000" dirty="0">
              <a:solidFill>
                <a:srgbClr val="E3002C"/>
              </a:solidFill>
            </a:endParaRPr>
          </a:p>
        </p:txBody>
      </p:sp>
      <p:sp>
        <p:nvSpPr>
          <p:cNvPr id="57" name="Lorem ipsum dolor sit amet, consectetur adipiscing elit. Morbi interdum blandit ligula a elementum. Pellentesque bibendum risus ut ligula porttitor finibus. Suspendisse lacinia mi mauris, dapibus ullamcorper ipsum dignissim ac. Phasellus faucibus, tellus ac tristique egestas, neque risus fermentum risus, non cursus magna felis a dui. Praesent tincidunt sed sapien in venenatis. Donec semper bibendum magna, eget rhoncus quam lobortis et.…"/>
          <p:cNvSpPr txBox="1"/>
          <p:nvPr/>
        </p:nvSpPr>
        <p:spPr>
          <a:xfrm>
            <a:off x="1143665" y="3253110"/>
            <a:ext cx="19977328" cy="9029651"/>
          </a:xfrm>
          <a:prstGeom prst="rect">
            <a:avLst/>
          </a:prstGeom>
          <a:solidFill>
            <a:srgbClr val="263289"/>
          </a:solidFill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50800" tIns="50800" rIns="50800" bIns="50800" anchor="ctr">
            <a:spAutoFit/>
          </a:bodyPr>
          <a:lstStyle/>
          <a:p>
            <a:r>
              <a:rPr lang="cs-CZ" sz="4000" dirty="0"/>
              <a:t>Navýšení tarifních mezd o max. 15</a:t>
            </a:r>
            <a:r>
              <a:rPr lang="cs-CZ" sz="4000" dirty="0" smtClean="0"/>
              <a:t>%</a:t>
            </a:r>
          </a:p>
          <a:p>
            <a:endParaRPr lang="cs-CZ" sz="4000" dirty="0"/>
          </a:p>
          <a:p>
            <a:r>
              <a:rPr lang="cs-CZ" sz="4000" dirty="0"/>
              <a:t>Měsíční limit finančních prostředků pro navýšení 80 000,- Kč v hrubé mzdě </a:t>
            </a:r>
            <a:r>
              <a:rPr lang="cs-CZ" sz="4000" dirty="0" smtClean="0"/>
              <a:t>              (109 </a:t>
            </a:r>
            <a:r>
              <a:rPr lang="cs-CZ" sz="4000" dirty="0"/>
              <a:t>000,- Kč v mzdových nákladech</a:t>
            </a:r>
            <a:r>
              <a:rPr lang="cs-CZ" sz="4000" dirty="0" smtClean="0"/>
              <a:t>)</a:t>
            </a:r>
          </a:p>
          <a:p>
            <a:endParaRPr lang="cs-CZ" sz="4000" dirty="0"/>
          </a:p>
          <a:p>
            <a:r>
              <a:rPr lang="cs-CZ" sz="4000" dirty="0"/>
              <a:t>Rok 2019 – plnění PPČ, VPČ a NPČ v letech 2016, 2017 a </a:t>
            </a:r>
            <a:r>
              <a:rPr lang="cs-CZ" sz="4000" dirty="0" smtClean="0"/>
              <a:t>2018</a:t>
            </a:r>
          </a:p>
          <a:p>
            <a:endParaRPr lang="cs-CZ" sz="4000" dirty="0"/>
          </a:p>
          <a:p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Požadavky plnění u </a:t>
            </a:r>
            <a:r>
              <a:rPr lang="cs-CZ" sz="4800" u="sng" dirty="0">
                <a:solidFill>
                  <a:schemeClr val="bg1">
                    <a:lumMod val="95000"/>
                  </a:schemeClr>
                </a:solidFill>
              </a:rPr>
              <a:t>L1 a L2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: každoročně plnění PPČ na 100% a více + průměrné plnění NPČ min. 90% </a:t>
            </a:r>
            <a:r>
              <a:rPr lang="cs-CZ" sz="4000" dirty="0" smtClean="0">
                <a:solidFill>
                  <a:schemeClr val="bg1">
                    <a:lumMod val="95000"/>
                  </a:schemeClr>
                </a:solidFill>
              </a:rPr>
              <a:t>ročně</a:t>
            </a:r>
          </a:p>
          <a:p>
            <a:endParaRPr lang="cs-CZ" sz="4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4000" b="1" dirty="0">
                <a:solidFill>
                  <a:schemeClr val="bg1"/>
                </a:solidFill>
              </a:rPr>
              <a:t>Požadavky plnění u </a:t>
            </a:r>
            <a:r>
              <a:rPr lang="cs-CZ" sz="4800" b="1" u="sng" dirty="0">
                <a:solidFill>
                  <a:schemeClr val="bg1"/>
                </a:solidFill>
              </a:rPr>
              <a:t>AP1 a AP2</a:t>
            </a:r>
            <a:r>
              <a:rPr lang="cs-CZ" sz="4000" b="1" dirty="0">
                <a:solidFill>
                  <a:schemeClr val="bg1"/>
                </a:solidFill>
              </a:rPr>
              <a:t>: každoročně plnění PPČ na 100% a více + průměrné plnění VPČ min. 90% ročně </a:t>
            </a:r>
            <a:endParaRPr lang="cs-CZ" sz="4000" b="1" dirty="0" smtClean="0">
              <a:solidFill>
                <a:schemeClr val="bg1"/>
              </a:solidFill>
            </a:endParaRPr>
          </a:p>
          <a:p>
            <a:endParaRPr lang="cs-CZ" sz="4000" b="1" dirty="0">
              <a:solidFill>
                <a:schemeClr val="bg1"/>
              </a:solidFill>
            </a:endParaRPr>
          </a:p>
          <a:p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Požadavky plnění u </a:t>
            </a:r>
            <a:r>
              <a:rPr lang="cs-CZ" sz="4800" u="sng" dirty="0">
                <a:solidFill>
                  <a:schemeClr val="bg1">
                    <a:lumMod val="95000"/>
                  </a:schemeClr>
                </a:solidFill>
              </a:rPr>
              <a:t>AP3</a:t>
            </a:r>
            <a:r>
              <a:rPr lang="cs-CZ" sz="4000" dirty="0">
                <a:solidFill>
                  <a:schemeClr val="bg1">
                    <a:lumMod val="95000"/>
                  </a:schemeClr>
                </a:solidFill>
              </a:rPr>
              <a:t>: každoroční plnění VPČ min. 100% a </a:t>
            </a:r>
            <a:r>
              <a:rPr lang="cs-CZ" sz="4000" dirty="0" smtClean="0">
                <a:solidFill>
                  <a:schemeClr val="bg1">
                    <a:lumMod val="95000"/>
                  </a:schemeClr>
                </a:solidFill>
              </a:rPr>
              <a:t>více</a:t>
            </a:r>
          </a:p>
          <a:p>
            <a:endParaRPr lang="cs-CZ" sz="4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sz="4000" b="1" dirty="0">
                <a:solidFill>
                  <a:schemeClr val="bg1"/>
                </a:solidFill>
              </a:rPr>
              <a:t>Požadavky plnění u </a:t>
            </a:r>
            <a:r>
              <a:rPr lang="cs-CZ" sz="4800" b="1" u="sng" dirty="0">
                <a:solidFill>
                  <a:schemeClr val="bg1"/>
                </a:solidFill>
              </a:rPr>
              <a:t>AP4</a:t>
            </a:r>
            <a:r>
              <a:rPr lang="cs-CZ" sz="4000" b="1" dirty="0">
                <a:solidFill>
                  <a:schemeClr val="bg1"/>
                </a:solidFill>
              </a:rPr>
              <a:t>: každoroční plnění VPČ v hlavních bodech min. 100% a </a:t>
            </a:r>
            <a:r>
              <a:rPr lang="cs-CZ" sz="4000" b="1" dirty="0" smtClean="0">
                <a:solidFill>
                  <a:schemeClr val="bg1"/>
                </a:solidFill>
              </a:rPr>
              <a:t>více</a:t>
            </a:r>
            <a:endParaRPr lang="cs-CZ" sz="4000" b="1" dirty="0">
              <a:solidFill>
                <a:schemeClr val="bg1"/>
              </a:solidFill>
            </a:endParaRPr>
          </a:p>
          <a:p>
            <a:pPr defTabSz="457200">
              <a:lnSpc>
                <a:spcPct val="100000"/>
              </a:lnSpc>
              <a:defRPr sz="3400">
                <a:latin typeface="Montserrat"/>
                <a:ea typeface="Montserrat"/>
                <a:cs typeface="Montserrat"/>
                <a:sym typeface="Montserrat"/>
              </a:defRPr>
            </a:pPr>
            <a:endParaRPr sz="1050" b="1" dirty="0"/>
          </a:p>
        </p:txBody>
      </p:sp>
    </p:spTree>
    <p:extLst>
      <p:ext uri="{BB962C8B-B14F-4D97-AF65-F5344CB8AC3E}">
        <p14:creationId xmlns:p14="http://schemas.microsoft.com/office/powerpoint/2010/main" val="1692038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42724" y="6196281"/>
            <a:ext cx="98764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8000" b="1" dirty="0">
                <a:solidFill>
                  <a:srgbClr val="263289"/>
                </a:solidFill>
              </a:rPr>
              <a:t>Děkuji za </a:t>
            </a:r>
            <a:r>
              <a:rPr lang="cs-CZ" sz="8000" b="1" dirty="0" smtClean="0">
                <a:solidFill>
                  <a:srgbClr val="263289"/>
                </a:solidFill>
              </a:rPr>
              <a:t>pozornost</a:t>
            </a:r>
            <a:endParaRPr lang="cs-CZ" sz="8000" dirty="0">
              <a:solidFill>
                <a:srgbClr val="263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8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348</Words>
  <Application>Microsoft Office PowerPoint</Application>
  <PresentationFormat>Vlastní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Montserrat</vt:lpstr>
      <vt:lpstr>Montserrat Black</vt:lpstr>
      <vt:lpstr>Montserrat Bold</vt:lpstr>
      <vt:lpstr>Black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Topolovová</dc:creator>
  <cp:lastModifiedBy>Radim Zelenka</cp:lastModifiedBy>
  <cp:revision>24</cp:revision>
  <dcterms:modified xsi:type="dcterms:W3CDTF">2019-05-28T09:11:16Z</dcterms:modified>
</cp:coreProperties>
</file>