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93" r:id="rId3"/>
    <p:sldId id="292" r:id="rId4"/>
    <p:sldId id="294" r:id="rId5"/>
    <p:sldId id="295" r:id="rId6"/>
    <p:sldId id="296" r:id="rId7"/>
    <p:sldId id="297" r:id="rId8"/>
    <p:sldId id="298" r:id="rId9"/>
    <p:sldId id="301" r:id="rId10"/>
    <p:sldId id="300" r:id="rId11"/>
    <p:sldId id="289" r:id="rId12"/>
    <p:sldId id="299"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CCBA516C-FC10-4D2F-A315-B7130300A43A}">
          <p14:sldIdLst>
            <p14:sldId id="256"/>
            <p14:sldId id="293"/>
            <p14:sldId id="292"/>
            <p14:sldId id="294"/>
            <p14:sldId id="295"/>
            <p14:sldId id="296"/>
            <p14:sldId id="297"/>
            <p14:sldId id="298"/>
            <p14:sldId id="301"/>
            <p14:sldId id="300"/>
            <p14:sldId id="289"/>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Styl s motivem 2 – zvýraznění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521" autoAdjust="0"/>
    <p:restoredTop sz="95332" autoAdjust="0"/>
  </p:normalViewPr>
  <p:slideViewPr>
    <p:cSldViewPr>
      <p:cViewPr varScale="1">
        <p:scale>
          <a:sx n="84" d="100"/>
          <a:sy n="84" d="100"/>
        </p:scale>
        <p:origin x="1402" y="82"/>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E7E19-1134-4141-A2C8-1357C10ACEC8}" type="datetimeFigureOut">
              <a:rPr lang="cs-CZ" smtClean="0"/>
              <a:t>28.5.2019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7B4D7E-C592-4E76-B00B-0FCE800599F0}" type="slidenum">
              <a:rPr lang="cs-CZ" smtClean="0"/>
              <a:t>‹#›</a:t>
            </a:fld>
            <a:endParaRPr lang="cs-CZ"/>
          </a:p>
        </p:txBody>
      </p:sp>
    </p:spTree>
    <p:extLst>
      <p:ext uri="{BB962C8B-B14F-4D97-AF65-F5344CB8AC3E}">
        <p14:creationId xmlns:p14="http://schemas.microsoft.com/office/powerpoint/2010/main" val="135414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Veřejná výzkumná instituce (zkratka za názvem v. v. i.) je veřejnou výzkumnou institucí, právnickou osobou, jejímž hlavním předmětem činnosti je výzkum, včetně zajišťování infrastruktury výzkumu, vymezený zákonem č. 130/2002 Sb., o podpoře výzkumu, experimentálního vývoje a inovací z veřejných prostředků. </a:t>
            </a:r>
            <a:r>
              <a:rPr lang="cs-CZ" baseline="0" dirty="0" smtClean="0"/>
              <a:t> </a:t>
            </a:r>
            <a:r>
              <a:rPr lang="cs-CZ" dirty="0" smtClean="0"/>
              <a:t>Veřejná výzkumná instituce může být zřízena Českou republikou nebo územním samosprávným celkem; jménem České republiky plní funkci zřizovatele veřejné výzkumné instituce ministerstvo, jiný ústřední orgán státní správy nebo Akademie věd České republiky v postavení organizačních složek České republiky. </a:t>
            </a:r>
          </a:p>
          <a:p>
            <a:endParaRPr lang="cs-CZ" dirty="0" smtClean="0"/>
          </a:p>
          <a:p>
            <a:r>
              <a:rPr lang="cs-CZ" dirty="0" smtClean="0"/>
              <a:t>Organizací pro výzkum a šíření znalostí" se rozumí subjekt (např. univerzita nebo výzkumný ústav, agentura pro transfer technologií, zprostředkovatel v oblasti inovací, fyzický nebo virtuální spolupracující subjekt zaměřený na výzkum) bez ohledu na jeho právní postavení (zřízený podle veřejného nebo soukromého práva) nebo způsob financování, jehož hlavním cílem je provádět nezávisle základní výzkum, průmyslový výzkum nebo experimentální vývoj nebo veřejně šířit výsledky těchto činností formou výuky, publikací nebo transferu znalostí. Vykonávali tento subjekt rovněž hospodářské činnosti, je třeba o financování, nákladech a příjmech souvisejících s těmito činnostmi vést oddělené účetnictví. Podniky, jež mohou uplatňovat rozhodující vliv na takovýto subjekt, například jako podílníci nebo členové, nesmějí mít přednostní přístup k výsledkům, jichž dosáhl;</a:t>
            </a:r>
          </a:p>
          <a:p>
            <a:endParaRPr lang="cs-CZ" dirty="0"/>
          </a:p>
        </p:txBody>
      </p:sp>
      <p:sp>
        <p:nvSpPr>
          <p:cNvPr id="4" name="Zástupný symbol pro číslo snímku 3"/>
          <p:cNvSpPr>
            <a:spLocks noGrp="1"/>
          </p:cNvSpPr>
          <p:nvPr>
            <p:ph type="sldNum" sz="quarter" idx="10"/>
          </p:nvPr>
        </p:nvSpPr>
        <p:spPr/>
        <p:txBody>
          <a:bodyPr/>
          <a:lstStyle/>
          <a:p>
            <a:fld id="{CB7B4D7E-C592-4E76-B00B-0FCE800599F0}" type="slidenum">
              <a:rPr lang="cs-CZ" smtClean="0"/>
              <a:t>2</a:t>
            </a:fld>
            <a:endParaRPr lang="cs-CZ"/>
          </a:p>
        </p:txBody>
      </p:sp>
    </p:spTree>
    <p:extLst>
      <p:ext uri="{BB962C8B-B14F-4D97-AF65-F5344CB8AC3E}">
        <p14:creationId xmlns:p14="http://schemas.microsoft.com/office/powerpoint/2010/main" val="74042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B7B4D7E-C592-4E76-B00B-0FCE800599F0}" type="slidenum">
              <a:rPr lang="cs-CZ" smtClean="0"/>
              <a:t>4</a:t>
            </a:fld>
            <a:endParaRPr lang="cs-CZ"/>
          </a:p>
        </p:txBody>
      </p:sp>
    </p:spTree>
    <p:extLst>
      <p:ext uri="{BB962C8B-B14F-4D97-AF65-F5344CB8AC3E}">
        <p14:creationId xmlns:p14="http://schemas.microsoft.com/office/powerpoint/2010/main" val="2005496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err="1" smtClean="0">
                <a:solidFill>
                  <a:schemeClr val="tx1"/>
                </a:solidFill>
                <a:effectLst/>
                <a:latin typeface="+mn-lt"/>
                <a:ea typeface="+mn-ea"/>
                <a:cs typeface="+mn-cs"/>
              </a:rPr>
              <a:t>slide</a:t>
            </a:r>
            <a:r>
              <a:rPr lang="cs-CZ" sz="1200" kern="1200" dirty="0" smtClean="0">
                <a:solidFill>
                  <a:schemeClr val="tx1"/>
                </a:solidFill>
                <a:effectLst/>
                <a:latin typeface="+mn-lt"/>
                <a:ea typeface="+mn-ea"/>
                <a:cs typeface="+mn-cs"/>
              </a:rPr>
              <a:t> je dle mého názoru srozumitelný - názornost s trychtýřem je dobrá. Jen bych se asi snažil vypíchnout (možná že ty to budeš mít slovně), že původní studie publikované v podobě článků představují tu první linii, které tvoří vrchol, </a:t>
            </a:r>
            <a:r>
              <a:rPr lang="cs-CZ" sz="1200" kern="1200" dirty="0" err="1" smtClean="0">
                <a:solidFill>
                  <a:schemeClr val="tx1"/>
                </a:solidFill>
                <a:effectLst/>
                <a:latin typeface="+mn-lt"/>
                <a:ea typeface="+mn-ea"/>
                <a:cs typeface="+mn-cs"/>
              </a:rPr>
              <a:t>main</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stream</a:t>
            </a:r>
            <a:r>
              <a:rPr lang="cs-CZ" sz="1200" kern="1200" dirty="0" smtClean="0">
                <a:solidFill>
                  <a:schemeClr val="tx1"/>
                </a:solidFill>
                <a:effectLst/>
                <a:latin typeface="+mn-lt"/>
                <a:ea typeface="+mn-ea"/>
                <a:cs typeface="+mn-cs"/>
              </a:rPr>
              <a:t>, aktuální linii- to už je jedno, jak se to nazve, která buduje image pracoviště, která umožňuje plnění kritérií v mnoha grantech minimálně v současném </a:t>
            </a:r>
            <a:r>
              <a:rPr lang="cs-CZ" sz="1200" kern="1200" dirty="0" err="1" smtClean="0">
                <a:solidFill>
                  <a:schemeClr val="tx1"/>
                </a:solidFill>
                <a:effectLst/>
                <a:latin typeface="+mn-lt"/>
                <a:ea typeface="+mn-ea"/>
                <a:cs typeface="+mn-cs"/>
              </a:rPr>
              <a:t>scientometrickém</a:t>
            </a:r>
            <a:r>
              <a:rPr lang="cs-CZ" sz="1200" kern="1200" dirty="0" smtClean="0">
                <a:solidFill>
                  <a:schemeClr val="tx1"/>
                </a:solidFill>
                <a:effectLst/>
                <a:latin typeface="+mn-lt"/>
                <a:ea typeface="+mn-ea"/>
                <a:cs typeface="+mn-cs"/>
              </a:rPr>
              <a:t> systému. </a:t>
            </a:r>
          </a:p>
          <a:p>
            <a:r>
              <a:rPr lang="cs-CZ" sz="1200" kern="1200" dirty="0" smtClean="0">
                <a:solidFill>
                  <a:schemeClr val="tx1"/>
                </a:solidFill>
                <a:effectLst/>
                <a:latin typeface="+mn-lt"/>
                <a:ea typeface="+mn-ea"/>
                <a:cs typeface="+mn-cs"/>
              </a:rPr>
              <a:t>Monografie nejsou špatný.. ale v současném sytému je to spíš </a:t>
            </a:r>
            <a:r>
              <a:rPr lang="cs-CZ" sz="1200" kern="1200" dirty="0" err="1" smtClean="0">
                <a:solidFill>
                  <a:schemeClr val="tx1"/>
                </a:solidFill>
                <a:effectLst/>
                <a:latin typeface="+mn-lt"/>
                <a:ea typeface="+mn-ea"/>
                <a:cs typeface="+mn-cs"/>
              </a:rPr>
              <a:t>druhokolejní</a:t>
            </a:r>
            <a:r>
              <a:rPr lang="cs-CZ" sz="1200" kern="1200" dirty="0" smtClean="0">
                <a:solidFill>
                  <a:schemeClr val="tx1"/>
                </a:solidFill>
                <a:effectLst/>
                <a:latin typeface="+mn-lt"/>
                <a:ea typeface="+mn-ea"/>
                <a:cs typeface="+mn-cs"/>
              </a:rPr>
              <a:t> záležitost, která se píše, jak je dobře uvedeno, až s časovým odstupem.</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Navíc i přes to, že původní studie  procházejí tvrdým recenzním řízením se díky </a:t>
            </a:r>
            <a:r>
              <a:rPr lang="cs-CZ" sz="1200" kern="1200" dirty="0" err="1" smtClean="0">
                <a:solidFill>
                  <a:schemeClr val="tx1"/>
                </a:solidFill>
                <a:effectLst/>
                <a:latin typeface="+mn-lt"/>
                <a:ea typeface="+mn-ea"/>
                <a:cs typeface="+mn-cs"/>
              </a:rPr>
              <a:t>specifickům</a:t>
            </a:r>
            <a:r>
              <a:rPr lang="cs-CZ" sz="1200" kern="1200" dirty="0" smtClean="0">
                <a:solidFill>
                  <a:schemeClr val="tx1"/>
                </a:solidFill>
                <a:effectLst/>
                <a:latin typeface="+mn-lt"/>
                <a:ea typeface="+mn-ea"/>
                <a:cs typeface="+mn-cs"/>
              </a:rPr>
              <a:t> v metodologiích samozřejmě neukazuje vždy shoda ve výsledcích. Míra shody výsledků nebo trendů v těchto výzkumných replikacích představuje hlavní princip pro utváření návrhů pro budování teorie. Tento princip je postaven na jednoduchých pravidlech: buď hypotézy v replikacích výzkumů obstojí, a to opakovaně (pak se to postupně začíná stávat teorií), nebo ne. </a:t>
            </a:r>
          </a:p>
          <a:p>
            <a:r>
              <a:rPr lang="cs-CZ" sz="1200" kern="1200" dirty="0" smtClean="0">
                <a:solidFill>
                  <a:schemeClr val="tx1"/>
                </a:solidFill>
                <a:effectLst/>
                <a:latin typeface="+mn-lt"/>
                <a:ea typeface="+mn-ea"/>
                <a:cs typeface="+mn-cs"/>
              </a:rPr>
              <a:t>Takovým mezistupněm mezi původní studií a monografií je právě ta </a:t>
            </a:r>
            <a:r>
              <a:rPr lang="cs-CZ" sz="1200" kern="1200" dirty="0" err="1" smtClean="0">
                <a:solidFill>
                  <a:schemeClr val="tx1"/>
                </a:solidFill>
                <a:effectLst/>
                <a:latin typeface="+mn-lt"/>
                <a:ea typeface="+mn-ea"/>
                <a:cs typeface="+mn-cs"/>
              </a:rPr>
              <a:t>metaanalýza</a:t>
            </a:r>
            <a:r>
              <a:rPr lang="cs-CZ" sz="1200" kern="1200" dirty="0" smtClean="0">
                <a:solidFill>
                  <a:schemeClr val="tx1"/>
                </a:solidFill>
                <a:effectLst/>
                <a:latin typeface="+mn-lt"/>
                <a:ea typeface="+mn-ea"/>
                <a:cs typeface="+mn-cs"/>
              </a:rPr>
              <a:t>, nebo </a:t>
            </a:r>
            <a:r>
              <a:rPr lang="cs-CZ" sz="1200" kern="1200" dirty="0" err="1" smtClean="0">
                <a:solidFill>
                  <a:schemeClr val="tx1"/>
                </a:solidFill>
                <a:effectLst/>
                <a:latin typeface="+mn-lt"/>
                <a:ea typeface="+mn-ea"/>
                <a:cs typeface="+mn-cs"/>
              </a:rPr>
              <a:t>systematic</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review</a:t>
            </a:r>
            <a:r>
              <a:rPr lang="cs-CZ" sz="1200" kern="1200" dirty="0" smtClean="0">
                <a:solidFill>
                  <a:schemeClr val="tx1"/>
                </a:solidFill>
                <a:effectLst/>
                <a:latin typeface="+mn-lt"/>
                <a:ea typeface="+mn-ea"/>
                <a:cs typeface="+mn-cs"/>
              </a:rPr>
              <a:t>. To už je určitým </a:t>
            </a:r>
            <a:r>
              <a:rPr lang="cs-CZ" sz="1200" kern="1200" dirty="0" err="1" smtClean="0">
                <a:solidFill>
                  <a:schemeClr val="tx1"/>
                </a:solidFill>
                <a:effectLst/>
                <a:latin typeface="+mn-lt"/>
                <a:ea typeface="+mn-ea"/>
                <a:cs typeface="+mn-cs"/>
              </a:rPr>
              <a:t>způsbem</a:t>
            </a:r>
            <a:r>
              <a:rPr lang="cs-CZ" sz="1200" kern="1200" dirty="0" smtClean="0">
                <a:solidFill>
                  <a:schemeClr val="tx1"/>
                </a:solidFill>
                <a:effectLst/>
                <a:latin typeface="+mn-lt"/>
                <a:ea typeface="+mn-ea"/>
                <a:cs typeface="+mn-cs"/>
              </a:rPr>
              <a:t> dle definovaných kritérií </a:t>
            </a:r>
            <a:r>
              <a:rPr lang="cs-CZ" sz="1200" kern="1200" dirty="0" err="1" smtClean="0">
                <a:solidFill>
                  <a:schemeClr val="tx1"/>
                </a:solidFill>
                <a:effectLst/>
                <a:latin typeface="+mn-lt"/>
                <a:ea typeface="+mn-ea"/>
                <a:cs typeface="+mn-cs"/>
              </a:rPr>
              <a:t>výcuc</a:t>
            </a:r>
            <a:r>
              <a:rPr lang="cs-CZ" sz="1200" kern="1200" dirty="0" smtClean="0">
                <a:solidFill>
                  <a:schemeClr val="tx1"/>
                </a:solidFill>
                <a:effectLst/>
                <a:latin typeface="+mn-lt"/>
                <a:ea typeface="+mn-ea"/>
                <a:cs typeface="+mn-cs"/>
              </a:rPr>
              <a:t> poznatků z nějaké jasně vymezené oblasti. Nejedná se o empirické studie a tyto typy článků jsou používány často v případě stagnace oboru, výrazně protichůdných výsledků studií, ... prostě je to odrazový můstek pro další směr v </a:t>
            </a:r>
            <a:r>
              <a:rPr lang="cs-CZ" sz="1200" kern="1200" dirty="0" err="1" smtClean="0">
                <a:solidFill>
                  <a:schemeClr val="tx1"/>
                </a:solidFill>
                <a:effectLst/>
                <a:latin typeface="+mn-lt"/>
                <a:ea typeface="+mn-ea"/>
                <a:cs typeface="+mn-cs"/>
              </a:rPr>
              <a:t>aném</a:t>
            </a:r>
            <a:r>
              <a:rPr lang="cs-CZ" sz="1200" kern="1200" dirty="0" smtClean="0">
                <a:solidFill>
                  <a:schemeClr val="tx1"/>
                </a:solidFill>
                <a:effectLst/>
                <a:latin typeface="+mn-lt"/>
                <a:ea typeface="+mn-ea"/>
                <a:cs typeface="+mn-cs"/>
              </a:rPr>
              <a:t> oboru.</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Monografie je útvarem, kde na základě výsledků empirických studií které se shodují jak co funguje, formuluji oblasti, nebo kapitoly. Nicméně v monografii stále mám ještě prostor vzít v úvahu i studie, které jsou kontra </a:t>
            </a:r>
            <a:r>
              <a:rPr lang="cs-CZ" sz="1200" kern="1200" dirty="0" err="1" smtClean="0">
                <a:solidFill>
                  <a:schemeClr val="tx1"/>
                </a:solidFill>
                <a:effectLst/>
                <a:latin typeface="+mn-lt"/>
                <a:ea typeface="+mn-ea"/>
                <a:cs typeface="+mn-cs"/>
              </a:rPr>
              <a:t>main</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streamu</a:t>
            </a:r>
            <a:r>
              <a:rPr lang="cs-CZ" sz="1200" kern="1200" dirty="0" smtClean="0">
                <a:solidFill>
                  <a:schemeClr val="tx1"/>
                </a:solidFill>
                <a:effectLst/>
                <a:latin typeface="+mn-lt"/>
                <a:ea typeface="+mn-ea"/>
                <a:cs typeface="+mn-cs"/>
              </a:rPr>
              <a:t> a měl bych diskutovat příčiny. Tato moje diskuse je ovšem stále spíše polemikou.</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Na to už v učebnicích není prostor, tam se hovoří o tom jak je v dané době nahlíženo na nějakou problematiku s tím, že zde se uvádí i mylné předcházející představy nebo výsledky zásadních studií, které šly proti </a:t>
            </a:r>
            <a:r>
              <a:rPr lang="cs-CZ" sz="1200" kern="1200" dirty="0" err="1" smtClean="0">
                <a:solidFill>
                  <a:schemeClr val="tx1"/>
                </a:solidFill>
                <a:effectLst/>
                <a:latin typeface="+mn-lt"/>
                <a:ea typeface="+mn-ea"/>
                <a:cs typeface="+mn-cs"/>
              </a:rPr>
              <a:t>main</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streamu</a:t>
            </a:r>
            <a:r>
              <a:rPr lang="cs-CZ" sz="1200" kern="1200" dirty="0" smtClean="0">
                <a:solidFill>
                  <a:schemeClr val="tx1"/>
                </a:solidFill>
                <a:effectLst/>
                <a:latin typeface="+mn-lt"/>
                <a:ea typeface="+mn-ea"/>
                <a:cs typeface="+mn-cs"/>
              </a:rPr>
              <a:t>, ale v učebnici se vždy již ví proč tomu tak bylo a také se to tam popíše. </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Významný profesor.</a:t>
            </a:r>
          </a:p>
          <a:p>
            <a:r>
              <a:rPr lang="cs-CZ" sz="1200" kern="1200" dirty="0" smtClean="0">
                <a:solidFill>
                  <a:schemeClr val="tx1"/>
                </a:solidFill>
                <a:effectLst/>
                <a:latin typeface="+mn-lt"/>
                <a:ea typeface="+mn-ea"/>
                <a:cs typeface="+mn-cs"/>
              </a:rPr>
              <a:t>jedná se o prof Roberta Malinu, </a:t>
            </a:r>
          </a:p>
          <a:p>
            <a:r>
              <a:rPr lang="cs-CZ" sz="1200" kern="1200" dirty="0" smtClean="0">
                <a:solidFill>
                  <a:schemeClr val="tx1"/>
                </a:solidFill>
                <a:effectLst/>
                <a:latin typeface="+mn-lt"/>
                <a:ea typeface="+mn-ea"/>
                <a:cs typeface="+mn-cs"/>
              </a:rPr>
              <a:t>On je na svých stránkách popisován jako ..... </a:t>
            </a:r>
            <a:r>
              <a:rPr lang="cs-CZ" sz="1200" i="1" kern="1200" dirty="0" err="1" smtClean="0">
                <a:solidFill>
                  <a:schemeClr val="tx1"/>
                </a:solidFill>
                <a:effectLst/>
                <a:latin typeface="+mn-lt"/>
                <a:ea typeface="+mn-ea"/>
                <a:cs typeface="+mn-cs"/>
              </a:rPr>
              <a:t>premier</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researcher</a:t>
            </a:r>
            <a:r>
              <a:rPr lang="cs-CZ" sz="1200" i="1" kern="1200" dirty="0" smtClean="0">
                <a:solidFill>
                  <a:schemeClr val="tx1"/>
                </a:solidFill>
                <a:effectLst/>
                <a:latin typeface="+mn-lt"/>
                <a:ea typeface="+mn-ea"/>
                <a:cs typeface="+mn-cs"/>
              </a:rPr>
              <a:t> in </a:t>
            </a:r>
            <a:r>
              <a:rPr lang="cs-CZ" sz="1200" i="1" kern="1200" dirty="0" err="1" smtClean="0">
                <a:solidFill>
                  <a:schemeClr val="tx1"/>
                </a:solidFill>
                <a:effectLst/>
                <a:latin typeface="+mn-lt"/>
                <a:ea typeface="+mn-ea"/>
                <a:cs typeface="+mn-cs"/>
              </a:rPr>
              <a:t>growth</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maturation</a:t>
            </a:r>
            <a:r>
              <a:rPr lang="cs-CZ" sz="1200" i="1" kern="1200" dirty="0" smtClean="0">
                <a:solidFill>
                  <a:schemeClr val="tx1"/>
                </a:solidFill>
                <a:effectLst/>
                <a:latin typeface="+mn-lt"/>
                <a:ea typeface="+mn-ea"/>
                <a:cs typeface="+mn-cs"/>
              </a:rPr>
              <a:t>, obesity, and </a:t>
            </a:r>
            <a:r>
              <a:rPr lang="cs-CZ" sz="1200" i="1" kern="1200" dirty="0" err="1" smtClean="0">
                <a:solidFill>
                  <a:schemeClr val="tx1"/>
                </a:solidFill>
                <a:effectLst/>
                <a:latin typeface="+mn-lt"/>
                <a:ea typeface="+mn-ea"/>
                <a:cs typeface="+mn-cs"/>
              </a:rPr>
              <a:t>children's</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physical</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activity</a:t>
            </a:r>
            <a:r>
              <a:rPr lang="cs-CZ" sz="1200" i="1" kern="1200" dirty="0" smtClean="0">
                <a:solidFill>
                  <a:schemeClr val="tx1"/>
                </a:solidFill>
                <a:effectLst/>
                <a:latin typeface="+mn-lt"/>
                <a:ea typeface="+mn-ea"/>
                <a:cs typeface="+mn-cs"/>
              </a:rPr>
              <a:t> and sport..</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Takže ano, on mi celý ten princip od článků po učebnici popsal a aplikoval do různých vědních oblastí i těch, které my škatulkujeme spíše do společensko-vědní. Nicméně si nejsem jistý, že zrovna jeho bychom mohli zařadit do této kategorie... </a:t>
            </a:r>
            <a:r>
              <a:rPr lang="cs-CZ" sz="1200" kern="1200" smtClean="0">
                <a:solidFill>
                  <a:schemeClr val="tx1"/>
                </a:solidFill>
                <a:effectLst/>
                <a:latin typeface="+mn-lt"/>
                <a:ea typeface="+mn-ea"/>
                <a:cs typeface="+mn-cs"/>
              </a:rPr>
              <a:t>To je spíš poznámka k tomu, aby se na tom někdo nevozil, protože škarohlídi určitě budou chtít jméno člověka, který to takto popisoval znát.</a:t>
            </a:r>
          </a:p>
          <a:p>
            <a:endParaRPr lang="cs-CZ" dirty="0"/>
          </a:p>
        </p:txBody>
      </p:sp>
      <p:sp>
        <p:nvSpPr>
          <p:cNvPr id="4" name="Zástupný symbol pro číslo snímku 3"/>
          <p:cNvSpPr>
            <a:spLocks noGrp="1"/>
          </p:cNvSpPr>
          <p:nvPr>
            <p:ph type="sldNum" sz="quarter" idx="10"/>
          </p:nvPr>
        </p:nvSpPr>
        <p:spPr/>
        <p:txBody>
          <a:bodyPr/>
          <a:lstStyle/>
          <a:p>
            <a:fld id="{CB7B4D7E-C592-4E76-B00B-0FCE800599F0}" type="slidenum">
              <a:rPr lang="cs-CZ" smtClean="0"/>
              <a:t>11</a:t>
            </a:fld>
            <a:endParaRPr lang="cs-CZ"/>
          </a:p>
        </p:txBody>
      </p:sp>
    </p:spTree>
    <p:extLst>
      <p:ext uri="{BB962C8B-B14F-4D97-AF65-F5344CB8AC3E}">
        <p14:creationId xmlns:p14="http://schemas.microsoft.com/office/powerpoint/2010/main" val="2100609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72C3778-41BA-475F-8A21-F5000905B0D9}" type="datetime1">
              <a:rPr lang="cs-CZ" smtClean="0"/>
              <a:t>28.5.2019</a:t>
            </a:fld>
            <a:endParaRPr lang="cs-CZ"/>
          </a:p>
        </p:txBody>
      </p:sp>
      <p:sp>
        <p:nvSpPr>
          <p:cNvPr id="5" name="Zástupný symbol pro zápatí 4"/>
          <p:cNvSpPr>
            <a:spLocks noGrp="1"/>
          </p:cNvSpPr>
          <p:nvPr>
            <p:ph type="ftr" sz="quarter" idx="11"/>
          </p:nvPr>
        </p:nvSpPr>
        <p:spPr/>
        <p:txBody>
          <a:bodyPr/>
          <a:lstStyle/>
          <a:p>
            <a:r>
              <a:rPr lang="cs-CZ" smtClean="0"/>
              <a:t>Ochrana obyvatelstva I.</a:t>
            </a:r>
            <a:endParaRPr lang="cs-CZ"/>
          </a:p>
        </p:txBody>
      </p:sp>
      <p:sp>
        <p:nvSpPr>
          <p:cNvPr id="6" name="Zástupný symbol pro číslo snímku 5"/>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142190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5C2029E-43C1-41C4-90D9-18883E9A6358}" type="datetime1">
              <a:rPr lang="cs-CZ" smtClean="0"/>
              <a:t>28.5.2019</a:t>
            </a:fld>
            <a:endParaRPr lang="cs-CZ"/>
          </a:p>
        </p:txBody>
      </p:sp>
      <p:sp>
        <p:nvSpPr>
          <p:cNvPr id="5" name="Zástupný symbol pro zápatí 4"/>
          <p:cNvSpPr>
            <a:spLocks noGrp="1"/>
          </p:cNvSpPr>
          <p:nvPr>
            <p:ph type="ftr" sz="quarter" idx="11"/>
          </p:nvPr>
        </p:nvSpPr>
        <p:spPr/>
        <p:txBody>
          <a:bodyPr/>
          <a:lstStyle/>
          <a:p>
            <a:r>
              <a:rPr lang="cs-CZ" smtClean="0"/>
              <a:t>Ochrana obyvatelstva I.</a:t>
            </a:r>
            <a:endParaRPr lang="cs-CZ"/>
          </a:p>
        </p:txBody>
      </p:sp>
      <p:sp>
        <p:nvSpPr>
          <p:cNvPr id="6" name="Zástupný symbol pro číslo snímku 5"/>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120572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16EF908-3542-475B-90A4-FBDCCC97D060}" type="datetime1">
              <a:rPr lang="cs-CZ" smtClean="0"/>
              <a:t>28.5.2019</a:t>
            </a:fld>
            <a:endParaRPr lang="cs-CZ"/>
          </a:p>
        </p:txBody>
      </p:sp>
      <p:sp>
        <p:nvSpPr>
          <p:cNvPr id="5" name="Zástupný symbol pro zápatí 4"/>
          <p:cNvSpPr>
            <a:spLocks noGrp="1"/>
          </p:cNvSpPr>
          <p:nvPr>
            <p:ph type="ftr" sz="quarter" idx="11"/>
          </p:nvPr>
        </p:nvSpPr>
        <p:spPr/>
        <p:txBody>
          <a:bodyPr/>
          <a:lstStyle/>
          <a:p>
            <a:r>
              <a:rPr lang="cs-CZ" smtClean="0"/>
              <a:t>Ochrana obyvatelstva I.</a:t>
            </a:r>
            <a:endParaRPr lang="cs-CZ"/>
          </a:p>
        </p:txBody>
      </p:sp>
      <p:sp>
        <p:nvSpPr>
          <p:cNvPr id="6" name="Zástupný symbol pro číslo snímku 5"/>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188984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35CC0E5-E3C8-41F9-B3D6-DBF4ADA26AE5}" type="datetime1">
              <a:rPr lang="cs-CZ" smtClean="0"/>
              <a:t>28.5.2019</a:t>
            </a:fld>
            <a:endParaRPr lang="cs-CZ"/>
          </a:p>
        </p:txBody>
      </p:sp>
      <p:sp>
        <p:nvSpPr>
          <p:cNvPr id="5" name="Zástupný symbol pro zápatí 4"/>
          <p:cNvSpPr>
            <a:spLocks noGrp="1"/>
          </p:cNvSpPr>
          <p:nvPr>
            <p:ph type="ftr" sz="quarter" idx="11"/>
          </p:nvPr>
        </p:nvSpPr>
        <p:spPr/>
        <p:txBody>
          <a:bodyPr/>
          <a:lstStyle/>
          <a:p>
            <a:r>
              <a:rPr lang="cs-CZ" smtClean="0"/>
              <a:t>Ochrana obyvatelstva I.</a:t>
            </a:r>
            <a:endParaRPr lang="cs-CZ"/>
          </a:p>
        </p:txBody>
      </p:sp>
      <p:sp>
        <p:nvSpPr>
          <p:cNvPr id="6" name="Zástupný symbol pro číslo snímku 5"/>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2975069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8A23ADA-6DC4-437E-B75E-D36DB806AF66}" type="datetime1">
              <a:rPr lang="cs-CZ" smtClean="0"/>
              <a:t>28.5.2019</a:t>
            </a:fld>
            <a:endParaRPr lang="cs-CZ"/>
          </a:p>
        </p:txBody>
      </p:sp>
      <p:sp>
        <p:nvSpPr>
          <p:cNvPr id="5" name="Zástupný symbol pro zápatí 4"/>
          <p:cNvSpPr>
            <a:spLocks noGrp="1"/>
          </p:cNvSpPr>
          <p:nvPr>
            <p:ph type="ftr" sz="quarter" idx="11"/>
          </p:nvPr>
        </p:nvSpPr>
        <p:spPr/>
        <p:txBody>
          <a:bodyPr/>
          <a:lstStyle/>
          <a:p>
            <a:r>
              <a:rPr lang="cs-CZ" smtClean="0"/>
              <a:t>Ochrana obyvatelstva I.</a:t>
            </a:r>
            <a:endParaRPr lang="cs-CZ"/>
          </a:p>
        </p:txBody>
      </p:sp>
      <p:sp>
        <p:nvSpPr>
          <p:cNvPr id="6" name="Zástupný symbol pro číslo snímku 5"/>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286384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6F1B768-BB1D-4788-B267-1A87CD7ACA17}" type="datetime1">
              <a:rPr lang="cs-CZ" smtClean="0"/>
              <a:t>28.5.2019</a:t>
            </a:fld>
            <a:endParaRPr lang="cs-CZ"/>
          </a:p>
        </p:txBody>
      </p:sp>
      <p:sp>
        <p:nvSpPr>
          <p:cNvPr id="6" name="Zástupný symbol pro zápatí 5"/>
          <p:cNvSpPr>
            <a:spLocks noGrp="1"/>
          </p:cNvSpPr>
          <p:nvPr>
            <p:ph type="ftr" sz="quarter" idx="11"/>
          </p:nvPr>
        </p:nvSpPr>
        <p:spPr/>
        <p:txBody>
          <a:bodyPr/>
          <a:lstStyle/>
          <a:p>
            <a:r>
              <a:rPr lang="cs-CZ" smtClean="0"/>
              <a:t>Ochrana obyvatelstva I.</a:t>
            </a:r>
            <a:endParaRPr lang="cs-CZ"/>
          </a:p>
        </p:txBody>
      </p:sp>
      <p:sp>
        <p:nvSpPr>
          <p:cNvPr id="7" name="Zástupný symbol pro číslo snímku 6"/>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98602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9597393-F53B-4A92-8A81-B4082762C00C}" type="datetime1">
              <a:rPr lang="cs-CZ" smtClean="0"/>
              <a:t>28.5.2019</a:t>
            </a:fld>
            <a:endParaRPr lang="cs-CZ"/>
          </a:p>
        </p:txBody>
      </p:sp>
      <p:sp>
        <p:nvSpPr>
          <p:cNvPr id="8" name="Zástupný symbol pro zápatí 7"/>
          <p:cNvSpPr>
            <a:spLocks noGrp="1"/>
          </p:cNvSpPr>
          <p:nvPr>
            <p:ph type="ftr" sz="quarter" idx="11"/>
          </p:nvPr>
        </p:nvSpPr>
        <p:spPr/>
        <p:txBody>
          <a:bodyPr/>
          <a:lstStyle/>
          <a:p>
            <a:r>
              <a:rPr lang="cs-CZ" smtClean="0"/>
              <a:t>Ochrana obyvatelstva I.</a:t>
            </a:r>
            <a:endParaRPr lang="cs-CZ"/>
          </a:p>
        </p:txBody>
      </p:sp>
      <p:sp>
        <p:nvSpPr>
          <p:cNvPr id="9" name="Zástupný symbol pro číslo snímku 8"/>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134548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F3FD7FF-8590-4348-A45E-BD0F2ABEDC15}" type="datetime1">
              <a:rPr lang="cs-CZ" smtClean="0"/>
              <a:t>28.5.2019</a:t>
            </a:fld>
            <a:endParaRPr lang="cs-CZ"/>
          </a:p>
        </p:txBody>
      </p:sp>
      <p:sp>
        <p:nvSpPr>
          <p:cNvPr id="4" name="Zástupný symbol pro zápatí 3"/>
          <p:cNvSpPr>
            <a:spLocks noGrp="1"/>
          </p:cNvSpPr>
          <p:nvPr>
            <p:ph type="ftr" sz="quarter" idx="11"/>
          </p:nvPr>
        </p:nvSpPr>
        <p:spPr/>
        <p:txBody>
          <a:bodyPr/>
          <a:lstStyle/>
          <a:p>
            <a:r>
              <a:rPr lang="cs-CZ" smtClean="0"/>
              <a:t>Ochrana obyvatelstva I.</a:t>
            </a:r>
            <a:endParaRPr lang="cs-CZ"/>
          </a:p>
        </p:txBody>
      </p:sp>
      <p:sp>
        <p:nvSpPr>
          <p:cNvPr id="5" name="Zástupný symbol pro číslo snímku 4"/>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265602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330DB66-C4D6-46DA-850A-ED56CCB6B2D2}" type="datetime1">
              <a:rPr lang="cs-CZ" smtClean="0"/>
              <a:t>28.5.2019</a:t>
            </a:fld>
            <a:endParaRPr lang="cs-CZ"/>
          </a:p>
        </p:txBody>
      </p:sp>
      <p:sp>
        <p:nvSpPr>
          <p:cNvPr id="3" name="Zástupný symbol pro zápatí 2"/>
          <p:cNvSpPr>
            <a:spLocks noGrp="1"/>
          </p:cNvSpPr>
          <p:nvPr>
            <p:ph type="ftr" sz="quarter" idx="11"/>
          </p:nvPr>
        </p:nvSpPr>
        <p:spPr/>
        <p:txBody>
          <a:bodyPr/>
          <a:lstStyle/>
          <a:p>
            <a:r>
              <a:rPr lang="cs-CZ" smtClean="0"/>
              <a:t>Ochrana obyvatelstva I.</a:t>
            </a:r>
            <a:endParaRPr lang="cs-CZ"/>
          </a:p>
        </p:txBody>
      </p:sp>
      <p:sp>
        <p:nvSpPr>
          <p:cNvPr id="4" name="Zástupný symbol pro číslo snímku 3"/>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227630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3AA04AC-8C37-4333-8DEA-5CA048F3957C}" type="datetime1">
              <a:rPr lang="cs-CZ" smtClean="0"/>
              <a:t>28.5.2019</a:t>
            </a:fld>
            <a:endParaRPr lang="cs-CZ"/>
          </a:p>
        </p:txBody>
      </p:sp>
      <p:sp>
        <p:nvSpPr>
          <p:cNvPr id="6" name="Zástupný symbol pro zápatí 5"/>
          <p:cNvSpPr>
            <a:spLocks noGrp="1"/>
          </p:cNvSpPr>
          <p:nvPr>
            <p:ph type="ftr" sz="quarter" idx="11"/>
          </p:nvPr>
        </p:nvSpPr>
        <p:spPr/>
        <p:txBody>
          <a:bodyPr/>
          <a:lstStyle/>
          <a:p>
            <a:r>
              <a:rPr lang="cs-CZ" smtClean="0"/>
              <a:t>Ochrana obyvatelstva I.</a:t>
            </a:r>
            <a:endParaRPr lang="cs-CZ"/>
          </a:p>
        </p:txBody>
      </p:sp>
      <p:sp>
        <p:nvSpPr>
          <p:cNvPr id="7" name="Zástupný symbol pro číslo snímku 6"/>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252610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0B53FFF-2A47-441F-8F0D-B2D4ABCB1DE6}" type="datetime1">
              <a:rPr lang="cs-CZ" smtClean="0"/>
              <a:t>28.5.2019</a:t>
            </a:fld>
            <a:endParaRPr lang="cs-CZ"/>
          </a:p>
        </p:txBody>
      </p:sp>
      <p:sp>
        <p:nvSpPr>
          <p:cNvPr id="6" name="Zástupný symbol pro zápatí 5"/>
          <p:cNvSpPr>
            <a:spLocks noGrp="1"/>
          </p:cNvSpPr>
          <p:nvPr>
            <p:ph type="ftr" sz="quarter" idx="11"/>
          </p:nvPr>
        </p:nvSpPr>
        <p:spPr/>
        <p:txBody>
          <a:bodyPr/>
          <a:lstStyle/>
          <a:p>
            <a:r>
              <a:rPr lang="cs-CZ" smtClean="0"/>
              <a:t>Ochrana obyvatelstva I.</a:t>
            </a:r>
            <a:endParaRPr lang="cs-CZ"/>
          </a:p>
        </p:txBody>
      </p:sp>
      <p:sp>
        <p:nvSpPr>
          <p:cNvPr id="7" name="Zástupný symbol pro číslo snímku 6"/>
          <p:cNvSpPr>
            <a:spLocks noGrp="1"/>
          </p:cNvSpPr>
          <p:nvPr>
            <p:ph type="sldNum" sz="quarter" idx="12"/>
          </p:nvPr>
        </p:nvSpPr>
        <p:spPr/>
        <p:txBody>
          <a:bodyPr/>
          <a:lstStyle/>
          <a:p>
            <a:fld id="{A1B4AB83-B173-4C17-89CF-F6B6602F68A1}" type="slidenum">
              <a:rPr lang="cs-CZ" smtClean="0"/>
              <a:t>‹#›</a:t>
            </a:fld>
            <a:endParaRPr lang="cs-CZ"/>
          </a:p>
        </p:txBody>
      </p:sp>
    </p:spTree>
    <p:extLst>
      <p:ext uri="{BB962C8B-B14F-4D97-AF65-F5344CB8AC3E}">
        <p14:creationId xmlns:p14="http://schemas.microsoft.com/office/powerpoint/2010/main" val="297917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t="-2000"/>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1187624" y="274638"/>
            <a:ext cx="7499176"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17B23-4826-4A2A-884D-65BEDCEB3F40}" type="datetime1">
              <a:rPr lang="cs-CZ" smtClean="0"/>
              <a:t>28.5.2019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Ochrana obyvatelstva I.</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4AB83-B173-4C17-89CF-F6B6602F68A1}" type="slidenum">
              <a:rPr lang="cs-CZ" smtClean="0"/>
              <a:t>‹#›</a:t>
            </a:fld>
            <a:endParaRPr lang="cs-CZ"/>
          </a:p>
        </p:txBody>
      </p:sp>
    </p:spTree>
    <p:extLst>
      <p:ext uri="{BB962C8B-B14F-4D97-AF65-F5344CB8AC3E}">
        <p14:creationId xmlns:p14="http://schemas.microsoft.com/office/powerpoint/2010/main" val="2791168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vedavyzkum.cz/blogy-a-rozhovory/nazory-a-komentare/mikulas-bek-skutecne-svetovou-univerzitou-se-staneme-jen-vlastnim-usili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smt.cz/vyzkum-a-vyvoj-2/seznam-vyzkumnych-organizac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normAutofit fontScale="90000"/>
          </a:bodyPr>
          <a:lstStyle/>
          <a:p>
            <a:r>
              <a:rPr lang="cs-CZ" sz="6000" dirty="0"/>
              <a:t>A</a:t>
            </a:r>
            <a:r>
              <a:rPr lang="cs-CZ" sz="6000" dirty="0" smtClean="0"/>
              <a:t>kademická obec</a:t>
            </a:r>
            <a:br>
              <a:rPr lang="cs-CZ" sz="6000" dirty="0" smtClean="0"/>
            </a:br>
            <a:r>
              <a:rPr lang="cs-CZ" sz="6000" dirty="0" smtClean="0"/>
              <a:t>28.5.2019</a:t>
            </a:r>
            <a:endParaRPr lang="cs-CZ" sz="6000" dirty="0"/>
          </a:p>
        </p:txBody>
      </p:sp>
      <p:sp>
        <p:nvSpPr>
          <p:cNvPr id="7" name="Podnadpis 6"/>
          <p:cNvSpPr>
            <a:spLocks noGrp="1"/>
          </p:cNvSpPr>
          <p:nvPr>
            <p:ph type="subTitle" idx="1"/>
          </p:nvPr>
        </p:nvSpPr>
        <p:spPr/>
        <p:txBody>
          <a:bodyPr>
            <a:normAutofit/>
          </a:bodyPr>
          <a:lstStyle/>
          <a:p>
            <a:r>
              <a:rPr lang="cs-CZ" i="1" dirty="0" smtClean="0"/>
              <a:t>Doc. PhDr. Miroslav Petr, Ph.D.</a:t>
            </a:r>
          </a:p>
          <a:p>
            <a:endParaRPr lang="cs-CZ" dirty="0"/>
          </a:p>
        </p:txBody>
      </p:sp>
    </p:spTree>
    <p:extLst>
      <p:ext uri="{BB962C8B-B14F-4D97-AF65-F5344CB8AC3E}">
        <p14:creationId xmlns:p14="http://schemas.microsoft.com/office/powerpoint/2010/main" val="69457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Hodnocení VPČ 2019: aktualizovaná pravidla</a:t>
            </a:r>
            <a:endParaRPr lang="cs-CZ" dirty="0"/>
          </a:p>
        </p:txBody>
      </p:sp>
      <p:sp>
        <p:nvSpPr>
          <p:cNvPr id="3" name="Zástupný symbol pro obsah 2"/>
          <p:cNvSpPr>
            <a:spLocks noGrp="1"/>
          </p:cNvSpPr>
          <p:nvPr>
            <p:ph idx="1"/>
          </p:nvPr>
        </p:nvSpPr>
        <p:spPr>
          <a:xfrm>
            <a:off x="457200" y="1600200"/>
            <a:ext cx="8229600" cy="4997152"/>
          </a:xfrm>
        </p:spPr>
        <p:txBody>
          <a:bodyPr>
            <a:normAutofit/>
          </a:bodyPr>
          <a:lstStyle/>
          <a:p>
            <a:r>
              <a:rPr lang="cs-CZ" dirty="0" smtClean="0"/>
              <a:t>± 30% institucionální dotace je z peněz na vědu =&gt; věda je povinnost (v souladu s tarifem zařazení) </a:t>
            </a:r>
          </a:p>
          <a:p>
            <a:r>
              <a:rPr lang="cs-CZ" dirty="0" smtClean="0"/>
              <a:t>59 aktivit, kterými lze naplnit </a:t>
            </a:r>
            <a:r>
              <a:rPr lang="cs-CZ" b="1" u="sng" dirty="0" smtClean="0"/>
              <a:t>POVINNOST</a:t>
            </a:r>
          </a:p>
          <a:p>
            <a:r>
              <a:rPr lang="cs-CZ" u="sng" dirty="0" smtClean="0"/>
              <a:t>Odměny za body H jsou nadstandardem</a:t>
            </a:r>
          </a:p>
          <a:p>
            <a:pPr lvl="1"/>
            <a:r>
              <a:rPr lang="cs-CZ" dirty="0" smtClean="0"/>
              <a:t>bude skórovat pro hodnocení celé fakulty</a:t>
            </a:r>
          </a:p>
          <a:p>
            <a:pPr lvl="1"/>
            <a:r>
              <a:rPr lang="cs-CZ" dirty="0"/>
              <a:t>b</a:t>
            </a:r>
            <a:r>
              <a:rPr lang="cs-CZ" dirty="0" smtClean="0"/>
              <a:t>ude se podílet na naší dotaci vědy v budoucnu </a:t>
            </a:r>
          </a:p>
          <a:p>
            <a:r>
              <a:rPr lang="cs-CZ" dirty="0" smtClean="0"/>
              <a:t>H body = </a:t>
            </a:r>
            <a:r>
              <a:rPr lang="cs-CZ" dirty="0" err="1" smtClean="0"/>
              <a:t>biblio</a:t>
            </a:r>
            <a:r>
              <a:rPr lang="cs-CZ" dirty="0" smtClean="0"/>
              <a:t> (</a:t>
            </a:r>
            <a:r>
              <a:rPr lang="cs-CZ" dirty="0" err="1" smtClean="0"/>
              <a:t>WoS</a:t>
            </a:r>
            <a:r>
              <a:rPr lang="cs-CZ" dirty="0" smtClean="0"/>
              <a:t> – AIS), </a:t>
            </a:r>
            <a:r>
              <a:rPr lang="cs-CZ" dirty="0" err="1" smtClean="0"/>
              <a:t>nebiblio</a:t>
            </a:r>
            <a:r>
              <a:rPr lang="cs-CZ" dirty="0" smtClean="0"/>
              <a:t> (kvalitní)</a:t>
            </a:r>
          </a:p>
          <a:p>
            <a:r>
              <a:rPr lang="cs-CZ" dirty="0" smtClean="0"/>
              <a:t>Mimoto oddělená podpora za studijní opory</a:t>
            </a:r>
          </a:p>
        </p:txBody>
      </p:sp>
    </p:spTree>
    <p:extLst>
      <p:ext uri="{BB962C8B-B14F-4D97-AF65-F5344CB8AC3E}">
        <p14:creationId xmlns:p14="http://schemas.microsoft.com/office/powerpoint/2010/main" val="30822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„Mýtus o monografii“</a:t>
            </a:r>
            <a:endParaRPr lang="cs-CZ" dirty="0"/>
          </a:p>
        </p:txBody>
      </p:sp>
      <p:sp>
        <p:nvSpPr>
          <p:cNvPr id="4" name="TextovéPole 3"/>
          <p:cNvSpPr txBox="1"/>
          <p:nvPr/>
        </p:nvSpPr>
        <p:spPr>
          <a:xfrm>
            <a:off x="2669783" y="1486754"/>
            <a:ext cx="1657954" cy="369332"/>
          </a:xfrm>
          <a:prstGeom prst="rect">
            <a:avLst/>
          </a:prstGeom>
          <a:noFill/>
        </p:spPr>
        <p:txBody>
          <a:bodyPr wrap="none" rtlCol="0">
            <a:spAutoFit/>
          </a:bodyPr>
          <a:lstStyle/>
          <a:p>
            <a:r>
              <a:rPr lang="cs-CZ" b="1" dirty="0"/>
              <a:t>P</a:t>
            </a:r>
            <a:r>
              <a:rPr lang="cs-CZ" b="1" dirty="0" smtClean="0"/>
              <a:t>ůvodní studie </a:t>
            </a:r>
            <a:endParaRPr lang="cs-CZ" b="1" dirty="0"/>
          </a:p>
        </p:txBody>
      </p:sp>
      <p:sp>
        <p:nvSpPr>
          <p:cNvPr id="7" name="Vývojový diagram: více dokumentů 6"/>
          <p:cNvSpPr/>
          <p:nvPr/>
        </p:nvSpPr>
        <p:spPr>
          <a:xfrm>
            <a:off x="1130614" y="1885488"/>
            <a:ext cx="772672" cy="473081"/>
          </a:xfrm>
          <a:prstGeom prst="flowChartMulti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13" name="Vývojový diagram: více dokumentů 12"/>
          <p:cNvSpPr/>
          <p:nvPr/>
        </p:nvSpPr>
        <p:spPr>
          <a:xfrm>
            <a:off x="2658835" y="3759226"/>
            <a:ext cx="592652" cy="878269"/>
          </a:xfrm>
          <a:prstGeom prst="flowChartMultidocumen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15" name="Vývojový diagram: více dokumentů 14"/>
          <p:cNvSpPr/>
          <p:nvPr/>
        </p:nvSpPr>
        <p:spPr>
          <a:xfrm>
            <a:off x="5263683" y="1864010"/>
            <a:ext cx="772672" cy="473081"/>
          </a:xfrm>
          <a:prstGeom prst="flowChartMulti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16" name="Vývojový diagram: více dokumentů 15"/>
          <p:cNvSpPr/>
          <p:nvPr/>
        </p:nvSpPr>
        <p:spPr>
          <a:xfrm>
            <a:off x="4232130" y="1864897"/>
            <a:ext cx="772672" cy="473081"/>
          </a:xfrm>
          <a:prstGeom prst="flowChartMulti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17" name="Vývojový diagram: více dokumentů 16"/>
          <p:cNvSpPr/>
          <p:nvPr/>
        </p:nvSpPr>
        <p:spPr>
          <a:xfrm>
            <a:off x="3200577" y="1864898"/>
            <a:ext cx="772672" cy="473081"/>
          </a:xfrm>
          <a:prstGeom prst="flowChartMulti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18" name="Vývojový diagram: více dokumentů 17"/>
          <p:cNvSpPr/>
          <p:nvPr/>
        </p:nvSpPr>
        <p:spPr>
          <a:xfrm>
            <a:off x="2165022" y="1885488"/>
            <a:ext cx="772672" cy="473081"/>
          </a:xfrm>
          <a:prstGeom prst="flowChartMulti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21" name="TextovéPole 20"/>
          <p:cNvSpPr txBox="1"/>
          <p:nvPr/>
        </p:nvSpPr>
        <p:spPr>
          <a:xfrm>
            <a:off x="6444208" y="1482822"/>
            <a:ext cx="2592287" cy="147732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cs-CZ" dirty="0"/>
              <a:t>k</a:t>
            </a:r>
            <a:r>
              <a:rPr lang="cs-CZ" dirty="0" smtClean="0"/>
              <a:t>valitní časopisy</a:t>
            </a:r>
          </a:p>
          <a:p>
            <a:pPr marL="285750" indent="-285750">
              <a:buFont typeface="Arial" panose="020B0604020202020204" pitchFamily="34" charset="0"/>
              <a:buChar char="•"/>
            </a:pPr>
            <a:r>
              <a:rPr lang="cs-CZ" dirty="0"/>
              <a:t>r</a:t>
            </a:r>
            <a:r>
              <a:rPr lang="cs-CZ" dirty="0" smtClean="0"/>
              <a:t>igorózní recenzní řízení</a:t>
            </a:r>
          </a:p>
          <a:p>
            <a:pPr marL="285750" indent="-285750">
              <a:buFont typeface="Arial" panose="020B0604020202020204" pitchFamily="34" charset="0"/>
              <a:buChar char="•"/>
            </a:pPr>
            <a:r>
              <a:rPr lang="cs-CZ" dirty="0"/>
              <a:t>s</a:t>
            </a:r>
            <a:r>
              <a:rPr lang="cs-CZ" dirty="0" smtClean="0"/>
              <a:t>ystematické rešerše / </a:t>
            </a:r>
            <a:r>
              <a:rPr lang="cs-CZ" dirty="0" err="1" smtClean="0"/>
              <a:t>metaanalýzy</a:t>
            </a:r>
            <a:endParaRPr lang="cs-CZ" dirty="0"/>
          </a:p>
        </p:txBody>
      </p:sp>
      <p:sp>
        <p:nvSpPr>
          <p:cNvPr id="20" name="Vývojový diagram: více dokumentů 19"/>
          <p:cNvSpPr/>
          <p:nvPr/>
        </p:nvSpPr>
        <p:spPr>
          <a:xfrm>
            <a:off x="3639478" y="3759226"/>
            <a:ext cx="592652" cy="878269"/>
          </a:xfrm>
          <a:prstGeom prst="flowChartMultidocumen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cxnSp>
        <p:nvCxnSpPr>
          <p:cNvPr id="6" name="Přímá spojnice se šipkou 5"/>
          <p:cNvCxnSpPr/>
          <p:nvPr/>
        </p:nvCxnSpPr>
        <p:spPr>
          <a:xfrm>
            <a:off x="450837" y="2003591"/>
            <a:ext cx="16598" cy="4377737"/>
          </a:xfrm>
          <a:prstGeom prst="straightConnector1">
            <a:avLst/>
          </a:prstGeom>
          <a:ln>
            <a:prstDash val="dash"/>
            <a:headEnd type="none" w="lg" len="lg"/>
            <a:tailEnd type="triangle" w="lg" len="lg"/>
          </a:ln>
        </p:spPr>
        <p:style>
          <a:lnRef idx="2">
            <a:schemeClr val="dk1"/>
          </a:lnRef>
          <a:fillRef idx="0">
            <a:schemeClr val="dk1"/>
          </a:fillRef>
          <a:effectRef idx="1">
            <a:schemeClr val="dk1"/>
          </a:effectRef>
          <a:fontRef idx="minor">
            <a:schemeClr val="tx1"/>
          </a:fontRef>
        </p:style>
      </p:cxnSp>
      <p:sp>
        <p:nvSpPr>
          <p:cNvPr id="22" name="Obdélník 21"/>
          <p:cNvSpPr/>
          <p:nvPr/>
        </p:nvSpPr>
        <p:spPr>
          <a:xfrm>
            <a:off x="113106" y="3832130"/>
            <a:ext cx="675461"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cs-CZ" dirty="0" smtClean="0"/>
              <a:t>ČAS</a:t>
            </a:r>
            <a:endParaRPr lang="cs-CZ" dirty="0"/>
          </a:p>
        </p:txBody>
      </p:sp>
      <p:sp>
        <p:nvSpPr>
          <p:cNvPr id="31" name="TextovéPole 30"/>
          <p:cNvSpPr txBox="1"/>
          <p:nvPr/>
        </p:nvSpPr>
        <p:spPr>
          <a:xfrm>
            <a:off x="2944392" y="3336803"/>
            <a:ext cx="1406282" cy="369332"/>
          </a:xfrm>
          <a:prstGeom prst="rect">
            <a:avLst/>
          </a:prstGeom>
          <a:noFill/>
        </p:spPr>
        <p:txBody>
          <a:bodyPr wrap="none" rtlCol="0">
            <a:spAutoFit/>
          </a:bodyPr>
          <a:lstStyle/>
          <a:p>
            <a:r>
              <a:rPr lang="cs-CZ" b="1" dirty="0" smtClean="0"/>
              <a:t>Monografie </a:t>
            </a:r>
            <a:endParaRPr lang="cs-CZ" b="1" dirty="0"/>
          </a:p>
        </p:txBody>
      </p:sp>
      <p:grpSp>
        <p:nvGrpSpPr>
          <p:cNvPr id="34" name="Skupina 33"/>
          <p:cNvGrpSpPr/>
          <p:nvPr/>
        </p:nvGrpSpPr>
        <p:grpSpPr>
          <a:xfrm>
            <a:off x="3275830" y="2575735"/>
            <a:ext cx="519256" cy="571137"/>
            <a:chOff x="6693353" y="4666620"/>
            <a:chExt cx="648072" cy="634588"/>
          </a:xfrm>
        </p:grpSpPr>
        <p:sp>
          <p:nvSpPr>
            <p:cNvPr id="32" name="Vývojový diagram: sloučení 31"/>
            <p:cNvSpPr/>
            <p:nvPr/>
          </p:nvSpPr>
          <p:spPr>
            <a:xfrm>
              <a:off x="6693353" y="4666620"/>
              <a:ext cx="648072" cy="330834"/>
            </a:xfrm>
            <a:prstGeom prst="flowChartMerg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sp>
          <p:nvSpPr>
            <p:cNvPr id="33" name="Obdélník 32"/>
            <p:cNvSpPr/>
            <p:nvPr/>
          </p:nvSpPr>
          <p:spPr>
            <a:xfrm>
              <a:off x="6942498" y="4941168"/>
              <a:ext cx="149782" cy="36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grpSp>
      <p:grpSp>
        <p:nvGrpSpPr>
          <p:cNvPr id="47" name="Skupina 46"/>
          <p:cNvGrpSpPr/>
          <p:nvPr/>
        </p:nvGrpSpPr>
        <p:grpSpPr>
          <a:xfrm>
            <a:off x="3182199" y="4875252"/>
            <a:ext cx="519256" cy="571137"/>
            <a:chOff x="6693353" y="4666620"/>
            <a:chExt cx="648072" cy="634588"/>
          </a:xfrm>
        </p:grpSpPr>
        <p:sp>
          <p:nvSpPr>
            <p:cNvPr id="48" name="Vývojový diagram: sloučení 47"/>
            <p:cNvSpPr/>
            <p:nvPr/>
          </p:nvSpPr>
          <p:spPr>
            <a:xfrm>
              <a:off x="6693353" y="4666620"/>
              <a:ext cx="648072" cy="330834"/>
            </a:xfrm>
            <a:prstGeom prst="flowChartMerg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sp>
          <p:nvSpPr>
            <p:cNvPr id="49" name="Obdélník 48"/>
            <p:cNvSpPr/>
            <p:nvPr/>
          </p:nvSpPr>
          <p:spPr>
            <a:xfrm>
              <a:off x="6942498" y="4941168"/>
              <a:ext cx="149782" cy="36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grpSp>
      <p:grpSp>
        <p:nvGrpSpPr>
          <p:cNvPr id="50" name="Skupina 49"/>
          <p:cNvGrpSpPr/>
          <p:nvPr/>
        </p:nvGrpSpPr>
        <p:grpSpPr>
          <a:xfrm>
            <a:off x="3831418" y="4875252"/>
            <a:ext cx="519256" cy="571137"/>
            <a:chOff x="6693353" y="4666620"/>
            <a:chExt cx="648072" cy="634588"/>
          </a:xfrm>
        </p:grpSpPr>
        <p:sp>
          <p:nvSpPr>
            <p:cNvPr id="51" name="Vývojový diagram: sloučení 50"/>
            <p:cNvSpPr/>
            <p:nvPr/>
          </p:nvSpPr>
          <p:spPr>
            <a:xfrm>
              <a:off x="6693353" y="4666620"/>
              <a:ext cx="648072" cy="330834"/>
            </a:xfrm>
            <a:prstGeom prst="flowChartMerg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sp>
          <p:nvSpPr>
            <p:cNvPr id="52" name="Obdélník 51"/>
            <p:cNvSpPr/>
            <p:nvPr/>
          </p:nvSpPr>
          <p:spPr>
            <a:xfrm>
              <a:off x="6942498" y="4941168"/>
              <a:ext cx="149782" cy="36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grpSp>
      <p:grpSp>
        <p:nvGrpSpPr>
          <p:cNvPr id="53" name="Skupina 52"/>
          <p:cNvGrpSpPr/>
          <p:nvPr/>
        </p:nvGrpSpPr>
        <p:grpSpPr>
          <a:xfrm>
            <a:off x="2503127" y="4875252"/>
            <a:ext cx="519256" cy="571137"/>
            <a:chOff x="6693353" y="4666620"/>
            <a:chExt cx="648072" cy="634588"/>
          </a:xfrm>
        </p:grpSpPr>
        <p:sp>
          <p:nvSpPr>
            <p:cNvPr id="54" name="Vývojový diagram: sloučení 53"/>
            <p:cNvSpPr/>
            <p:nvPr/>
          </p:nvSpPr>
          <p:spPr>
            <a:xfrm>
              <a:off x="6693353" y="4666620"/>
              <a:ext cx="648072" cy="330834"/>
            </a:xfrm>
            <a:prstGeom prst="flowChartMerg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sp>
          <p:nvSpPr>
            <p:cNvPr id="55" name="Obdélník 54"/>
            <p:cNvSpPr/>
            <p:nvPr/>
          </p:nvSpPr>
          <p:spPr>
            <a:xfrm>
              <a:off x="6942498" y="4941168"/>
              <a:ext cx="149782" cy="36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grpSp>
      <p:sp>
        <p:nvSpPr>
          <p:cNvPr id="56" name="Vývojový diagram: více dokumentů 55"/>
          <p:cNvSpPr/>
          <p:nvPr/>
        </p:nvSpPr>
        <p:spPr>
          <a:xfrm>
            <a:off x="3202434" y="5908694"/>
            <a:ext cx="592652" cy="878269"/>
          </a:xfrm>
          <a:prstGeom prst="flowChartMulti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cs-CZ"/>
          </a:p>
        </p:txBody>
      </p:sp>
      <p:sp>
        <p:nvSpPr>
          <p:cNvPr id="57" name="TextovéPole 56"/>
          <p:cNvSpPr txBox="1"/>
          <p:nvPr/>
        </p:nvSpPr>
        <p:spPr>
          <a:xfrm>
            <a:off x="2974580" y="5536271"/>
            <a:ext cx="1114408" cy="369332"/>
          </a:xfrm>
          <a:prstGeom prst="rect">
            <a:avLst/>
          </a:prstGeom>
          <a:noFill/>
        </p:spPr>
        <p:txBody>
          <a:bodyPr wrap="none" rtlCol="0">
            <a:spAutoFit/>
          </a:bodyPr>
          <a:lstStyle/>
          <a:p>
            <a:r>
              <a:rPr lang="cs-CZ" b="1" dirty="0" smtClean="0"/>
              <a:t>Učebnice </a:t>
            </a:r>
            <a:endParaRPr lang="cs-CZ" b="1" dirty="0"/>
          </a:p>
        </p:txBody>
      </p:sp>
      <p:sp>
        <p:nvSpPr>
          <p:cNvPr id="58" name="TextovéPole 57"/>
          <p:cNvSpPr txBox="1"/>
          <p:nvPr/>
        </p:nvSpPr>
        <p:spPr>
          <a:xfrm>
            <a:off x="6444208" y="5465494"/>
            <a:ext cx="2592287" cy="1200329"/>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cs-CZ" dirty="0" smtClean="0"/>
              <a:t>publikují se pouze nezpochybnitelné poznatky</a:t>
            </a:r>
          </a:p>
          <a:p>
            <a:pPr marL="285750" indent="-285750">
              <a:buFont typeface="Arial" panose="020B0604020202020204" pitchFamily="34" charset="0"/>
              <a:buChar char="•"/>
            </a:pPr>
            <a:r>
              <a:rPr lang="cs-CZ" dirty="0"/>
              <a:t>z</a:t>
            </a:r>
            <a:r>
              <a:rPr lang="cs-CZ" dirty="0" smtClean="0"/>
              <a:t>přesnění zavedeného</a:t>
            </a:r>
          </a:p>
        </p:txBody>
      </p:sp>
      <p:sp>
        <p:nvSpPr>
          <p:cNvPr id="59" name="TextovéPole 58"/>
          <p:cNvSpPr txBox="1"/>
          <p:nvPr/>
        </p:nvSpPr>
        <p:spPr>
          <a:xfrm>
            <a:off x="6444208" y="3597522"/>
            <a:ext cx="2592287" cy="120032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cs-CZ" dirty="0"/>
              <a:t>v</a:t>
            </a:r>
            <a:r>
              <a:rPr lang="cs-CZ" dirty="0" smtClean="0"/>
              <a:t> podstatě rozsáhlá rešerše poznatků, když „nazraje“ čas</a:t>
            </a:r>
          </a:p>
          <a:p>
            <a:pPr marL="285750" indent="-285750">
              <a:buFont typeface="Arial" panose="020B0604020202020204" pitchFamily="34" charset="0"/>
              <a:buChar char="•"/>
            </a:pPr>
            <a:r>
              <a:rPr lang="cs-CZ" dirty="0" smtClean="0"/>
              <a:t>dlouhodobější práce</a:t>
            </a:r>
          </a:p>
        </p:txBody>
      </p:sp>
    </p:spTree>
    <p:extLst>
      <p:ext uri="{BB962C8B-B14F-4D97-AF65-F5344CB8AC3E}">
        <p14:creationId xmlns:p14="http://schemas.microsoft.com/office/powerpoint/2010/main" val="280784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3" grpId="0" animBg="1"/>
      <p:bldP spid="15" grpId="0" animBg="1"/>
      <p:bldP spid="16" grpId="0" animBg="1"/>
      <p:bldP spid="17" grpId="0" animBg="1"/>
      <p:bldP spid="18" grpId="0" animBg="1"/>
      <p:bldP spid="21" grpId="0" animBg="1"/>
      <p:bldP spid="20" grpId="0" animBg="1"/>
      <p:bldP spid="22" grpId="0" animBg="1"/>
      <p:bldP spid="31" grpId="0"/>
      <p:bldP spid="56" grpId="0" animBg="1"/>
      <p:bldP spid="57" grpId="0"/>
      <p:bldP spid="58" grpId="0" animBg="1"/>
      <p:bldP spid="5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Mikuláš Bek: Skutečně světovou univerzitou se staneme jen vlastním </a:t>
            </a:r>
            <a:r>
              <a:rPr lang="cs-CZ" dirty="0" smtClean="0"/>
              <a:t>úsilím</a:t>
            </a:r>
          </a:p>
          <a:p>
            <a:pPr lvl="1"/>
            <a:r>
              <a:rPr lang="cs-CZ" dirty="0">
                <a:hlinkClick r:id="rId2"/>
              </a:rPr>
              <a:t>https://</a:t>
            </a:r>
            <a:r>
              <a:rPr lang="cs-CZ" dirty="0" smtClean="0">
                <a:hlinkClick r:id="rId2"/>
              </a:rPr>
              <a:t>vedavyzkum.cz/blogy-a-rozhovory/nazory-a-komentare/mikulas-bek-skutecne-svetovou-univerzitou-se-staneme-jen-vlastnim-usilim</a:t>
            </a:r>
            <a:r>
              <a:rPr lang="cs-CZ" dirty="0" smtClean="0"/>
              <a:t> </a:t>
            </a:r>
            <a:endParaRPr lang="cs-CZ" dirty="0"/>
          </a:p>
        </p:txBody>
      </p:sp>
    </p:spTree>
    <p:extLst>
      <p:ext uri="{BB962C8B-B14F-4D97-AF65-F5344CB8AC3E}">
        <p14:creationId xmlns:p14="http://schemas.microsoft.com/office/powerpoint/2010/main" val="213430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Dotace na vědu v ČR </a:t>
            </a:r>
          </a:p>
        </p:txBody>
      </p:sp>
      <p:sp>
        <p:nvSpPr>
          <p:cNvPr id="3" name="Zástupný symbol pro obsah 2"/>
          <p:cNvSpPr>
            <a:spLocks noGrp="1"/>
          </p:cNvSpPr>
          <p:nvPr>
            <p:ph idx="1"/>
          </p:nvPr>
        </p:nvSpPr>
        <p:spPr/>
        <p:txBody>
          <a:bodyPr/>
          <a:lstStyle/>
          <a:p>
            <a:r>
              <a:rPr lang="cs-CZ" dirty="0" smtClean="0"/>
              <a:t>Kdo si v ČR může sáhnout na vědecké peníze?</a:t>
            </a:r>
            <a:endParaRPr lang="cs-CZ" dirty="0"/>
          </a:p>
        </p:txBody>
      </p:sp>
      <p:sp>
        <p:nvSpPr>
          <p:cNvPr id="5" name="Obdélník 4"/>
          <p:cNvSpPr/>
          <p:nvPr/>
        </p:nvSpPr>
        <p:spPr>
          <a:xfrm>
            <a:off x="743358" y="2708920"/>
            <a:ext cx="1368152" cy="576064"/>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cs-CZ" dirty="0" smtClean="0"/>
              <a:t>Resorty</a:t>
            </a:r>
            <a:endParaRPr lang="cs-CZ" dirty="0"/>
          </a:p>
        </p:txBody>
      </p:sp>
      <p:sp>
        <p:nvSpPr>
          <p:cNvPr id="6" name="Obdélník 5"/>
          <p:cNvSpPr/>
          <p:nvPr/>
        </p:nvSpPr>
        <p:spPr>
          <a:xfrm>
            <a:off x="3050117" y="2717546"/>
            <a:ext cx="1368152" cy="576064"/>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cs-CZ" dirty="0" smtClean="0"/>
              <a:t>AVČR </a:t>
            </a:r>
            <a:endParaRPr lang="cs-CZ" dirty="0"/>
          </a:p>
        </p:txBody>
      </p:sp>
      <p:sp>
        <p:nvSpPr>
          <p:cNvPr id="7" name="Obdélník 6"/>
          <p:cNvSpPr/>
          <p:nvPr/>
        </p:nvSpPr>
        <p:spPr>
          <a:xfrm>
            <a:off x="5561445" y="2708920"/>
            <a:ext cx="1368152" cy="576064"/>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cs-CZ" dirty="0" smtClean="0"/>
              <a:t>MŠMT</a:t>
            </a:r>
            <a:endParaRPr lang="cs-CZ" dirty="0"/>
          </a:p>
        </p:txBody>
      </p:sp>
      <p:cxnSp>
        <p:nvCxnSpPr>
          <p:cNvPr id="9" name="Pravoúhlá spojnice 8"/>
          <p:cNvCxnSpPr>
            <a:stCxn id="5" idx="2"/>
            <a:endCxn id="10" idx="0"/>
          </p:cNvCxnSpPr>
          <p:nvPr/>
        </p:nvCxnSpPr>
        <p:spPr>
          <a:xfrm rot="5400000">
            <a:off x="771698" y="3256644"/>
            <a:ext cx="627396" cy="68407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0" name="TextovéPole 9"/>
          <p:cNvSpPr txBox="1"/>
          <p:nvPr/>
        </p:nvSpPr>
        <p:spPr>
          <a:xfrm>
            <a:off x="492616" y="3912380"/>
            <a:ext cx="501484" cy="36933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rtlCol="0">
            <a:spAutoFit/>
          </a:bodyPr>
          <a:lstStyle/>
          <a:p>
            <a:r>
              <a:rPr lang="cs-CZ" dirty="0" err="1" smtClean="0"/>
              <a:t>VVi</a:t>
            </a:r>
            <a:endParaRPr lang="cs-CZ" dirty="0"/>
          </a:p>
        </p:txBody>
      </p:sp>
      <p:cxnSp>
        <p:nvCxnSpPr>
          <p:cNvPr id="14" name="Pravoúhlá spojnice 13"/>
          <p:cNvCxnSpPr>
            <a:stCxn id="5" idx="2"/>
            <a:endCxn id="15" idx="0"/>
          </p:cNvCxnSpPr>
          <p:nvPr/>
        </p:nvCxnSpPr>
        <p:spPr>
          <a:xfrm rot="16200000" flipH="1">
            <a:off x="1390404" y="3322014"/>
            <a:ext cx="629489" cy="55542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a:off x="1750170" y="3914473"/>
            <a:ext cx="465384" cy="36933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rtlCol="0">
            <a:spAutoFit/>
          </a:bodyPr>
          <a:lstStyle/>
          <a:p>
            <a:r>
              <a:rPr lang="cs-CZ" dirty="0" smtClean="0"/>
              <a:t>VO</a:t>
            </a:r>
            <a:endParaRPr lang="cs-CZ" dirty="0"/>
          </a:p>
        </p:txBody>
      </p:sp>
      <p:cxnSp>
        <p:nvCxnSpPr>
          <p:cNvPr id="18" name="Přímá spojnice 17"/>
          <p:cNvCxnSpPr>
            <a:stCxn id="6" idx="2"/>
            <a:endCxn id="20" idx="0"/>
          </p:cNvCxnSpPr>
          <p:nvPr/>
        </p:nvCxnSpPr>
        <p:spPr>
          <a:xfrm>
            <a:off x="3734193" y="3293610"/>
            <a:ext cx="1" cy="61877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3342035" y="3912380"/>
            <a:ext cx="784317" cy="36933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rtlCol="0">
            <a:spAutoFit/>
          </a:bodyPr>
          <a:lstStyle/>
          <a:p>
            <a:r>
              <a:rPr lang="cs-CZ" dirty="0" smtClean="0"/>
              <a:t>ústavy</a:t>
            </a:r>
            <a:endParaRPr lang="cs-CZ" dirty="0"/>
          </a:p>
        </p:txBody>
      </p:sp>
      <p:sp>
        <p:nvSpPr>
          <p:cNvPr id="22" name="TextovéPole 21"/>
          <p:cNvSpPr txBox="1"/>
          <p:nvPr/>
        </p:nvSpPr>
        <p:spPr>
          <a:xfrm>
            <a:off x="6037507" y="3910852"/>
            <a:ext cx="420564" cy="36933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rtlCol="0">
            <a:spAutoFit/>
          </a:bodyPr>
          <a:lstStyle/>
          <a:p>
            <a:r>
              <a:rPr lang="cs-CZ" dirty="0" smtClean="0"/>
              <a:t>VŠ</a:t>
            </a:r>
            <a:endParaRPr lang="cs-CZ" dirty="0"/>
          </a:p>
        </p:txBody>
      </p:sp>
      <p:cxnSp>
        <p:nvCxnSpPr>
          <p:cNvPr id="28" name="Přímá spojnice 27"/>
          <p:cNvCxnSpPr>
            <a:stCxn id="7" idx="2"/>
            <a:endCxn id="22" idx="0"/>
          </p:cNvCxnSpPr>
          <p:nvPr/>
        </p:nvCxnSpPr>
        <p:spPr>
          <a:xfrm>
            <a:off x="6245521" y="3284984"/>
            <a:ext cx="2268" cy="62586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7718800" y="2717546"/>
            <a:ext cx="858440" cy="1477328"/>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cs-CZ" dirty="0" smtClean="0"/>
              <a:t>Ostatní</a:t>
            </a:r>
          </a:p>
          <a:p>
            <a:endParaRPr lang="cs-CZ" dirty="0"/>
          </a:p>
          <a:p>
            <a:pPr algn="r"/>
            <a:r>
              <a:rPr lang="cs-CZ" dirty="0" smtClean="0"/>
              <a:t>s.r.o.</a:t>
            </a:r>
          </a:p>
          <a:p>
            <a:pPr algn="ctr"/>
            <a:r>
              <a:rPr lang="cs-CZ" dirty="0" smtClean="0"/>
              <a:t>…</a:t>
            </a:r>
          </a:p>
          <a:p>
            <a:pPr algn="ctr"/>
            <a:r>
              <a:rPr lang="cs-CZ" dirty="0" smtClean="0"/>
              <a:t>…</a:t>
            </a:r>
            <a:endParaRPr lang="cs-CZ" dirty="0"/>
          </a:p>
        </p:txBody>
      </p:sp>
      <p:sp>
        <p:nvSpPr>
          <p:cNvPr id="33" name="Obdélník 32"/>
          <p:cNvSpPr/>
          <p:nvPr/>
        </p:nvSpPr>
        <p:spPr>
          <a:xfrm>
            <a:off x="457200" y="4802724"/>
            <a:ext cx="8141592" cy="1631216"/>
          </a:xfrm>
          <a:prstGeom prst="rect">
            <a:avLst/>
          </a:prstGeom>
        </p:spPr>
        <p:txBody>
          <a:bodyPr wrap="square">
            <a:spAutoFit/>
          </a:bodyPr>
          <a:lstStyle/>
          <a:p>
            <a:pPr>
              <a:lnSpc>
                <a:spcPct val="125000"/>
              </a:lnSpc>
            </a:pPr>
            <a:r>
              <a:rPr lang="cs-CZ" sz="2000" u="sng" dirty="0"/>
              <a:t>Seznam výzkumných organizací</a:t>
            </a:r>
            <a:endParaRPr lang="cs-CZ" sz="2000" u="sng" dirty="0" smtClean="0"/>
          </a:p>
          <a:p>
            <a:pPr marL="285750" indent="-285750">
              <a:lnSpc>
                <a:spcPct val="125000"/>
              </a:lnSpc>
              <a:buFont typeface="Arial" panose="020B0604020202020204" pitchFamily="34" charset="0"/>
              <a:buChar char="•"/>
            </a:pPr>
            <a:r>
              <a:rPr lang="cs-CZ" sz="2000" dirty="0" smtClean="0"/>
              <a:t>Ve </a:t>
            </a:r>
            <a:r>
              <a:rPr lang="cs-CZ" sz="2000" dirty="0"/>
              <a:t>správě MŠMT (pan </a:t>
            </a:r>
            <a:r>
              <a:rPr lang="cs-CZ" sz="2000" dirty="0" err="1"/>
              <a:t>Santus</a:t>
            </a:r>
            <a:r>
              <a:rPr lang="cs-CZ" sz="2000" dirty="0"/>
              <a:t> Arnold)</a:t>
            </a:r>
          </a:p>
          <a:p>
            <a:pPr marL="285750" indent="-285750">
              <a:lnSpc>
                <a:spcPct val="125000"/>
              </a:lnSpc>
              <a:buFont typeface="Arial" panose="020B0604020202020204" pitchFamily="34" charset="0"/>
              <a:buChar char="•"/>
            </a:pPr>
            <a:r>
              <a:rPr lang="cs-CZ" sz="2000" dirty="0"/>
              <a:t>Aktuálně 214 subjektů </a:t>
            </a:r>
          </a:p>
          <a:p>
            <a:pPr marL="285750" indent="-285750">
              <a:lnSpc>
                <a:spcPct val="125000"/>
              </a:lnSpc>
              <a:buFont typeface="Arial" panose="020B0604020202020204" pitchFamily="34" charset="0"/>
              <a:buChar char="•"/>
            </a:pPr>
            <a:r>
              <a:rPr lang="cs-CZ" sz="2000" dirty="0" smtClean="0">
                <a:hlinkClick r:id="rId3"/>
              </a:rPr>
              <a:t>http</a:t>
            </a:r>
            <a:r>
              <a:rPr lang="cs-CZ" sz="2000" dirty="0">
                <a:hlinkClick r:id="rId3"/>
              </a:rPr>
              <a:t>://www.msmt.cz/vyzkum-a-vyvoj-2/seznam-vyzkumnych-organizaci</a:t>
            </a:r>
            <a:r>
              <a:rPr lang="cs-CZ" sz="2000" dirty="0"/>
              <a:t> </a:t>
            </a:r>
          </a:p>
        </p:txBody>
      </p:sp>
    </p:spTree>
    <p:extLst>
      <p:ext uri="{BB962C8B-B14F-4D97-AF65-F5344CB8AC3E}">
        <p14:creationId xmlns:p14="http://schemas.microsoft.com/office/powerpoint/2010/main" val="162290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Dotace na vědu v ČR </a:t>
            </a:r>
            <a:endParaRPr lang="cs-CZ" dirty="0"/>
          </a:p>
        </p:txBody>
      </p:sp>
      <p:sp>
        <p:nvSpPr>
          <p:cNvPr id="3" name="Zástupný symbol pro obsah 2"/>
          <p:cNvSpPr>
            <a:spLocks noGrp="1"/>
          </p:cNvSpPr>
          <p:nvPr>
            <p:ph idx="1"/>
          </p:nvPr>
        </p:nvSpPr>
        <p:spPr>
          <a:xfrm>
            <a:off x="457200" y="1600200"/>
            <a:ext cx="8229600" cy="4925144"/>
          </a:xfrm>
        </p:spPr>
        <p:txBody>
          <a:bodyPr>
            <a:normAutofit lnSpcReduction="10000"/>
          </a:bodyPr>
          <a:lstStyle/>
          <a:p>
            <a:r>
              <a:rPr lang="cs-CZ" dirty="0" smtClean="0"/>
              <a:t>Historicky:</a:t>
            </a:r>
          </a:p>
          <a:p>
            <a:pPr lvl="1"/>
            <a:r>
              <a:rPr lang="cs-CZ" dirty="0" smtClean="0"/>
              <a:t>1968</a:t>
            </a:r>
          </a:p>
          <a:p>
            <a:pPr lvl="1"/>
            <a:r>
              <a:rPr lang="cs-CZ" dirty="0" smtClean="0"/>
              <a:t>(Ne)zodpovědnost zřizovatelů</a:t>
            </a:r>
          </a:p>
          <a:p>
            <a:pPr lvl="2"/>
            <a:r>
              <a:rPr lang="cs-CZ" dirty="0" smtClean="0"/>
              <a:t>VVI – snadné </a:t>
            </a:r>
            <a:r>
              <a:rPr lang="cs-CZ" dirty="0"/>
              <a:t>zakládání </a:t>
            </a:r>
            <a:r>
              <a:rPr lang="cs-CZ" dirty="0" smtClean="0"/>
              <a:t>/ </a:t>
            </a:r>
            <a:r>
              <a:rPr lang="cs-CZ" dirty="0"/>
              <a:t>nemožné rušení</a:t>
            </a:r>
          </a:p>
          <a:p>
            <a:pPr lvl="2"/>
            <a:r>
              <a:rPr lang="cs-CZ" dirty="0" smtClean="0"/>
              <a:t>Zákon </a:t>
            </a:r>
            <a:r>
              <a:rPr lang="cs-CZ" dirty="0"/>
              <a:t>č. 341/2005 Sb. Zákon o veřejných výzkumných </a:t>
            </a:r>
            <a:r>
              <a:rPr lang="cs-CZ" dirty="0" smtClean="0"/>
              <a:t>institucích</a:t>
            </a:r>
          </a:p>
          <a:p>
            <a:pPr lvl="2"/>
            <a:r>
              <a:rPr lang="cs-CZ" dirty="0"/>
              <a:t>Zákon č. 130/2002 Sb. Zákon o podpoře výzkumu a vývoje z veřejných </a:t>
            </a:r>
            <a:r>
              <a:rPr lang="cs-CZ" dirty="0" smtClean="0"/>
              <a:t>prostředků</a:t>
            </a:r>
            <a:endParaRPr lang="cs-CZ" dirty="0"/>
          </a:p>
          <a:p>
            <a:pPr lvl="1"/>
            <a:r>
              <a:rPr lang="cs-CZ" dirty="0" smtClean="0"/>
              <a:t>Nové VŠ</a:t>
            </a:r>
          </a:p>
          <a:p>
            <a:pPr lvl="1"/>
            <a:r>
              <a:rPr lang="cs-CZ" dirty="0" smtClean="0"/>
              <a:t>Nevůle přikročit k řešení direktivně (fúze, rušení) </a:t>
            </a:r>
          </a:p>
          <a:p>
            <a:r>
              <a:rPr lang="cs-CZ" dirty="0" smtClean="0"/>
              <a:t>=&gt; Příliš </a:t>
            </a:r>
            <a:r>
              <a:rPr lang="cs-CZ" dirty="0"/>
              <a:t>mnoho hráčů, </a:t>
            </a:r>
            <a:r>
              <a:rPr lang="cs-CZ" dirty="0" smtClean="0"/>
              <a:t>rozdrobenost</a:t>
            </a:r>
            <a:endParaRPr lang="cs-CZ" dirty="0"/>
          </a:p>
          <a:p>
            <a:endParaRPr lang="cs-CZ" dirty="0"/>
          </a:p>
          <a:p>
            <a:pPr lvl="1"/>
            <a:endParaRPr lang="cs-CZ" dirty="0"/>
          </a:p>
          <a:p>
            <a:pPr lvl="1"/>
            <a:endParaRPr lang="cs-CZ" dirty="0" smtClean="0"/>
          </a:p>
          <a:p>
            <a:pPr lvl="1"/>
            <a:endParaRPr lang="cs-CZ" dirty="0" smtClean="0"/>
          </a:p>
          <a:p>
            <a:pPr lvl="1"/>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7048" y="1540086"/>
            <a:ext cx="2617440" cy="1514935"/>
          </a:xfrm>
          <a:prstGeom prst="rect">
            <a:avLst/>
          </a:prstGeom>
        </p:spPr>
      </p:pic>
      <p:sp>
        <p:nvSpPr>
          <p:cNvPr id="6" name="Ovál 5"/>
          <p:cNvSpPr/>
          <p:nvPr/>
        </p:nvSpPr>
        <p:spPr>
          <a:xfrm>
            <a:off x="7020272" y="1988840"/>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400" dirty="0"/>
          </a:p>
        </p:txBody>
      </p:sp>
      <p:sp>
        <p:nvSpPr>
          <p:cNvPr id="7" name="TextovéPole 6"/>
          <p:cNvSpPr txBox="1"/>
          <p:nvPr/>
        </p:nvSpPr>
        <p:spPr>
          <a:xfrm>
            <a:off x="6969728" y="2074396"/>
            <a:ext cx="601447" cy="338554"/>
          </a:xfrm>
          <a:prstGeom prst="rect">
            <a:avLst/>
          </a:prstGeom>
          <a:noFill/>
        </p:spPr>
        <p:txBody>
          <a:bodyPr wrap="none" rtlCol="0">
            <a:spAutoFit/>
          </a:bodyPr>
          <a:lstStyle/>
          <a:p>
            <a:r>
              <a:rPr lang="cs-CZ" sz="1600" dirty="0" smtClean="0">
                <a:solidFill>
                  <a:schemeClr val="bg1"/>
                </a:solidFill>
              </a:rPr>
              <a:t>1968</a:t>
            </a:r>
            <a:endParaRPr lang="cs-CZ" sz="1600" dirty="0">
              <a:solidFill>
                <a:schemeClr val="bg1"/>
              </a:solidFill>
            </a:endParaRPr>
          </a:p>
        </p:txBody>
      </p:sp>
      <p:cxnSp>
        <p:nvCxnSpPr>
          <p:cNvPr id="9" name="Přímá spojnice se šipkou 8"/>
          <p:cNvCxnSpPr>
            <a:stCxn id="6" idx="6"/>
          </p:cNvCxnSpPr>
          <p:nvPr/>
        </p:nvCxnSpPr>
        <p:spPr>
          <a:xfrm>
            <a:off x="7524328" y="2240868"/>
            <a:ext cx="288032" cy="4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a:stCxn id="6" idx="0"/>
          </p:cNvCxnSpPr>
          <p:nvPr/>
        </p:nvCxnSpPr>
        <p:spPr>
          <a:xfrm flipV="1">
            <a:off x="7272300" y="177281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6" idx="7"/>
          </p:cNvCxnSpPr>
          <p:nvPr/>
        </p:nvCxnSpPr>
        <p:spPr>
          <a:xfrm flipV="1">
            <a:off x="7450511" y="1875782"/>
            <a:ext cx="172786" cy="186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6" idx="5"/>
          </p:cNvCxnSpPr>
          <p:nvPr/>
        </p:nvCxnSpPr>
        <p:spPr>
          <a:xfrm>
            <a:off x="7450511" y="2419079"/>
            <a:ext cx="217833" cy="1660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6" idx="4"/>
          </p:cNvCxnSpPr>
          <p:nvPr/>
        </p:nvCxnSpPr>
        <p:spPr>
          <a:xfrm>
            <a:off x="7272300" y="2492896"/>
            <a:ext cx="0" cy="2660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6" idx="3"/>
          </p:cNvCxnSpPr>
          <p:nvPr/>
        </p:nvCxnSpPr>
        <p:spPr>
          <a:xfrm flipH="1">
            <a:off x="6876256" y="2419079"/>
            <a:ext cx="217833" cy="1660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6" idx="2"/>
          </p:cNvCxnSpPr>
          <p:nvPr/>
        </p:nvCxnSpPr>
        <p:spPr>
          <a:xfrm flipH="1">
            <a:off x="6732240" y="2240868"/>
            <a:ext cx="288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Přímá spojnice se šipkou 36"/>
          <p:cNvCxnSpPr>
            <a:stCxn id="6" idx="1"/>
          </p:cNvCxnSpPr>
          <p:nvPr/>
        </p:nvCxnSpPr>
        <p:spPr>
          <a:xfrm flipH="1" flipV="1">
            <a:off x="6876256" y="1880828"/>
            <a:ext cx="217833" cy="181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119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Obdélník 81"/>
          <p:cNvSpPr/>
          <p:nvPr/>
        </p:nvSpPr>
        <p:spPr>
          <a:xfrm>
            <a:off x="78310" y="3959371"/>
            <a:ext cx="5976663" cy="1942124"/>
          </a:xfrm>
          <a:prstGeom prst="rect">
            <a:avLst/>
          </a:prstGeom>
          <a:solidFill>
            <a:schemeClr val="accent4">
              <a:lumMod val="20000"/>
              <a:lumOff val="80000"/>
            </a:schemeClr>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cs-CZ" sz="2400" b="1" dirty="0">
                <a:solidFill>
                  <a:schemeClr val="tx1"/>
                </a:solidFill>
              </a:rPr>
              <a:t>3</a:t>
            </a:r>
            <a:r>
              <a:rPr lang="cs-CZ" sz="2400" b="1" dirty="0" smtClean="0">
                <a:solidFill>
                  <a:schemeClr val="tx1"/>
                </a:solidFill>
              </a:rPr>
              <a:t>.   ÚROVEŇ - VŠ (UK)</a:t>
            </a:r>
            <a:endParaRPr lang="cs-CZ" sz="2400" dirty="0" smtClean="0">
              <a:solidFill>
                <a:schemeClr val="tx1"/>
              </a:solidFill>
            </a:endParaRPr>
          </a:p>
          <a:p>
            <a:pPr marL="342900" indent="-342900">
              <a:buFont typeface="Arial" panose="020B0604020202020204" pitchFamily="34" charset="0"/>
              <a:buChar char="•"/>
            </a:pPr>
            <a:r>
              <a:rPr lang="cs-CZ" sz="2400" dirty="0" smtClean="0">
                <a:solidFill>
                  <a:schemeClr val="tx1"/>
                </a:solidFill>
              </a:rPr>
              <a:t>hodnocení v modulech 1 a 2</a:t>
            </a:r>
          </a:p>
          <a:p>
            <a:pPr defTabSz="361950"/>
            <a:r>
              <a:rPr lang="cs-CZ" sz="2400" dirty="0" smtClean="0">
                <a:solidFill>
                  <a:schemeClr val="tx1"/>
                </a:solidFill>
              </a:rPr>
              <a:t>	(s rozpadem do oborů / fakult) </a:t>
            </a:r>
          </a:p>
          <a:p>
            <a:pPr marL="342900" indent="-342900">
              <a:buFont typeface="Arial" panose="020B0604020202020204" pitchFamily="34" charset="0"/>
              <a:buChar char="•"/>
            </a:pPr>
            <a:r>
              <a:rPr lang="cs-CZ" sz="2400" dirty="0" smtClean="0">
                <a:solidFill>
                  <a:schemeClr val="tx1"/>
                </a:solidFill>
              </a:rPr>
              <a:t>další vnitřní hodnotící parametry </a:t>
            </a:r>
          </a:p>
          <a:p>
            <a:pPr marL="342900" indent="-342900">
              <a:buFont typeface="Arial" panose="020B0604020202020204" pitchFamily="34" charset="0"/>
              <a:buChar char="•"/>
            </a:pPr>
            <a:r>
              <a:rPr lang="cs-CZ" sz="2400" dirty="0" smtClean="0">
                <a:solidFill>
                  <a:schemeClr val="tx1"/>
                </a:solidFill>
              </a:rPr>
              <a:t>začalo se</a:t>
            </a:r>
            <a:endParaRPr lang="cs-CZ" sz="2400" dirty="0">
              <a:solidFill>
                <a:schemeClr val="tx1"/>
              </a:solidFill>
            </a:endParaRPr>
          </a:p>
        </p:txBody>
      </p:sp>
      <p:sp>
        <p:nvSpPr>
          <p:cNvPr id="83" name="Obdélník 82"/>
          <p:cNvSpPr/>
          <p:nvPr/>
        </p:nvSpPr>
        <p:spPr>
          <a:xfrm>
            <a:off x="78310" y="5917818"/>
            <a:ext cx="7590034" cy="822019"/>
          </a:xfrm>
          <a:prstGeom prst="rect">
            <a:avLst/>
          </a:prstGeom>
          <a:solidFill>
            <a:schemeClr val="accent4">
              <a:lumMod val="20000"/>
              <a:lumOff val="80000"/>
            </a:schemeClr>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cs-CZ" sz="2400" b="1" dirty="0" smtClean="0">
                <a:solidFill>
                  <a:schemeClr val="tx1"/>
                </a:solidFill>
              </a:rPr>
              <a:t>4.   ÚROVEŇ – KATEDRY / OSOBY</a:t>
            </a:r>
            <a:endParaRPr lang="cs-CZ" sz="2400" dirty="0" smtClean="0">
              <a:solidFill>
                <a:schemeClr val="tx1"/>
              </a:solidFill>
            </a:endParaRPr>
          </a:p>
          <a:p>
            <a:pPr marL="342900" indent="-342900">
              <a:buFont typeface="Arial" panose="020B0604020202020204" pitchFamily="34" charset="0"/>
              <a:buChar char="•"/>
            </a:pPr>
            <a:r>
              <a:rPr lang="cs-CZ" sz="2400" dirty="0">
                <a:solidFill>
                  <a:schemeClr val="tx1"/>
                </a:solidFill>
              </a:rPr>
              <a:t>n</a:t>
            </a:r>
            <a:r>
              <a:rPr lang="cs-CZ" sz="2400" dirty="0" smtClean="0">
                <a:solidFill>
                  <a:schemeClr val="tx1"/>
                </a:solidFill>
              </a:rPr>
              <a:t>aše fakultní hodnocení </a:t>
            </a:r>
          </a:p>
        </p:txBody>
      </p:sp>
      <p:sp>
        <p:nvSpPr>
          <p:cNvPr id="81" name="Obdélník 80"/>
          <p:cNvSpPr/>
          <p:nvPr/>
        </p:nvSpPr>
        <p:spPr>
          <a:xfrm>
            <a:off x="78312" y="2883135"/>
            <a:ext cx="5976663" cy="1910233"/>
          </a:xfrm>
          <a:prstGeom prst="rect">
            <a:avLst/>
          </a:prstGeom>
          <a:solidFill>
            <a:schemeClr val="accent4">
              <a:lumMod val="20000"/>
              <a:lumOff val="80000"/>
            </a:schemeClr>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cs-CZ" sz="2400" b="1" dirty="0" smtClean="0">
                <a:solidFill>
                  <a:schemeClr val="tx1"/>
                </a:solidFill>
              </a:rPr>
              <a:t>2.   ÚROVEŇ - ZŘIZOVATEL</a:t>
            </a:r>
            <a:endParaRPr lang="cs-CZ" sz="2400" dirty="0" smtClean="0">
              <a:solidFill>
                <a:schemeClr val="tx1"/>
              </a:solidFill>
            </a:endParaRPr>
          </a:p>
          <a:p>
            <a:pPr marL="342900" indent="-342900">
              <a:buFont typeface="Arial" panose="020B0604020202020204" pitchFamily="34" charset="0"/>
              <a:buChar char="•"/>
            </a:pPr>
            <a:r>
              <a:rPr lang="cs-CZ" sz="2400" dirty="0" smtClean="0">
                <a:solidFill>
                  <a:schemeClr val="tx1"/>
                </a:solidFill>
              </a:rPr>
              <a:t>hodnocení v modulech 3 až 5 </a:t>
            </a:r>
          </a:p>
          <a:p>
            <a:pPr marL="342900" indent="-342900">
              <a:buFont typeface="Arial" panose="020B0604020202020204" pitchFamily="34" charset="0"/>
              <a:buChar char="•"/>
            </a:pPr>
            <a:r>
              <a:rPr lang="cs-CZ" sz="2400" dirty="0">
                <a:solidFill>
                  <a:schemeClr val="tx1"/>
                </a:solidFill>
              </a:rPr>
              <a:t>na úroveň institucí </a:t>
            </a:r>
            <a:r>
              <a:rPr lang="cs-CZ" sz="2400" dirty="0" smtClean="0">
                <a:solidFill>
                  <a:schemeClr val="tx1"/>
                </a:solidFill>
              </a:rPr>
              <a:t>VŠ (ale s ohledem na vnitřní členění a obory)</a:t>
            </a:r>
          </a:p>
          <a:p>
            <a:pPr marL="342900" indent="-342900">
              <a:buFont typeface="Arial" panose="020B0604020202020204" pitchFamily="34" charset="0"/>
              <a:buChar char="•"/>
            </a:pPr>
            <a:r>
              <a:rPr lang="cs-CZ" sz="2400" dirty="0" smtClean="0">
                <a:solidFill>
                  <a:schemeClr val="tx1"/>
                </a:solidFill>
              </a:rPr>
              <a:t>aktuálně se vypracovává</a:t>
            </a:r>
            <a:endParaRPr lang="cs-CZ" sz="2400" dirty="0">
              <a:solidFill>
                <a:schemeClr val="tx1"/>
              </a:solidFill>
            </a:endParaRPr>
          </a:p>
        </p:txBody>
      </p:sp>
      <p:sp>
        <p:nvSpPr>
          <p:cNvPr id="80" name="Obdélník 79"/>
          <p:cNvSpPr/>
          <p:nvPr/>
        </p:nvSpPr>
        <p:spPr>
          <a:xfrm>
            <a:off x="78312" y="2883135"/>
            <a:ext cx="5976664" cy="1910233"/>
          </a:xfrm>
          <a:prstGeom prst="rect">
            <a:avLst/>
          </a:prstGeom>
          <a:solidFill>
            <a:schemeClr val="accent4">
              <a:lumMod val="20000"/>
              <a:lumOff val="80000"/>
            </a:schemeClr>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marL="457200" indent="-457200">
              <a:buAutoNum type="arabicPeriod"/>
            </a:pPr>
            <a:r>
              <a:rPr lang="cs-CZ" sz="2400" b="1" dirty="0" smtClean="0">
                <a:solidFill>
                  <a:schemeClr val="tx1"/>
                </a:solidFill>
              </a:rPr>
              <a:t>ÚROVEŇ - RVVI</a:t>
            </a:r>
          </a:p>
          <a:p>
            <a:pPr marL="342900" indent="-342900">
              <a:buFont typeface="Arial" panose="020B0604020202020204" pitchFamily="34" charset="0"/>
              <a:buChar char="•"/>
            </a:pPr>
            <a:r>
              <a:rPr lang="cs-CZ" sz="2400" dirty="0">
                <a:solidFill>
                  <a:schemeClr val="tx1"/>
                </a:solidFill>
              </a:rPr>
              <a:t>h</a:t>
            </a:r>
            <a:r>
              <a:rPr lang="cs-CZ" sz="2400" dirty="0" smtClean="0">
                <a:solidFill>
                  <a:schemeClr val="tx1"/>
                </a:solidFill>
              </a:rPr>
              <a:t>odnocení v modulech I a II </a:t>
            </a:r>
          </a:p>
          <a:p>
            <a:pPr marL="342900" indent="-342900">
              <a:buFont typeface="Arial" panose="020B0604020202020204" pitchFamily="34" charset="0"/>
              <a:buChar char="•"/>
            </a:pPr>
            <a:r>
              <a:rPr lang="cs-CZ" sz="2400" dirty="0" smtClean="0">
                <a:solidFill>
                  <a:schemeClr val="tx1"/>
                </a:solidFill>
              </a:rPr>
              <a:t>na úroveň VŠ</a:t>
            </a:r>
          </a:p>
          <a:p>
            <a:pPr marL="342900" indent="-342900">
              <a:buFont typeface="Arial" panose="020B0604020202020204" pitchFamily="34" charset="0"/>
              <a:buChar char="•"/>
            </a:pPr>
            <a:r>
              <a:rPr lang="cs-CZ" sz="2400" dirty="0">
                <a:solidFill>
                  <a:schemeClr val="tx1"/>
                </a:solidFill>
              </a:rPr>
              <a:t>n</a:t>
            </a:r>
            <a:r>
              <a:rPr lang="cs-CZ" sz="2400" dirty="0" smtClean="0">
                <a:solidFill>
                  <a:schemeClr val="tx1"/>
                </a:solidFill>
              </a:rPr>
              <a:t>a úroveň vědních oblastí </a:t>
            </a:r>
          </a:p>
          <a:p>
            <a:pPr defTabSz="361950"/>
            <a:r>
              <a:rPr lang="cs-CZ" sz="2400" dirty="0">
                <a:solidFill>
                  <a:schemeClr val="tx1"/>
                </a:solidFill>
              </a:rPr>
              <a:t>	</a:t>
            </a:r>
            <a:r>
              <a:rPr lang="cs-CZ" sz="2400" dirty="0" smtClean="0">
                <a:solidFill>
                  <a:schemeClr val="tx1"/>
                </a:solidFill>
              </a:rPr>
              <a:t>(dle </a:t>
            </a:r>
            <a:r>
              <a:rPr lang="cs-CZ" sz="2400" dirty="0" err="1" smtClean="0">
                <a:solidFill>
                  <a:schemeClr val="tx1"/>
                </a:solidFill>
              </a:rPr>
              <a:t>Frascati</a:t>
            </a:r>
            <a:r>
              <a:rPr lang="cs-CZ" sz="2400" dirty="0" smtClean="0">
                <a:solidFill>
                  <a:schemeClr val="tx1"/>
                </a:solidFill>
              </a:rPr>
              <a:t> manuálu) </a:t>
            </a:r>
            <a:endParaRPr lang="cs-CZ" sz="2400" dirty="0">
              <a:solidFill>
                <a:schemeClr val="tx1"/>
              </a:solidFill>
            </a:endParaRPr>
          </a:p>
        </p:txBody>
      </p:sp>
      <p:sp>
        <p:nvSpPr>
          <p:cNvPr id="6" name="TextovéPole 5"/>
          <p:cNvSpPr txBox="1"/>
          <p:nvPr/>
        </p:nvSpPr>
        <p:spPr>
          <a:xfrm>
            <a:off x="3792627" y="214675"/>
            <a:ext cx="873829"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cs-CZ" sz="2800" dirty="0" smtClean="0"/>
              <a:t>RVVI</a:t>
            </a:r>
            <a:endParaRPr lang="cs-CZ" sz="2800" dirty="0"/>
          </a:p>
        </p:txBody>
      </p:sp>
      <p:cxnSp>
        <p:nvCxnSpPr>
          <p:cNvPr id="8" name="Přímá spojnice 7"/>
          <p:cNvCxnSpPr>
            <a:stCxn id="6" idx="2"/>
            <a:endCxn id="19" idx="0"/>
          </p:cNvCxnSpPr>
          <p:nvPr/>
        </p:nvCxnSpPr>
        <p:spPr>
          <a:xfrm>
            <a:off x="4229542" y="737895"/>
            <a:ext cx="0" cy="458858"/>
          </a:xfrm>
          <a:prstGeom prst="line">
            <a:avLst/>
          </a:prstGeom>
        </p:spPr>
        <p:style>
          <a:lnRef idx="1">
            <a:schemeClr val="dk1"/>
          </a:lnRef>
          <a:fillRef idx="0">
            <a:schemeClr val="dk1"/>
          </a:fillRef>
          <a:effectRef idx="0">
            <a:schemeClr val="dk1"/>
          </a:effectRef>
          <a:fontRef idx="minor">
            <a:schemeClr val="tx1"/>
          </a:fontRef>
        </p:style>
      </p:cxnSp>
      <p:pic>
        <p:nvPicPr>
          <p:cNvPr id="19" name="Obrázek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3742" y="1196753"/>
            <a:ext cx="1371600" cy="1371600"/>
          </a:xfrm>
          <a:prstGeom prst="rect">
            <a:avLst/>
          </a:prstGeom>
        </p:spPr>
        <p:style>
          <a:lnRef idx="2">
            <a:schemeClr val="dk1"/>
          </a:lnRef>
          <a:fillRef idx="1">
            <a:schemeClr val="lt1"/>
          </a:fillRef>
          <a:effectRef idx="0">
            <a:schemeClr val="dk1"/>
          </a:effectRef>
          <a:fontRef idx="minor">
            <a:schemeClr val="dk1"/>
          </a:fontRef>
        </p:style>
      </p:pic>
      <p:sp>
        <p:nvSpPr>
          <p:cNvPr id="21" name="Oblouk 20"/>
          <p:cNvSpPr/>
          <p:nvPr/>
        </p:nvSpPr>
        <p:spPr>
          <a:xfrm rot="15238068">
            <a:off x="3335701" y="1168478"/>
            <a:ext cx="272064" cy="3224902"/>
          </a:xfrm>
          <a:prstGeom prst="arc">
            <a:avLst>
              <a:gd name="adj1" fmla="val 16200000"/>
              <a:gd name="adj2" fmla="val 50559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cs-CZ"/>
          </a:p>
        </p:txBody>
      </p:sp>
      <p:sp>
        <p:nvSpPr>
          <p:cNvPr id="22" name="Obdélník 21"/>
          <p:cNvSpPr/>
          <p:nvPr/>
        </p:nvSpPr>
        <p:spPr>
          <a:xfrm>
            <a:off x="1668402" y="3284985"/>
            <a:ext cx="432048"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24" name="Oblouk 23"/>
          <p:cNvSpPr/>
          <p:nvPr/>
        </p:nvSpPr>
        <p:spPr>
          <a:xfrm rot="15238068">
            <a:off x="3675491" y="2050515"/>
            <a:ext cx="600596" cy="1820866"/>
          </a:xfrm>
          <a:prstGeom prst="arc">
            <a:avLst>
              <a:gd name="adj1" fmla="val 16200000"/>
              <a:gd name="adj2" fmla="val 50559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cs-CZ"/>
          </a:p>
        </p:txBody>
      </p:sp>
      <p:sp>
        <p:nvSpPr>
          <p:cNvPr id="25" name="Obdélník 24"/>
          <p:cNvSpPr/>
          <p:nvPr/>
        </p:nvSpPr>
        <p:spPr>
          <a:xfrm>
            <a:off x="2855658" y="3284985"/>
            <a:ext cx="432048"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27" name="Obdélník 26"/>
          <p:cNvSpPr/>
          <p:nvPr/>
        </p:nvSpPr>
        <p:spPr>
          <a:xfrm>
            <a:off x="4042914" y="3288821"/>
            <a:ext cx="432048"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28" name="Oblouk 27"/>
          <p:cNvSpPr/>
          <p:nvPr/>
        </p:nvSpPr>
        <p:spPr>
          <a:xfrm rot="6361932" flipH="1">
            <a:off x="4250407" y="2050516"/>
            <a:ext cx="600596" cy="1820866"/>
          </a:xfrm>
          <a:prstGeom prst="arc">
            <a:avLst>
              <a:gd name="adj1" fmla="val 16200000"/>
              <a:gd name="adj2" fmla="val 50559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cs-CZ"/>
          </a:p>
        </p:txBody>
      </p:sp>
      <p:sp>
        <p:nvSpPr>
          <p:cNvPr id="29" name="Obdélník 28"/>
          <p:cNvSpPr/>
          <p:nvPr/>
        </p:nvSpPr>
        <p:spPr>
          <a:xfrm>
            <a:off x="5076056" y="3284984"/>
            <a:ext cx="792088"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600" dirty="0" smtClean="0"/>
              <a:t>MŠMT</a:t>
            </a:r>
            <a:endParaRPr lang="cs-CZ" sz="1600" dirty="0"/>
          </a:p>
        </p:txBody>
      </p:sp>
      <p:sp>
        <p:nvSpPr>
          <p:cNvPr id="31" name="Oblouk 30"/>
          <p:cNvSpPr/>
          <p:nvPr/>
        </p:nvSpPr>
        <p:spPr>
          <a:xfrm rot="6361932" flipH="1">
            <a:off x="4860362" y="1169828"/>
            <a:ext cx="272064" cy="3224902"/>
          </a:xfrm>
          <a:prstGeom prst="arc">
            <a:avLst>
              <a:gd name="adj1" fmla="val 16200000"/>
              <a:gd name="adj2" fmla="val 50559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cs-CZ"/>
          </a:p>
        </p:txBody>
      </p:sp>
      <p:sp>
        <p:nvSpPr>
          <p:cNvPr id="32" name="Obdélník 31"/>
          <p:cNvSpPr/>
          <p:nvPr/>
        </p:nvSpPr>
        <p:spPr>
          <a:xfrm>
            <a:off x="6250604" y="3284984"/>
            <a:ext cx="724353"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600" dirty="0" smtClean="0"/>
              <a:t>AVČR</a:t>
            </a:r>
            <a:endParaRPr lang="cs-CZ" sz="1600" dirty="0"/>
          </a:p>
        </p:txBody>
      </p:sp>
      <p:cxnSp>
        <p:nvCxnSpPr>
          <p:cNvPr id="34" name="Přímá spojnice 33"/>
          <p:cNvCxnSpPr/>
          <p:nvPr/>
        </p:nvCxnSpPr>
        <p:spPr>
          <a:xfrm>
            <a:off x="4258938" y="2636913"/>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38" name="Přímá spojnice 37"/>
          <p:cNvCxnSpPr/>
          <p:nvPr/>
        </p:nvCxnSpPr>
        <p:spPr>
          <a:xfrm>
            <a:off x="5487958" y="3789041"/>
            <a:ext cx="0" cy="360040"/>
          </a:xfrm>
          <a:prstGeom prst="line">
            <a:avLst/>
          </a:prstGeom>
        </p:spPr>
        <p:style>
          <a:lnRef idx="1">
            <a:schemeClr val="dk1"/>
          </a:lnRef>
          <a:fillRef idx="0">
            <a:schemeClr val="dk1"/>
          </a:fillRef>
          <a:effectRef idx="0">
            <a:schemeClr val="dk1"/>
          </a:effectRef>
          <a:fontRef idx="minor">
            <a:schemeClr val="tx1"/>
          </a:fontRef>
        </p:style>
      </p:cxnSp>
      <p:sp>
        <p:nvSpPr>
          <p:cNvPr id="40" name="Obdélník 39"/>
          <p:cNvSpPr/>
          <p:nvPr/>
        </p:nvSpPr>
        <p:spPr>
          <a:xfrm>
            <a:off x="5225857" y="4234162"/>
            <a:ext cx="52420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600" dirty="0" smtClean="0"/>
              <a:t>VŠ</a:t>
            </a:r>
            <a:endParaRPr lang="cs-CZ" sz="1600" dirty="0"/>
          </a:p>
        </p:txBody>
      </p:sp>
      <p:cxnSp>
        <p:nvCxnSpPr>
          <p:cNvPr id="41" name="Přímá spojnice 40"/>
          <p:cNvCxnSpPr/>
          <p:nvPr/>
        </p:nvCxnSpPr>
        <p:spPr>
          <a:xfrm>
            <a:off x="5508664" y="4738219"/>
            <a:ext cx="0" cy="360040"/>
          </a:xfrm>
          <a:prstGeom prst="line">
            <a:avLst/>
          </a:prstGeom>
        </p:spPr>
        <p:style>
          <a:lnRef idx="1">
            <a:schemeClr val="dk1"/>
          </a:lnRef>
          <a:fillRef idx="0">
            <a:schemeClr val="dk1"/>
          </a:fillRef>
          <a:effectRef idx="0">
            <a:schemeClr val="dk1"/>
          </a:effectRef>
          <a:fontRef idx="minor">
            <a:schemeClr val="tx1"/>
          </a:fontRef>
        </p:style>
      </p:cxnSp>
      <p:sp>
        <p:nvSpPr>
          <p:cNvPr id="42" name="Obdélník 41"/>
          <p:cNvSpPr/>
          <p:nvPr/>
        </p:nvSpPr>
        <p:spPr>
          <a:xfrm>
            <a:off x="5221783" y="5176804"/>
            <a:ext cx="52827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600" dirty="0"/>
              <a:t>F</a:t>
            </a:r>
          </a:p>
        </p:txBody>
      </p:sp>
      <p:pic>
        <p:nvPicPr>
          <p:cNvPr id="47" name="Obrázek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0232" y="6137796"/>
            <a:ext cx="408422" cy="408422"/>
          </a:xfrm>
          <a:prstGeom prst="rect">
            <a:avLst/>
          </a:prstGeom>
        </p:spPr>
        <p:style>
          <a:lnRef idx="2">
            <a:schemeClr val="dk1"/>
          </a:lnRef>
          <a:fillRef idx="1">
            <a:schemeClr val="lt1"/>
          </a:fillRef>
          <a:effectRef idx="0">
            <a:schemeClr val="dk1"/>
          </a:effectRef>
          <a:fontRef idx="minor">
            <a:schemeClr val="dk1"/>
          </a:fontRef>
        </p:style>
      </p:pic>
      <p:cxnSp>
        <p:nvCxnSpPr>
          <p:cNvPr id="48" name="Přímá spojnice 47"/>
          <p:cNvCxnSpPr/>
          <p:nvPr/>
        </p:nvCxnSpPr>
        <p:spPr>
          <a:xfrm>
            <a:off x="5508664" y="5687397"/>
            <a:ext cx="0" cy="360040"/>
          </a:xfrm>
          <a:prstGeom prst="line">
            <a:avLst/>
          </a:prstGeom>
        </p:spPr>
        <p:style>
          <a:lnRef idx="1">
            <a:schemeClr val="dk1"/>
          </a:lnRef>
          <a:fillRef idx="0">
            <a:schemeClr val="dk1"/>
          </a:fillRef>
          <a:effectRef idx="0">
            <a:schemeClr val="dk1"/>
          </a:effectRef>
          <a:fontRef idx="minor">
            <a:schemeClr val="tx1"/>
          </a:fontRef>
        </p:style>
      </p:cxnSp>
      <p:sp>
        <p:nvSpPr>
          <p:cNvPr id="49" name="Obdélník 48"/>
          <p:cNvSpPr/>
          <p:nvPr/>
        </p:nvSpPr>
        <p:spPr>
          <a:xfrm>
            <a:off x="5244526" y="6125983"/>
            <a:ext cx="52827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600" dirty="0" smtClean="0"/>
              <a:t>C/K</a:t>
            </a:r>
            <a:endParaRPr lang="cs-CZ" sz="1600" dirty="0"/>
          </a:p>
        </p:txBody>
      </p:sp>
      <p:cxnSp>
        <p:nvCxnSpPr>
          <p:cNvPr id="50" name="Přímá spojnice 49"/>
          <p:cNvCxnSpPr/>
          <p:nvPr/>
        </p:nvCxnSpPr>
        <p:spPr>
          <a:xfrm flipH="1">
            <a:off x="5868144" y="6342007"/>
            <a:ext cx="715557" cy="0"/>
          </a:xfrm>
          <a:prstGeom prst="line">
            <a:avLst/>
          </a:prstGeom>
        </p:spPr>
        <p:style>
          <a:lnRef idx="1">
            <a:schemeClr val="dk1"/>
          </a:lnRef>
          <a:fillRef idx="0">
            <a:schemeClr val="dk1"/>
          </a:fillRef>
          <a:effectRef idx="0">
            <a:schemeClr val="dk1"/>
          </a:effectRef>
          <a:fontRef idx="minor">
            <a:schemeClr val="tx1"/>
          </a:fontRef>
        </p:style>
      </p:cxnSp>
      <p:sp>
        <p:nvSpPr>
          <p:cNvPr id="56" name="Volný tvar 55"/>
          <p:cNvSpPr/>
          <p:nvPr/>
        </p:nvSpPr>
        <p:spPr>
          <a:xfrm>
            <a:off x="5105400" y="1943100"/>
            <a:ext cx="3107677" cy="4366260"/>
          </a:xfrm>
          <a:custGeom>
            <a:avLst/>
            <a:gdLst>
              <a:gd name="connsiteX0" fmla="*/ 0 w 3107677"/>
              <a:gd name="connsiteY0" fmla="*/ 0 h 4366260"/>
              <a:gd name="connsiteX1" fmla="*/ 3009900 w 3107677"/>
              <a:gd name="connsiteY1" fmla="*/ 1135380 h 4366260"/>
              <a:gd name="connsiteX2" fmla="*/ 2080260 w 3107677"/>
              <a:gd name="connsiteY2" fmla="*/ 4366260 h 4366260"/>
            </a:gdLst>
            <a:ahLst/>
            <a:cxnLst>
              <a:cxn ang="0">
                <a:pos x="connsiteX0" y="connsiteY0"/>
              </a:cxn>
              <a:cxn ang="0">
                <a:pos x="connsiteX1" y="connsiteY1"/>
              </a:cxn>
              <a:cxn ang="0">
                <a:pos x="connsiteX2" y="connsiteY2"/>
              </a:cxn>
            </a:cxnLst>
            <a:rect l="l" t="t" r="r" b="b"/>
            <a:pathLst>
              <a:path w="3107677" h="4366260">
                <a:moveTo>
                  <a:pt x="0" y="0"/>
                </a:moveTo>
                <a:cubicBezTo>
                  <a:pt x="1331595" y="203835"/>
                  <a:pt x="2663190" y="407670"/>
                  <a:pt x="3009900" y="1135380"/>
                </a:cubicBezTo>
                <a:cubicBezTo>
                  <a:pt x="3356610" y="1863090"/>
                  <a:pt x="2718435" y="3114675"/>
                  <a:pt x="2080260" y="4366260"/>
                </a:cubicBezTo>
              </a:path>
            </a:pathLst>
          </a:custGeom>
          <a:ln>
            <a:head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cs-CZ"/>
          </a:p>
        </p:txBody>
      </p:sp>
      <p:cxnSp>
        <p:nvCxnSpPr>
          <p:cNvPr id="59" name="Přímá spojnice 58"/>
          <p:cNvCxnSpPr>
            <a:endCxn id="31" idx="2"/>
          </p:cNvCxnSpPr>
          <p:nvPr/>
        </p:nvCxnSpPr>
        <p:spPr>
          <a:xfrm>
            <a:off x="3409087" y="1052736"/>
            <a:ext cx="1605506" cy="1593247"/>
          </a:xfrm>
          <a:prstGeom prst="line">
            <a:avLst/>
          </a:prstGeom>
          <a:ln w="41275"/>
        </p:spPr>
        <p:style>
          <a:lnRef idx="1">
            <a:schemeClr val="accent2"/>
          </a:lnRef>
          <a:fillRef idx="0">
            <a:schemeClr val="accent2"/>
          </a:fillRef>
          <a:effectRef idx="0">
            <a:schemeClr val="accent2"/>
          </a:effectRef>
          <a:fontRef idx="minor">
            <a:schemeClr val="tx1"/>
          </a:fontRef>
        </p:style>
      </p:cxnSp>
      <p:cxnSp>
        <p:nvCxnSpPr>
          <p:cNvPr id="60" name="Přímá spojnice 59"/>
          <p:cNvCxnSpPr>
            <a:endCxn id="21" idx="2"/>
          </p:cNvCxnSpPr>
          <p:nvPr/>
        </p:nvCxnSpPr>
        <p:spPr>
          <a:xfrm flipH="1">
            <a:off x="3453534" y="1052736"/>
            <a:ext cx="1605506" cy="1591897"/>
          </a:xfrm>
          <a:prstGeom prst="line">
            <a:avLst/>
          </a:prstGeom>
          <a:ln w="41275"/>
        </p:spPr>
        <p:style>
          <a:lnRef idx="1">
            <a:schemeClr val="accent2"/>
          </a:lnRef>
          <a:fillRef idx="0">
            <a:schemeClr val="accent2"/>
          </a:fillRef>
          <a:effectRef idx="0">
            <a:schemeClr val="accent2"/>
          </a:effectRef>
          <a:fontRef idx="minor">
            <a:schemeClr val="tx1"/>
          </a:fontRef>
        </p:style>
      </p:cxnSp>
      <p:sp>
        <p:nvSpPr>
          <p:cNvPr id="76" name="Obdélník 75"/>
          <p:cNvSpPr/>
          <p:nvPr/>
        </p:nvSpPr>
        <p:spPr>
          <a:xfrm>
            <a:off x="2650209" y="1195403"/>
            <a:ext cx="3024336" cy="13681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smtClean="0">
                <a:solidFill>
                  <a:schemeClr val="tx1"/>
                </a:solidFill>
              </a:rPr>
              <a:t>METODIKA 2017+</a:t>
            </a:r>
            <a:endParaRPr lang="cs-CZ" sz="2800" dirty="0">
              <a:solidFill>
                <a:schemeClr val="tx1"/>
              </a:solidFill>
            </a:endParaRPr>
          </a:p>
        </p:txBody>
      </p:sp>
      <p:sp>
        <p:nvSpPr>
          <p:cNvPr id="77" name="Obdélníkový bublinový popisek 76"/>
          <p:cNvSpPr/>
          <p:nvPr/>
        </p:nvSpPr>
        <p:spPr>
          <a:xfrm>
            <a:off x="6250604" y="404664"/>
            <a:ext cx="2712726" cy="830622"/>
          </a:xfrm>
          <a:prstGeom prst="wedgeRectCallout">
            <a:avLst>
              <a:gd name="adj1" fmla="val -67130"/>
              <a:gd name="adj2" fmla="val 43491"/>
            </a:avLst>
          </a:prstGeom>
          <a:solidFill>
            <a:srgbClr val="FFFFCC"/>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rtlCol="0" anchor="ctr"/>
          <a:lstStyle/>
          <a:p>
            <a:pPr algn="ctr"/>
            <a:r>
              <a:rPr lang="cs-CZ" sz="2000" dirty="0" smtClean="0"/>
              <a:t>Výrazné posílení role zřizovatele</a:t>
            </a:r>
            <a:endParaRPr lang="cs-CZ" sz="2000" dirty="0"/>
          </a:p>
        </p:txBody>
      </p:sp>
      <p:sp>
        <p:nvSpPr>
          <p:cNvPr id="33" name="Obdélníkový bublinový popisek 32"/>
          <p:cNvSpPr/>
          <p:nvPr/>
        </p:nvSpPr>
        <p:spPr>
          <a:xfrm>
            <a:off x="6583700" y="2996952"/>
            <a:ext cx="2314649" cy="2358641"/>
          </a:xfrm>
          <a:prstGeom prst="wedgeRectCallout">
            <a:avLst>
              <a:gd name="adj1" fmla="val -70111"/>
              <a:gd name="adj2" fmla="val 45320"/>
            </a:avLst>
          </a:prstGeom>
          <a:solidFill>
            <a:srgbClr val="FFFFCC"/>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rtlCol="0" anchor="ctr"/>
          <a:lstStyle/>
          <a:p>
            <a:r>
              <a:rPr lang="cs-CZ" dirty="0" smtClean="0"/>
              <a:t>Aktuálně:</a:t>
            </a:r>
          </a:p>
          <a:p>
            <a:pPr marL="342900" indent="-342900">
              <a:buFont typeface="+mj-lt"/>
              <a:buAutoNum type="arabicPeriod"/>
            </a:pPr>
            <a:r>
              <a:rPr lang="cs-CZ" dirty="0" smtClean="0"/>
              <a:t>zařazení pracovníků do oborů </a:t>
            </a:r>
          </a:p>
          <a:p>
            <a:pPr marL="342900" indent="-342900">
              <a:buFont typeface="+mj-lt"/>
              <a:buAutoNum type="arabicPeriod"/>
            </a:pPr>
            <a:r>
              <a:rPr lang="cs-CZ" dirty="0" smtClean="0"/>
              <a:t>nominace </a:t>
            </a:r>
            <a:r>
              <a:rPr lang="cs-CZ" dirty="0" err="1" smtClean="0"/>
              <a:t>nebiblio</a:t>
            </a:r>
            <a:r>
              <a:rPr lang="cs-CZ" dirty="0" smtClean="0"/>
              <a:t> výsledků</a:t>
            </a:r>
          </a:p>
          <a:p>
            <a:pPr marL="342900" indent="-342900">
              <a:buFont typeface="+mj-lt"/>
              <a:buAutoNum type="arabicPeriod"/>
            </a:pPr>
            <a:r>
              <a:rPr lang="cs-CZ" dirty="0" smtClean="0"/>
              <a:t>sebehodnotící zpráva</a:t>
            </a:r>
            <a:endParaRPr lang="cs-CZ" dirty="0"/>
          </a:p>
        </p:txBody>
      </p:sp>
    </p:spTree>
    <p:extLst>
      <p:ext uri="{BB962C8B-B14F-4D97-AF65-F5344CB8AC3E}">
        <p14:creationId xmlns:p14="http://schemas.microsoft.com/office/powerpoint/2010/main" val="14728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56"/>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19"/>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59"/>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60"/>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7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21"/>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24"/>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3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31"/>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22"/>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5"/>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27"/>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32"/>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81"/>
                                        </p:tgtEl>
                                        <p:attrNameLst>
                                          <p:attrName>style.visibility</p:attrName>
                                        </p:attrNameLst>
                                      </p:cBhvr>
                                      <p:to>
                                        <p:strVal val="visible"/>
                                      </p:to>
                                    </p:set>
                                  </p:childTnLst>
                                </p:cTn>
                              </p:par>
                              <p:par>
                                <p:cTn id="101" presetID="1" presetClass="exit" presetSubtype="0" fill="hold" grpId="1" nodeType="withEffect">
                                  <p:stCondLst>
                                    <p:cond delay="0"/>
                                  </p:stCondLst>
                                  <p:childTnLst>
                                    <p:set>
                                      <p:cBhvr>
                                        <p:cTn id="102" dur="1" fill="hold">
                                          <p:stCondLst>
                                            <p:cond delay="0"/>
                                          </p:stCondLst>
                                        </p:cTn>
                                        <p:tgtEl>
                                          <p:spTgt spid="80"/>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2"/>
                                        </p:tgtEl>
                                        <p:attrNameLst>
                                          <p:attrName>style.visibility</p:attrName>
                                        </p:attrNameLst>
                                      </p:cBhvr>
                                      <p:to>
                                        <p:strVal val="visible"/>
                                      </p:to>
                                    </p:set>
                                  </p:childTnLst>
                                </p:cTn>
                              </p:par>
                              <p:par>
                                <p:cTn id="107" presetID="1" presetClass="exit" presetSubtype="0" fill="hold" grpId="1" nodeType="withEffect">
                                  <p:stCondLst>
                                    <p:cond delay="0"/>
                                  </p:stCondLst>
                                  <p:childTnLst>
                                    <p:set>
                                      <p:cBhvr>
                                        <p:cTn id="108" dur="1" fill="hold">
                                          <p:stCondLst>
                                            <p:cond delay="0"/>
                                          </p:stCondLst>
                                        </p:cTn>
                                        <p:tgtEl>
                                          <p:spTgt spid="81"/>
                                        </p:tgtEl>
                                        <p:attrNameLst>
                                          <p:attrName>style.visibility</p:attrName>
                                        </p:attrNameLst>
                                      </p:cBhvr>
                                      <p:to>
                                        <p:strVal val="hidden"/>
                                      </p:to>
                                    </p:set>
                                  </p:childTnLst>
                                </p:cTn>
                              </p:par>
                              <p:par>
                                <p:cTn id="109" presetID="1" presetClass="entr" presetSubtype="0" fill="hold" grpId="0" nodeType="withEffect">
                                  <p:stCondLst>
                                    <p:cond delay="0"/>
                                  </p:stCondLst>
                                  <p:childTnLst>
                                    <p:set>
                                      <p:cBhvr>
                                        <p:cTn id="110" dur="1" fill="hold">
                                          <p:stCondLst>
                                            <p:cond delay="0"/>
                                          </p:stCondLst>
                                        </p:cTn>
                                        <p:tgtEl>
                                          <p:spTgt spid="3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3"/>
                                        </p:tgtEl>
                                        <p:attrNameLst>
                                          <p:attrName>style.visibility</p:attrName>
                                        </p:attrNameLst>
                                      </p:cBhvr>
                                      <p:to>
                                        <p:strVal val="visible"/>
                                      </p:to>
                                    </p:set>
                                  </p:childTnLst>
                                </p:cTn>
                              </p:par>
                              <p:par>
                                <p:cTn id="115" presetID="1" presetClass="exit" presetSubtype="0" fill="hold" grpId="1" nodeType="withEffect">
                                  <p:stCondLst>
                                    <p:cond delay="0"/>
                                  </p:stCondLst>
                                  <p:childTnLst>
                                    <p:set>
                                      <p:cBhvr>
                                        <p:cTn id="116" dur="1" fill="hold">
                                          <p:stCondLst>
                                            <p:cond delay="0"/>
                                          </p:stCondLst>
                                        </p:cTn>
                                        <p:tgtEl>
                                          <p:spTgt spid="33"/>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2" grpId="1" animBg="1"/>
      <p:bldP spid="83" grpId="0" animBg="1"/>
      <p:bldP spid="81" grpId="0" animBg="1"/>
      <p:bldP spid="81" grpId="1" animBg="1"/>
      <p:bldP spid="80" grpId="0" animBg="1"/>
      <p:bldP spid="80" grpId="1" animBg="1"/>
      <p:bldP spid="6" grpId="0" animBg="1"/>
      <p:bldP spid="21" grpId="0" animBg="1"/>
      <p:bldP spid="21" grpId="1" animBg="1"/>
      <p:bldP spid="22" grpId="0" animBg="1"/>
      <p:bldP spid="22" grpId="1" animBg="1"/>
      <p:bldP spid="24" grpId="0" animBg="1"/>
      <p:bldP spid="24" grpId="1" animBg="1"/>
      <p:bldP spid="25" grpId="0" animBg="1"/>
      <p:bldP spid="25" grpId="1" animBg="1"/>
      <p:bldP spid="27" grpId="0" animBg="1"/>
      <p:bldP spid="27" grpId="1" animBg="1"/>
      <p:bldP spid="28" grpId="0" animBg="1"/>
      <p:bldP spid="29" grpId="0" animBg="1"/>
      <p:bldP spid="31" grpId="0" animBg="1"/>
      <p:bldP spid="31" grpId="1" animBg="1"/>
      <p:bldP spid="32" grpId="0" animBg="1"/>
      <p:bldP spid="32" grpId="1" animBg="1"/>
      <p:bldP spid="40" grpId="0" animBg="1"/>
      <p:bldP spid="42" grpId="0" animBg="1"/>
      <p:bldP spid="49" grpId="0" animBg="1"/>
      <p:bldP spid="56" grpId="0" animBg="1"/>
      <p:bldP spid="56" grpId="1" animBg="1"/>
      <p:bldP spid="76" grpId="0" animBg="1"/>
      <p:bldP spid="77" grpId="0" animBg="1"/>
      <p:bldP spid="33" grpId="0" animBg="1"/>
      <p:bldP spid="3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Modul 2: </a:t>
            </a:r>
            <a:r>
              <a:rPr lang="cs-CZ" dirty="0" err="1"/>
              <a:t>Biblio</a:t>
            </a:r>
            <a:r>
              <a:rPr lang="cs-CZ" dirty="0"/>
              <a:t> hodnocení oborů dle </a:t>
            </a:r>
            <a:r>
              <a:rPr lang="cs-CZ" dirty="0" err="1"/>
              <a:t>WoS</a:t>
            </a:r>
            <a:r>
              <a:rPr lang="cs-CZ" dirty="0"/>
              <a:t>-AIS</a:t>
            </a:r>
          </a:p>
        </p:txBody>
      </p:sp>
      <p:pic>
        <p:nvPicPr>
          <p:cNvPr id="7" name="Zástupný symbol pro obsah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3933056"/>
            <a:ext cx="4176464" cy="2502158"/>
          </a:xfr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pic>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3933056"/>
            <a:ext cx="4104456" cy="2502158"/>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pic>
      <p:sp>
        <p:nvSpPr>
          <p:cNvPr id="9" name="Zástupný symbol pro obsah 2"/>
          <p:cNvSpPr txBox="1">
            <a:spLocks/>
          </p:cNvSpPr>
          <p:nvPr/>
        </p:nvSpPr>
        <p:spPr>
          <a:xfrm>
            <a:off x="457200" y="1600200"/>
            <a:ext cx="8229600" cy="17567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dirty="0" smtClean="0"/>
              <a:t>Publikační profil na úroveň </a:t>
            </a:r>
            <a:r>
              <a:rPr lang="cs-CZ" i="1" dirty="0" smtClean="0"/>
              <a:t>Ford</a:t>
            </a:r>
          </a:p>
          <a:p>
            <a:pPr lvl="1"/>
            <a:r>
              <a:rPr lang="cs-CZ" dirty="0" smtClean="0"/>
              <a:t>srovnání se světem (2018)</a:t>
            </a:r>
          </a:p>
          <a:p>
            <a:pPr lvl="1"/>
            <a:r>
              <a:rPr lang="cs-CZ" dirty="0"/>
              <a:t>d</a:t>
            </a:r>
            <a:r>
              <a:rPr lang="cs-CZ" dirty="0" smtClean="0"/>
              <a:t>ále i srovnání v rámci E15 (od 2019)</a:t>
            </a:r>
          </a:p>
          <a:p>
            <a:endParaRPr lang="cs-CZ" dirty="0"/>
          </a:p>
        </p:txBody>
      </p:sp>
      <p:sp>
        <p:nvSpPr>
          <p:cNvPr id="10" name="TextovéPole 9"/>
          <p:cNvSpPr txBox="1"/>
          <p:nvPr/>
        </p:nvSpPr>
        <p:spPr>
          <a:xfrm>
            <a:off x="1650718" y="3460357"/>
            <a:ext cx="1543051" cy="369332"/>
          </a:xfrm>
          <a:prstGeom prst="rect">
            <a:avLst/>
          </a:prstGeom>
          <a:noFill/>
        </p:spPr>
        <p:txBody>
          <a:bodyPr wrap="none" rtlCol="0">
            <a:spAutoFit/>
          </a:bodyPr>
          <a:lstStyle/>
          <a:p>
            <a:r>
              <a:rPr lang="cs-CZ" b="1" dirty="0" smtClean="0"/>
              <a:t>Úspěšný obor </a:t>
            </a:r>
            <a:endParaRPr lang="cs-CZ" b="1" dirty="0"/>
          </a:p>
        </p:txBody>
      </p:sp>
      <p:sp>
        <p:nvSpPr>
          <p:cNvPr id="11" name="TextovéPole 10"/>
          <p:cNvSpPr txBox="1"/>
          <p:nvPr/>
        </p:nvSpPr>
        <p:spPr>
          <a:xfrm>
            <a:off x="5876493" y="3461522"/>
            <a:ext cx="1783502" cy="369332"/>
          </a:xfrm>
          <a:prstGeom prst="rect">
            <a:avLst/>
          </a:prstGeom>
          <a:noFill/>
        </p:spPr>
        <p:txBody>
          <a:bodyPr wrap="none" rtlCol="0">
            <a:spAutoFit/>
          </a:bodyPr>
          <a:lstStyle/>
          <a:p>
            <a:r>
              <a:rPr lang="cs-CZ" b="1" dirty="0" smtClean="0"/>
              <a:t>Neúspěšný obor </a:t>
            </a:r>
            <a:endParaRPr lang="cs-CZ" b="1" dirty="0"/>
          </a:p>
        </p:txBody>
      </p:sp>
      <p:sp>
        <p:nvSpPr>
          <p:cNvPr id="12" name="TextovéPole 11"/>
          <p:cNvSpPr txBox="1"/>
          <p:nvPr/>
        </p:nvSpPr>
        <p:spPr>
          <a:xfrm>
            <a:off x="323528" y="6484982"/>
            <a:ext cx="8496944" cy="338554"/>
          </a:xfrm>
          <a:prstGeom prst="rect">
            <a:avLst/>
          </a:prstGeom>
          <a:noFill/>
        </p:spPr>
        <p:txBody>
          <a:bodyPr wrap="square" rtlCol="0">
            <a:spAutoFit/>
          </a:bodyPr>
          <a:lstStyle/>
          <a:p>
            <a:r>
              <a:rPr lang="cs-CZ" sz="800" dirty="0"/>
              <a:t>Šebek, M. (</a:t>
            </a:r>
            <a:r>
              <a:rPr lang="cs-CZ" sz="800" dirty="0" smtClean="0"/>
              <a:t>2018). </a:t>
            </a:r>
            <a:r>
              <a:rPr lang="cs-CZ" sz="800" dirty="0"/>
              <a:t>Co nám doopravdy dal první běh hodnocení podle Metodiky 17+ I. </a:t>
            </a:r>
            <a:r>
              <a:rPr lang="cs-CZ" sz="800" dirty="0" err="1"/>
              <a:t>Retrieved</a:t>
            </a:r>
            <a:r>
              <a:rPr lang="cs-CZ" sz="800" dirty="0"/>
              <a:t> </a:t>
            </a:r>
            <a:r>
              <a:rPr lang="cs-CZ" sz="800" dirty="0" err="1"/>
              <a:t>from</a:t>
            </a:r>
            <a:r>
              <a:rPr lang="cs-CZ" sz="800" dirty="0"/>
              <a:t> https://vedavyzkum.cz/blogy-a-rozhovory/michael-sebek/co-nam-doopravdy-dal-prvni-beh-hodnoceni-podle-metodiky-17-i</a:t>
            </a:r>
          </a:p>
        </p:txBody>
      </p:sp>
    </p:spTree>
    <p:extLst>
      <p:ext uri="{BB962C8B-B14F-4D97-AF65-F5344CB8AC3E}">
        <p14:creationId xmlns:p14="http://schemas.microsoft.com/office/powerpoint/2010/main" val="396976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err="1"/>
              <a:t>Biblio</a:t>
            </a:r>
            <a:r>
              <a:rPr lang="cs-CZ" sz="3600" dirty="0"/>
              <a:t> hodnocení oborů dle </a:t>
            </a:r>
            <a:r>
              <a:rPr lang="cs-CZ" sz="3600" dirty="0" err="1" smtClean="0"/>
              <a:t>WoS</a:t>
            </a:r>
            <a:r>
              <a:rPr lang="cs-CZ" sz="3600" dirty="0" smtClean="0"/>
              <a:t>-AIS</a:t>
            </a:r>
            <a:br>
              <a:rPr lang="cs-CZ" sz="3600" dirty="0" smtClean="0"/>
            </a:br>
            <a:r>
              <a:rPr lang="cs-CZ" sz="3600" b="1" dirty="0" smtClean="0">
                <a:solidFill>
                  <a:srgbClr val="FF0000"/>
                </a:solidFill>
              </a:rPr>
              <a:t>Univerzita Karlova - </a:t>
            </a:r>
            <a:r>
              <a:rPr lang="cs-CZ" sz="3600" b="1" i="1" dirty="0" smtClean="0">
                <a:solidFill>
                  <a:srgbClr val="FF0000"/>
                </a:solidFill>
              </a:rPr>
              <a:t>Health </a:t>
            </a:r>
            <a:r>
              <a:rPr lang="cs-CZ" sz="3600" b="1" i="1" dirty="0" err="1">
                <a:solidFill>
                  <a:srgbClr val="FF0000"/>
                </a:solidFill>
              </a:rPr>
              <a:t>S</a:t>
            </a:r>
            <a:r>
              <a:rPr lang="cs-CZ" sz="3600" b="1" i="1" dirty="0" err="1" smtClean="0">
                <a:solidFill>
                  <a:srgbClr val="FF0000"/>
                </a:solidFill>
              </a:rPr>
              <a:t>ciences</a:t>
            </a:r>
            <a:endParaRPr lang="cs-CZ" sz="3600" b="1" i="1" dirty="0">
              <a:solidFill>
                <a:srgbClr val="FF0000"/>
              </a:solidFill>
            </a:endParaRPr>
          </a:p>
        </p:txBody>
      </p:sp>
      <p:sp>
        <p:nvSpPr>
          <p:cNvPr id="3" name="Zástupný symbol pro obsah 2"/>
          <p:cNvSpPr>
            <a:spLocks noGrp="1"/>
          </p:cNvSpPr>
          <p:nvPr>
            <p:ph idx="1"/>
          </p:nvPr>
        </p:nvSpPr>
        <p:spPr>
          <a:xfrm>
            <a:off x="457200" y="1600200"/>
            <a:ext cx="8229600" cy="1664712"/>
          </a:xfrm>
        </p:spPr>
        <p:txBody>
          <a:bodyPr>
            <a:normAutofit fontScale="92500" lnSpcReduction="20000"/>
          </a:bodyPr>
          <a:lstStyle/>
          <a:p>
            <a:pPr marL="0" indent="0">
              <a:buNone/>
            </a:pPr>
            <a:r>
              <a:rPr lang="cs-CZ" u="sng" dirty="0" err="1" smtClean="0"/>
              <a:t>Frascati</a:t>
            </a:r>
            <a:r>
              <a:rPr lang="cs-CZ" u="sng" dirty="0" smtClean="0"/>
              <a:t> manuál</a:t>
            </a:r>
          </a:p>
          <a:p>
            <a:pPr lvl="1">
              <a:buFont typeface="Wingdings" panose="05000000000000000000" pitchFamily="2" charset="2"/>
              <a:buChar char="Ø"/>
            </a:pPr>
            <a:r>
              <a:rPr lang="cs-CZ" dirty="0" smtClean="0"/>
              <a:t>3. </a:t>
            </a:r>
            <a:r>
              <a:rPr lang="cs-CZ" sz="2400" dirty="0" err="1" smtClean="0"/>
              <a:t>Medical</a:t>
            </a:r>
            <a:r>
              <a:rPr lang="cs-CZ" sz="2400" dirty="0" smtClean="0"/>
              <a:t> and Health </a:t>
            </a:r>
            <a:r>
              <a:rPr lang="cs-CZ" sz="2400" dirty="0" err="1" smtClean="0"/>
              <a:t>Sciences</a:t>
            </a:r>
            <a:endParaRPr lang="cs-CZ" sz="2400" dirty="0" smtClean="0"/>
          </a:p>
          <a:p>
            <a:pPr lvl="2">
              <a:buFont typeface="Wingdings" panose="05000000000000000000" pitchFamily="2" charset="2"/>
              <a:buChar char="Ø"/>
            </a:pPr>
            <a:r>
              <a:rPr lang="cs-CZ" dirty="0" smtClean="0"/>
              <a:t>3.3. Health </a:t>
            </a:r>
            <a:r>
              <a:rPr lang="cs-CZ" dirty="0" err="1" smtClean="0"/>
              <a:t>Sciences</a:t>
            </a:r>
            <a:endParaRPr lang="cs-CZ" dirty="0" smtClean="0"/>
          </a:p>
          <a:p>
            <a:pPr lvl="3">
              <a:buFont typeface="Wingdings" panose="05000000000000000000" pitchFamily="2" charset="2"/>
              <a:buChar char="Ø"/>
            </a:pPr>
            <a:r>
              <a:rPr lang="cs-CZ" sz="2400" dirty="0" smtClean="0"/>
              <a:t>30306 Sport and Fitness </a:t>
            </a:r>
            <a:r>
              <a:rPr lang="cs-CZ" sz="2400" dirty="0" err="1" smtClean="0"/>
              <a:t>Sciences</a:t>
            </a:r>
            <a:endParaRPr lang="cs-CZ" sz="2400" dirty="0" smtClean="0"/>
          </a:p>
          <a:p>
            <a:pPr lvl="2"/>
            <a:endParaRPr lang="cs-CZ" dirty="0" smtClean="0"/>
          </a:p>
          <a:p>
            <a:pPr lvl="1"/>
            <a:endParaRPr lang="cs-CZ" dirty="0"/>
          </a:p>
        </p:txBody>
      </p:sp>
      <p:pic>
        <p:nvPicPr>
          <p:cNvPr id="4" name="Obrázek 3"/>
          <p:cNvPicPr>
            <a:picLocks noChangeAspect="1"/>
          </p:cNvPicPr>
          <p:nvPr/>
        </p:nvPicPr>
        <p:blipFill>
          <a:blip r:embed="rId2"/>
          <a:stretch>
            <a:fillRect/>
          </a:stretch>
        </p:blipFill>
        <p:spPr>
          <a:xfrm>
            <a:off x="755576" y="4005064"/>
            <a:ext cx="7614272" cy="2524383"/>
          </a:xfrm>
          <a:prstGeom prst="rect">
            <a:avLst/>
          </a:prstGeom>
        </p:spPr>
      </p:pic>
      <p:sp>
        <p:nvSpPr>
          <p:cNvPr id="5" name="Obdélník 4"/>
          <p:cNvSpPr/>
          <p:nvPr/>
        </p:nvSpPr>
        <p:spPr>
          <a:xfrm>
            <a:off x="755576" y="6529447"/>
            <a:ext cx="2013693" cy="215444"/>
          </a:xfrm>
          <a:prstGeom prst="rect">
            <a:avLst/>
          </a:prstGeom>
        </p:spPr>
        <p:txBody>
          <a:bodyPr wrap="none">
            <a:spAutoFit/>
          </a:bodyPr>
          <a:lstStyle/>
          <a:p>
            <a:r>
              <a:rPr lang="cs-CZ" sz="800" dirty="0"/>
              <a:t>https://hodnoceni17.rvvi.cz/www/biblio-vo</a:t>
            </a:r>
          </a:p>
        </p:txBody>
      </p:sp>
      <p:sp>
        <p:nvSpPr>
          <p:cNvPr id="6" name="TextovéPole 5"/>
          <p:cNvSpPr txBox="1"/>
          <p:nvPr/>
        </p:nvSpPr>
        <p:spPr>
          <a:xfrm>
            <a:off x="1163727" y="3480356"/>
            <a:ext cx="6816546" cy="461665"/>
          </a:xfrm>
          <a:prstGeom prst="rect">
            <a:avLst/>
          </a:prstGeom>
          <a:solidFill>
            <a:srgbClr val="FFFFCC"/>
          </a:solidFill>
        </p:spPr>
        <p:txBody>
          <a:bodyPr wrap="none" rtlCol="0">
            <a:spAutoFit/>
          </a:bodyPr>
          <a:lstStyle/>
          <a:p>
            <a:r>
              <a:rPr lang="cs-CZ" sz="2400" dirty="0" smtClean="0"/>
              <a:t>Rozložení </a:t>
            </a:r>
            <a:r>
              <a:rPr lang="cs-CZ" sz="2400" dirty="0" err="1" smtClean="0"/>
              <a:t>WoS</a:t>
            </a:r>
            <a:r>
              <a:rPr lang="cs-CZ" sz="2400" dirty="0" smtClean="0"/>
              <a:t> výsledků podle AIS do decilů a </a:t>
            </a:r>
            <a:r>
              <a:rPr lang="cs-CZ" sz="2400" dirty="0" err="1" smtClean="0"/>
              <a:t>kvartilů</a:t>
            </a:r>
            <a:endParaRPr lang="cs-CZ" sz="2400" dirty="0"/>
          </a:p>
        </p:txBody>
      </p:sp>
    </p:spTree>
    <p:extLst>
      <p:ext uri="{BB962C8B-B14F-4D97-AF65-F5344CB8AC3E}">
        <p14:creationId xmlns:p14="http://schemas.microsoft.com/office/powerpoint/2010/main" val="2470667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err="1"/>
              <a:t>Biblio</a:t>
            </a:r>
            <a:r>
              <a:rPr lang="cs-CZ" sz="3200" dirty="0"/>
              <a:t> hodnocení oborů dle </a:t>
            </a:r>
            <a:r>
              <a:rPr lang="cs-CZ" sz="3200" dirty="0" err="1"/>
              <a:t>WoS</a:t>
            </a:r>
            <a:r>
              <a:rPr lang="cs-CZ" sz="3200" dirty="0"/>
              <a:t>-AIS</a:t>
            </a:r>
            <a:br>
              <a:rPr lang="cs-CZ" sz="3200" dirty="0"/>
            </a:br>
            <a:r>
              <a:rPr lang="cs-CZ" sz="3200" b="1" dirty="0">
                <a:solidFill>
                  <a:srgbClr val="FF0000"/>
                </a:solidFill>
              </a:rPr>
              <a:t>Univerzita Karlova - </a:t>
            </a:r>
            <a:r>
              <a:rPr lang="cs-CZ" sz="3200" b="1" i="1" dirty="0">
                <a:solidFill>
                  <a:srgbClr val="FF0000"/>
                </a:solidFill>
              </a:rPr>
              <a:t>Health </a:t>
            </a:r>
            <a:r>
              <a:rPr lang="cs-CZ" sz="3200" b="1" i="1" dirty="0" err="1">
                <a:solidFill>
                  <a:srgbClr val="FF0000"/>
                </a:solidFill>
              </a:rPr>
              <a:t>Sciences</a:t>
            </a:r>
            <a:endParaRPr lang="cs-CZ" sz="3200" dirty="0"/>
          </a:p>
        </p:txBody>
      </p:sp>
      <p:pic>
        <p:nvPicPr>
          <p:cNvPr id="5" name="Obrázek 4"/>
          <p:cNvPicPr>
            <a:picLocks noChangeAspect="1"/>
          </p:cNvPicPr>
          <p:nvPr/>
        </p:nvPicPr>
        <p:blipFill>
          <a:blip r:embed="rId2"/>
          <a:stretch>
            <a:fillRect/>
          </a:stretch>
        </p:blipFill>
        <p:spPr>
          <a:xfrm>
            <a:off x="338174" y="5013176"/>
            <a:ext cx="8348626" cy="1349400"/>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pic>
      <p:pic>
        <p:nvPicPr>
          <p:cNvPr id="7" name="Obrázek 6"/>
          <p:cNvPicPr>
            <a:picLocks noChangeAspect="1"/>
          </p:cNvPicPr>
          <p:nvPr/>
        </p:nvPicPr>
        <p:blipFill>
          <a:blip r:embed="rId3"/>
          <a:stretch>
            <a:fillRect/>
          </a:stretch>
        </p:blipFill>
        <p:spPr>
          <a:xfrm>
            <a:off x="338174" y="2382927"/>
            <a:ext cx="8348626" cy="1485607"/>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pic>
      <p:sp>
        <p:nvSpPr>
          <p:cNvPr id="8" name="TextovéPole 7"/>
          <p:cNvSpPr txBox="1"/>
          <p:nvPr/>
        </p:nvSpPr>
        <p:spPr>
          <a:xfrm>
            <a:off x="338174" y="1511704"/>
            <a:ext cx="8348626" cy="830997"/>
          </a:xfrm>
          <a:prstGeom prst="rect">
            <a:avLst/>
          </a:prstGeom>
          <a:solidFill>
            <a:srgbClr val="FFFFCC"/>
          </a:solidFill>
        </p:spPr>
        <p:txBody>
          <a:bodyPr wrap="square" rtlCol="0">
            <a:spAutoFit/>
          </a:bodyPr>
          <a:lstStyle/>
          <a:p>
            <a:pPr algn="ctr"/>
            <a:r>
              <a:rPr lang="cs-CZ" sz="2400" dirty="0"/>
              <a:t>Porovnání </a:t>
            </a:r>
            <a:r>
              <a:rPr lang="cs-CZ" sz="2400" b="1" dirty="0"/>
              <a:t>mezinárodního </a:t>
            </a:r>
            <a:r>
              <a:rPr lang="cs-CZ" sz="2400" dirty="0"/>
              <a:t>oborového mediánu pořadí článků s oborovými mediány výzkumné </a:t>
            </a:r>
            <a:r>
              <a:rPr lang="cs-CZ" sz="2400" dirty="0" smtClean="0"/>
              <a:t>organizace</a:t>
            </a:r>
            <a:endParaRPr lang="cs-CZ" sz="2400" dirty="0"/>
          </a:p>
        </p:txBody>
      </p:sp>
      <p:sp>
        <p:nvSpPr>
          <p:cNvPr id="9" name="Obdélník 8"/>
          <p:cNvSpPr/>
          <p:nvPr/>
        </p:nvSpPr>
        <p:spPr>
          <a:xfrm>
            <a:off x="319918" y="4144493"/>
            <a:ext cx="8366882" cy="830997"/>
          </a:xfrm>
          <a:prstGeom prst="rect">
            <a:avLst/>
          </a:prstGeom>
          <a:solidFill>
            <a:srgbClr val="FFFFCC"/>
          </a:solidFill>
        </p:spPr>
        <p:txBody>
          <a:bodyPr wrap="square">
            <a:spAutoFit/>
          </a:bodyPr>
          <a:lstStyle/>
          <a:p>
            <a:pPr algn="ctr"/>
            <a:r>
              <a:rPr lang="cs-CZ" sz="2400" dirty="0">
                <a:solidFill>
                  <a:srgbClr val="000000"/>
                </a:solidFill>
              </a:rPr>
              <a:t>Porovnání </a:t>
            </a:r>
            <a:r>
              <a:rPr lang="cs-CZ" sz="2400" b="1" dirty="0">
                <a:solidFill>
                  <a:srgbClr val="000000"/>
                </a:solidFill>
              </a:rPr>
              <a:t>národního </a:t>
            </a:r>
            <a:r>
              <a:rPr lang="cs-CZ" sz="2400" dirty="0">
                <a:solidFill>
                  <a:srgbClr val="000000"/>
                </a:solidFill>
              </a:rPr>
              <a:t>oborového mediánu pořadí článků s oborovými mediány výzkumné organizace 	</a:t>
            </a:r>
          </a:p>
        </p:txBody>
      </p:sp>
      <p:sp>
        <p:nvSpPr>
          <p:cNvPr id="10" name="Obdélník 9"/>
          <p:cNvSpPr/>
          <p:nvPr/>
        </p:nvSpPr>
        <p:spPr>
          <a:xfrm>
            <a:off x="319918" y="6400262"/>
            <a:ext cx="2013693" cy="215444"/>
          </a:xfrm>
          <a:prstGeom prst="rect">
            <a:avLst/>
          </a:prstGeom>
        </p:spPr>
        <p:txBody>
          <a:bodyPr wrap="none">
            <a:spAutoFit/>
          </a:bodyPr>
          <a:lstStyle/>
          <a:p>
            <a:r>
              <a:rPr lang="cs-CZ" sz="800" dirty="0"/>
              <a:t>https://hodnoceni17.rvvi.cz/www/biblio-vo</a:t>
            </a:r>
          </a:p>
        </p:txBody>
      </p:sp>
      <p:sp>
        <p:nvSpPr>
          <p:cNvPr id="11" name="Zaoblený obdélník 10"/>
          <p:cNvSpPr/>
          <p:nvPr/>
        </p:nvSpPr>
        <p:spPr>
          <a:xfrm>
            <a:off x="467544" y="2841491"/>
            <a:ext cx="8064896" cy="515502"/>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13" name="Zaoblený obdélník 12"/>
          <p:cNvSpPr/>
          <p:nvPr/>
        </p:nvSpPr>
        <p:spPr>
          <a:xfrm>
            <a:off x="467544" y="5412575"/>
            <a:ext cx="8064896" cy="515502"/>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26732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11"/>
                                        </p:tgtEl>
                                      </p:cBhvr>
                                    </p:animEffect>
                                    <p:animScale>
                                      <p:cBhvr>
                                        <p:cTn id="7" dur="250" autoRev="1" fill="hold"/>
                                        <p:tgtEl>
                                          <p:spTgt spid="11"/>
                                        </p:tgtEl>
                                      </p:cBhvr>
                                      <p:by x="105000" y="105000"/>
                                    </p:animScale>
                                  </p:childTnLst>
                                </p:cTn>
                              </p:par>
                              <p:par>
                                <p:cTn id="8" presetID="26" presetClass="emph" presetSubtype="0" repeatCount="indefinite" fill="hold" grpId="0" nodeType="withEffect">
                                  <p:stCondLst>
                                    <p:cond delay="0"/>
                                  </p:stCondLst>
                                  <p:childTnLst>
                                    <p:animEffect transition="out" filter="fade">
                                      <p:cBhvr>
                                        <p:cTn id="9" dur="500" tmFilter="0, 0; .2, .5; .8, .5; 1, 0"/>
                                        <p:tgtEl>
                                          <p:spTgt spid="13"/>
                                        </p:tgtEl>
                                      </p:cBhvr>
                                    </p:animEffect>
                                    <p:animScale>
                                      <p:cBhvr>
                                        <p:cTn id="10"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274638"/>
            <a:ext cx="7499176" cy="706090"/>
          </a:xfrm>
        </p:spPr>
        <p:txBody>
          <a:bodyPr>
            <a:normAutofit/>
          </a:bodyPr>
          <a:lstStyle/>
          <a:p>
            <a:r>
              <a:rPr lang="cs-CZ" sz="3600" dirty="0" err="1" smtClean="0"/>
              <a:t>Nebiblio</a:t>
            </a:r>
            <a:r>
              <a:rPr lang="cs-CZ" sz="3600" dirty="0" smtClean="0"/>
              <a:t> hodnocení </a:t>
            </a:r>
            <a:r>
              <a:rPr lang="cs-CZ" sz="3600" b="1" i="1" dirty="0" smtClean="0">
                <a:solidFill>
                  <a:srgbClr val="FF0000"/>
                </a:solidFill>
              </a:rPr>
              <a:t>Health </a:t>
            </a:r>
            <a:r>
              <a:rPr lang="cs-CZ" sz="3600" b="1" i="1" dirty="0" err="1">
                <a:solidFill>
                  <a:srgbClr val="FF0000"/>
                </a:solidFill>
              </a:rPr>
              <a:t>Sciences</a:t>
            </a:r>
            <a:endParaRPr lang="cs-CZ" sz="3600" dirty="0"/>
          </a:p>
        </p:txBody>
      </p:sp>
      <p:pic>
        <p:nvPicPr>
          <p:cNvPr id="4" name="Obrázek 3"/>
          <p:cNvPicPr>
            <a:picLocks noChangeAspect="1"/>
          </p:cNvPicPr>
          <p:nvPr/>
        </p:nvPicPr>
        <p:blipFill>
          <a:blip r:embed="rId2"/>
          <a:stretch>
            <a:fillRect/>
          </a:stretch>
        </p:blipFill>
        <p:spPr>
          <a:xfrm>
            <a:off x="1331640" y="4581128"/>
            <a:ext cx="6913292" cy="1973174"/>
          </a:xfrm>
          <a:prstGeom prst="rect">
            <a:avLst/>
          </a:prstGeom>
        </p:spPr>
      </p:pic>
      <p:pic>
        <p:nvPicPr>
          <p:cNvPr id="5" name="Obrázek 4"/>
          <p:cNvPicPr>
            <a:picLocks noChangeAspect="1"/>
          </p:cNvPicPr>
          <p:nvPr/>
        </p:nvPicPr>
        <p:blipFill>
          <a:blip r:embed="rId3"/>
          <a:stretch>
            <a:fillRect/>
          </a:stretch>
        </p:blipFill>
        <p:spPr>
          <a:xfrm>
            <a:off x="2483768" y="1556792"/>
            <a:ext cx="4323960" cy="2520280"/>
          </a:xfrm>
          <a:prstGeom prst="rect">
            <a:avLst/>
          </a:prstGeom>
        </p:spPr>
      </p:pic>
      <p:sp>
        <p:nvSpPr>
          <p:cNvPr id="6" name="Obdélník 5"/>
          <p:cNvSpPr/>
          <p:nvPr/>
        </p:nvSpPr>
        <p:spPr>
          <a:xfrm>
            <a:off x="1837436" y="1187460"/>
            <a:ext cx="5616624" cy="369332"/>
          </a:xfrm>
          <a:prstGeom prst="rect">
            <a:avLst/>
          </a:prstGeom>
          <a:solidFill>
            <a:srgbClr val="FFFFCC"/>
          </a:solidFill>
        </p:spPr>
        <p:txBody>
          <a:bodyPr wrap="square">
            <a:spAutoFit/>
          </a:bodyPr>
          <a:lstStyle/>
          <a:p>
            <a:pPr algn="ctr"/>
            <a:r>
              <a:rPr lang="cs-CZ" dirty="0"/>
              <a:t>Počet hodnocení finální známkou za oborovou skupinu</a:t>
            </a:r>
          </a:p>
        </p:txBody>
      </p:sp>
      <p:sp>
        <p:nvSpPr>
          <p:cNvPr id="7" name="Obdélník 6"/>
          <p:cNvSpPr/>
          <p:nvPr/>
        </p:nvSpPr>
        <p:spPr>
          <a:xfrm>
            <a:off x="1331640" y="4211796"/>
            <a:ext cx="6913292" cy="369332"/>
          </a:xfrm>
          <a:prstGeom prst="rect">
            <a:avLst/>
          </a:prstGeom>
          <a:solidFill>
            <a:srgbClr val="FFFFCC"/>
          </a:solidFill>
        </p:spPr>
        <p:txBody>
          <a:bodyPr wrap="square">
            <a:spAutoFit/>
          </a:bodyPr>
          <a:lstStyle/>
          <a:p>
            <a:pPr algn="ctr"/>
            <a:r>
              <a:rPr lang="cs-CZ" dirty="0">
                <a:solidFill>
                  <a:srgbClr val="000000"/>
                </a:solidFill>
                <a:latin typeface="Calibri" panose="020F0502020204030204" pitchFamily="34" charset="0"/>
              </a:rPr>
              <a:t>Podíl VO na hodnocení - výsledky hodnocené stupněm (1,2</a:t>
            </a:r>
            <a:r>
              <a:rPr lang="cs-CZ" dirty="0" smtClean="0">
                <a:solidFill>
                  <a:srgbClr val="000000"/>
                </a:solidFill>
                <a:latin typeface="Calibri" panose="020F0502020204030204" pitchFamily="34" charset="0"/>
              </a:rPr>
              <a:t>)</a:t>
            </a:r>
            <a:endParaRPr lang="cs-CZ" dirty="0">
              <a:solidFill>
                <a:srgbClr val="000000"/>
              </a:solidFill>
              <a:latin typeface="Calibri" panose="020F0502020204030204" pitchFamily="34" charset="0"/>
            </a:endParaRPr>
          </a:p>
        </p:txBody>
      </p:sp>
      <p:sp>
        <p:nvSpPr>
          <p:cNvPr id="8" name="Obdélník 7"/>
          <p:cNvSpPr/>
          <p:nvPr/>
        </p:nvSpPr>
        <p:spPr>
          <a:xfrm>
            <a:off x="1331640" y="6554302"/>
            <a:ext cx="1986441" cy="215444"/>
          </a:xfrm>
          <a:prstGeom prst="rect">
            <a:avLst/>
          </a:prstGeom>
        </p:spPr>
        <p:txBody>
          <a:bodyPr wrap="none">
            <a:spAutoFit/>
          </a:bodyPr>
          <a:lstStyle/>
          <a:p>
            <a:r>
              <a:rPr lang="cs-CZ" sz="800" dirty="0"/>
              <a:t>https://hodnoceni17.rvvi.cz/www/nebiblio</a:t>
            </a:r>
          </a:p>
        </p:txBody>
      </p:sp>
    </p:spTree>
    <p:extLst>
      <p:ext uri="{BB962C8B-B14F-4D97-AF65-F5344CB8AC3E}">
        <p14:creationId xmlns:p14="http://schemas.microsoft.com/office/powerpoint/2010/main" val="153381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Hodnocení VPČ 2019: aktualizovaná pravidla</a:t>
            </a:r>
          </a:p>
        </p:txBody>
      </p:sp>
      <p:sp>
        <p:nvSpPr>
          <p:cNvPr id="6" name="Vývojový diagram: více dokumentů 5"/>
          <p:cNvSpPr/>
          <p:nvPr/>
        </p:nvSpPr>
        <p:spPr>
          <a:xfrm>
            <a:off x="611560" y="1700808"/>
            <a:ext cx="1152128" cy="1256191"/>
          </a:xfrm>
          <a:prstGeom prst="flowChartMulti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dirty="0" err="1" smtClean="0"/>
              <a:t>Nebiblio</a:t>
            </a:r>
            <a:r>
              <a:rPr lang="cs-CZ" dirty="0" smtClean="0"/>
              <a:t> </a:t>
            </a:r>
            <a:r>
              <a:rPr lang="cs-CZ" dirty="0"/>
              <a:t>výsledek</a:t>
            </a:r>
          </a:p>
          <a:p>
            <a:pPr algn="ctr"/>
            <a:endParaRPr lang="cs-CZ" dirty="0"/>
          </a:p>
        </p:txBody>
      </p:sp>
      <p:cxnSp>
        <p:nvCxnSpPr>
          <p:cNvPr id="8" name="Přímá spojnice se šipkou 7"/>
          <p:cNvCxnSpPr/>
          <p:nvPr/>
        </p:nvCxnSpPr>
        <p:spPr>
          <a:xfrm>
            <a:off x="2051720" y="2132856"/>
            <a:ext cx="100811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Obdélník 9"/>
          <p:cNvSpPr/>
          <p:nvPr/>
        </p:nvSpPr>
        <p:spPr>
          <a:xfrm>
            <a:off x="3321199" y="1675656"/>
            <a:ext cx="1296144" cy="9144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r>
              <a:rPr lang="cs-CZ" dirty="0" smtClean="0"/>
              <a:t>Hodnocení VPČ</a:t>
            </a:r>
            <a:endParaRPr lang="cs-CZ" dirty="0"/>
          </a:p>
        </p:txBody>
      </p:sp>
      <p:cxnSp>
        <p:nvCxnSpPr>
          <p:cNvPr id="11" name="Přímá spojnice se šipkou 10"/>
          <p:cNvCxnSpPr/>
          <p:nvPr/>
        </p:nvCxnSpPr>
        <p:spPr>
          <a:xfrm>
            <a:off x="4932040" y="2132856"/>
            <a:ext cx="100811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ovéPole 11"/>
          <p:cNvSpPr txBox="1"/>
          <p:nvPr/>
        </p:nvSpPr>
        <p:spPr>
          <a:xfrm>
            <a:off x="6193482" y="1809690"/>
            <a:ext cx="1594091" cy="646331"/>
          </a:xfrm>
          <a:prstGeom prst="rect">
            <a:avLst/>
          </a:prstGeom>
          <a:noFill/>
        </p:spPr>
        <p:txBody>
          <a:bodyPr wrap="none" rtlCol="0">
            <a:spAutoFit/>
          </a:bodyPr>
          <a:lstStyle/>
          <a:p>
            <a:r>
              <a:rPr lang="cs-CZ" dirty="0" smtClean="0"/>
              <a:t>Body VPČ </a:t>
            </a:r>
          </a:p>
          <a:p>
            <a:r>
              <a:rPr lang="cs-CZ" dirty="0" smtClean="0"/>
              <a:t>Naplnění tarifu</a:t>
            </a:r>
            <a:endParaRPr lang="cs-CZ" dirty="0"/>
          </a:p>
        </p:txBody>
      </p:sp>
      <p:sp>
        <p:nvSpPr>
          <p:cNvPr id="13" name="TextovéPole 12"/>
          <p:cNvSpPr txBox="1"/>
          <p:nvPr/>
        </p:nvSpPr>
        <p:spPr>
          <a:xfrm>
            <a:off x="127751" y="3181294"/>
            <a:ext cx="2119746" cy="646331"/>
          </a:xfrm>
          <a:prstGeom prst="rect">
            <a:avLst/>
          </a:prstGeom>
          <a:noFill/>
        </p:spPr>
        <p:txBody>
          <a:bodyPr wrap="none" rtlCol="0">
            <a:spAutoFit/>
          </a:bodyPr>
          <a:lstStyle/>
          <a:p>
            <a:pPr algn="ctr"/>
            <a:r>
              <a:rPr lang="cs-CZ" dirty="0" smtClean="0"/>
              <a:t>Autor je přesvědčen </a:t>
            </a:r>
          </a:p>
          <a:p>
            <a:pPr algn="ctr"/>
            <a:r>
              <a:rPr lang="cs-CZ" dirty="0" smtClean="0"/>
              <a:t>o kvalitě výstupu </a:t>
            </a:r>
            <a:endParaRPr lang="cs-CZ" dirty="0"/>
          </a:p>
        </p:txBody>
      </p:sp>
      <p:cxnSp>
        <p:nvCxnSpPr>
          <p:cNvPr id="15" name="Přímá spojnice se šipkou 14"/>
          <p:cNvCxnSpPr/>
          <p:nvPr/>
        </p:nvCxnSpPr>
        <p:spPr>
          <a:xfrm>
            <a:off x="1187624" y="3827625"/>
            <a:ext cx="0" cy="1033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Obdélník 16"/>
          <p:cNvSpPr/>
          <p:nvPr/>
        </p:nvSpPr>
        <p:spPr>
          <a:xfrm>
            <a:off x="590650" y="5134081"/>
            <a:ext cx="1296144" cy="9144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a:r>
              <a:rPr lang="cs-CZ" dirty="0" err="1" smtClean="0"/>
              <a:t>Biblio</a:t>
            </a:r>
            <a:r>
              <a:rPr lang="cs-CZ" dirty="0" smtClean="0"/>
              <a:t> hodnocení </a:t>
            </a:r>
            <a:endParaRPr lang="cs-CZ" dirty="0"/>
          </a:p>
        </p:txBody>
      </p:sp>
      <p:cxnSp>
        <p:nvCxnSpPr>
          <p:cNvPr id="19" name="Přímá spojnice se šipkou 18"/>
          <p:cNvCxnSpPr/>
          <p:nvPr/>
        </p:nvCxnSpPr>
        <p:spPr>
          <a:xfrm>
            <a:off x="2123728" y="5599096"/>
            <a:ext cx="86409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Obdélník 20"/>
          <p:cNvSpPr/>
          <p:nvPr/>
        </p:nvSpPr>
        <p:spPr>
          <a:xfrm>
            <a:off x="3193107" y="4709584"/>
            <a:ext cx="1296144" cy="1797685"/>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rtlCol="0" anchor="ctr"/>
          <a:lstStyle/>
          <a:p>
            <a:pPr algn="ctr"/>
            <a:r>
              <a:rPr lang="cs-CZ" dirty="0" smtClean="0"/>
              <a:t>Komise ze členů RVV hodnotí výstup dle:  </a:t>
            </a:r>
            <a:endParaRPr lang="cs-CZ" dirty="0"/>
          </a:p>
        </p:txBody>
      </p:sp>
      <p:sp>
        <p:nvSpPr>
          <p:cNvPr id="23" name="Šipka doprava 22"/>
          <p:cNvSpPr/>
          <p:nvPr/>
        </p:nvSpPr>
        <p:spPr>
          <a:xfrm>
            <a:off x="4587924" y="4437112"/>
            <a:ext cx="2160240" cy="110948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cs-CZ" dirty="0" smtClean="0"/>
              <a:t>Kritéria dle hodnocení RVVI</a:t>
            </a:r>
            <a:endParaRPr lang="cs-CZ" dirty="0"/>
          </a:p>
        </p:txBody>
      </p:sp>
      <p:sp>
        <p:nvSpPr>
          <p:cNvPr id="24" name="Šipka doprava 23"/>
          <p:cNvSpPr/>
          <p:nvPr/>
        </p:nvSpPr>
        <p:spPr>
          <a:xfrm>
            <a:off x="4587924" y="5656157"/>
            <a:ext cx="2160240" cy="110948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cs-CZ" dirty="0" smtClean="0"/>
              <a:t>Doplňková kritéria (ve vývoji)</a:t>
            </a:r>
            <a:endParaRPr lang="cs-CZ" dirty="0"/>
          </a:p>
        </p:txBody>
      </p:sp>
      <p:sp>
        <p:nvSpPr>
          <p:cNvPr id="26" name="TextovéPole 25"/>
          <p:cNvSpPr txBox="1"/>
          <p:nvPr/>
        </p:nvSpPr>
        <p:spPr>
          <a:xfrm>
            <a:off x="7158420" y="5223435"/>
            <a:ext cx="1462260" cy="646331"/>
          </a:xfrm>
          <a:prstGeom prst="rect">
            <a:avLst/>
          </a:prstGeom>
          <a:noFill/>
        </p:spPr>
        <p:txBody>
          <a:bodyPr wrap="none" rtlCol="0">
            <a:spAutoFit/>
          </a:bodyPr>
          <a:lstStyle/>
          <a:p>
            <a:r>
              <a:rPr lang="cs-CZ" dirty="0" smtClean="0"/>
              <a:t>Přiřazení </a:t>
            </a:r>
          </a:p>
          <a:p>
            <a:r>
              <a:rPr lang="cs-CZ" dirty="0" smtClean="0"/>
              <a:t>známky 1 – 5 </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960928774"/>
              </p:ext>
            </p:extLst>
          </p:nvPr>
        </p:nvGraphicFramePr>
        <p:xfrm>
          <a:off x="339451" y="2275569"/>
          <a:ext cx="8496945" cy="3525520"/>
        </p:xfrm>
        <a:graphic>
          <a:graphicData uri="http://schemas.openxmlformats.org/drawingml/2006/table">
            <a:tbl>
              <a:tblPr firstRow="1" bandRow="1">
                <a:tableStyleId>{5C22544A-7EE6-4342-B048-85BDC9FD1C3A}</a:tableStyleId>
              </a:tblPr>
              <a:tblGrid>
                <a:gridCol w="1328766">
                  <a:extLst>
                    <a:ext uri="{9D8B030D-6E8A-4147-A177-3AD203B41FA5}">
                      <a16:colId xmlns:a16="http://schemas.microsoft.com/office/drawing/2014/main" val="946598485"/>
                    </a:ext>
                  </a:extLst>
                </a:gridCol>
                <a:gridCol w="2919707">
                  <a:extLst>
                    <a:ext uri="{9D8B030D-6E8A-4147-A177-3AD203B41FA5}">
                      <a16:colId xmlns:a16="http://schemas.microsoft.com/office/drawing/2014/main" val="3595452698"/>
                    </a:ext>
                  </a:extLst>
                </a:gridCol>
                <a:gridCol w="2124236">
                  <a:extLst>
                    <a:ext uri="{9D8B030D-6E8A-4147-A177-3AD203B41FA5}">
                      <a16:colId xmlns:a16="http://schemas.microsoft.com/office/drawing/2014/main" val="292853811"/>
                    </a:ext>
                  </a:extLst>
                </a:gridCol>
                <a:gridCol w="2124236">
                  <a:extLst>
                    <a:ext uri="{9D8B030D-6E8A-4147-A177-3AD203B41FA5}">
                      <a16:colId xmlns:a16="http://schemas.microsoft.com/office/drawing/2014/main" val="1215759763"/>
                    </a:ext>
                  </a:extLst>
                </a:gridCol>
              </a:tblGrid>
              <a:tr h="370840">
                <a:tc>
                  <a:txBody>
                    <a:bodyPr/>
                    <a:lstStyle/>
                    <a:p>
                      <a:pPr algn="ctr">
                        <a:lnSpc>
                          <a:spcPct val="115000"/>
                        </a:lnSpc>
                        <a:spcAft>
                          <a:spcPts val="600"/>
                        </a:spcAft>
                      </a:pPr>
                      <a:r>
                        <a:rPr lang="cs-CZ" dirty="0" smtClean="0"/>
                        <a:t>Známka</a:t>
                      </a:r>
                      <a:endParaRPr lang="cs-CZ" dirty="0"/>
                    </a:p>
                  </a:txBody>
                  <a:tcPr marL="68580" marR="68580" marT="0" marB="0" anchor="ctr"/>
                </a:tc>
                <a:tc>
                  <a:txBody>
                    <a:bodyPr/>
                    <a:lstStyle/>
                    <a:p>
                      <a:pPr algn="ctr">
                        <a:lnSpc>
                          <a:spcPct val="115000"/>
                        </a:lnSpc>
                        <a:spcAft>
                          <a:spcPts val="600"/>
                        </a:spcAft>
                      </a:pPr>
                      <a:r>
                        <a:rPr lang="cs-CZ" dirty="0"/>
                        <a:t>Akce</a:t>
                      </a:r>
                    </a:p>
                  </a:txBody>
                  <a:tcPr marL="68580" marR="68580" marT="0" marB="0" anchor="ctr"/>
                </a:tc>
                <a:tc>
                  <a:txBody>
                    <a:bodyPr/>
                    <a:lstStyle/>
                    <a:p>
                      <a:pPr algn="ctr">
                        <a:lnSpc>
                          <a:spcPct val="115000"/>
                        </a:lnSpc>
                        <a:spcAft>
                          <a:spcPts val="600"/>
                        </a:spcAft>
                      </a:pPr>
                      <a:r>
                        <a:rPr lang="cs-CZ"/>
                        <a:t>Bodový zisk</a:t>
                      </a:r>
                    </a:p>
                  </a:txBody>
                  <a:tcPr marL="68580" marR="68580" marT="0" marB="0" anchor="ctr"/>
                </a:tc>
                <a:tc>
                  <a:txBody>
                    <a:bodyPr/>
                    <a:lstStyle/>
                    <a:p>
                      <a:pPr algn="ctr">
                        <a:lnSpc>
                          <a:spcPct val="115000"/>
                        </a:lnSpc>
                        <a:spcAft>
                          <a:spcPts val="600"/>
                        </a:spcAft>
                      </a:pPr>
                      <a:r>
                        <a:rPr lang="cs-CZ" dirty="0" smtClean="0"/>
                        <a:t>H </a:t>
                      </a:r>
                      <a:r>
                        <a:rPr lang="cs-CZ" dirty="0"/>
                        <a:t>/ </a:t>
                      </a:r>
                      <a:r>
                        <a:rPr lang="cs-CZ" dirty="0" smtClean="0"/>
                        <a:t>V </a:t>
                      </a:r>
                      <a:r>
                        <a:rPr lang="cs-CZ" dirty="0"/>
                        <a:t>výstup</a:t>
                      </a:r>
                    </a:p>
                  </a:txBody>
                  <a:tcPr marL="68580" marR="68580" marT="0" marB="0" anchor="ctr"/>
                </a:tc>
                <a:extLst>
                  <a:ext uri="{0D108BD9-81ED-4DB2-BD59-A6C34878D82A}">
                    <a16:rowId xmlns:a16="http://schemas.microsoft.com/office/drawing/2014/main" val="666300479"/>
                  </a:ext>
                </a:extLst>
              </a:tr>
              <a:tr h="370840">
                <a:tc>
                  <a:txBody>
                    <a:bodyPr/>
                    <a:lstStyle/>
                    <a:p>
                      <a:pPr algn="ctr">
                        <a:lnSpc>
                          <a:spcPct val="115000"/>
                        </a:lnSpc>
                        <a:spcAft>
                          <a:spcPts val="600"/>
                        </a:spcAft>
                      </a:pPr>
                      <a:r>
                        <a:rPr lang="cs-CZ"/>
                        <a:t>1</a:t>
                      </a:r>
                    </a:p>
                  </a:txBody>
                  <a:tcPr marL="68580" marR="68580" marT="0" marB="0" anchor="ctr"/>
                </a:tc>
                <a:tc>
                  <a:txBody>
                    <a:bodyPr/>
                    <a:lstStyle/>
                    <a:p>
                      <a:pPr>
                        <a:lnSpc>
                          <a:spcPct val="115000"/>
                        </a:lnSpc>
                        <a:spcAft>
                          <a:spcPts val="600"/>
                        </a:spcAft>
                      </a:pPr>
                      <a:r>
                        <a:rPr lang="cs-CZ" dirty="0"/>
                        <a:t>výsledek je v IS FTVS přeřazen pod kód 8 (NEBIBLIO-1)</a:t>
                      </a:r>
                    </a:p>
                  </a:txBody>
                  <a:tcPr marL="68580" marR="68580" marT="0" marB="0" anchor="ctr"/>
                </a:tc>
                <a:tc>
                  <a:txBody>
                    <a:bodyPr/>
                    <a:lstStyle/>
                    <a:p>
                      <a:pPr algn="ctr">
                        <a:lnSpc>
                          <a:spcPct val="115000"/>
                        </a:lnSpc>
                        <a:spcAft>
                          <a:spcPts val="600"/>
                        </a:spcAft>
                      </a:pPr>
                      <a:r>
                        <a:rPr lang="cs-CZ" dirty="0"/>
                        <a:t>200</a:t>
                      </a:r>
                    </a:p>
                  </a:txBody>
                  <a:tcPr marL="68580" marR="68580" marT="0" marB="0" anchor="ctr"/>
                </a:tc>
                <a:tc>
                  <a:txBody>
                    <a:bodyPr/>
                    <a:lstStyle/>
                    <a:p>
                      <a:pPr algn="ctr">
                        <a:lnSpc>
                          <a:spcPct val="115000"/>
                        </a:lnSpc>
                        <a:spcAft>
                          <a:spcPts val="600"/>
                        </a:spcAft>
                      </a:pPr>
                      <a:r>
                        <a:rPr lang="cs-CZ" dirty="0"/>
                        <a:t>hlavní</a:t>
                      </a:r>
                    </a:p>
                  </a:txBody>
                  <a:tcPr marL="68580" marR="68580" marT="0" marB="0" anchor="ctr"/>
                </a:tc>
                <a:extLst>
                  <a:ext uri="{0D108BD9-81ED-4DB2-BD59-A6C34878D82A}">
                    <a16:rowId xmlns:a16="http://schemas.microsoft.com/office/drawing/2014/main" val="2298644309"/>
                  </a:ext>
                </a:extLst>
              </a:tr>
              <a:tr h="370840">
                <a:tc>
                  <a:txBody>
                    <a:bodyPr/>
                    <a:lstStyle/>
                    <a:p>
                      <a:pPr algn="ctr">
                        <a:lnSpc>
                          <a:spcPct val="115000"/>
                        </a:lnSpc>
                        <a:spcAft>
                          <a:spcPts val="600"/>
                        </a:spcAft>
                      </a:pPr>
                      <a:r>
                        <a:rPr lang="cs-CZ" dirty="0"/>
                        <a:t>2</a:t>
                      </a:r>
                    </a:p>
                  </a:txBody>
                  <a:tcPr marL="68580" marR="68580" marT="0" marB="0" anchor="ctr"/>
                </a:tc>
                <a:tc>
                  <a:txBody>
                    <a:bodyPr/>
                    <a:lstStyle/>
                    <a:p>
                      <a:pPr>
                        <a:lnSpc>
                          <a:spcPct val="115000"/>
                        </a:lnSpc>
                        <a:spcAft>
                          <a:spcPts val="600"/>
                        </a:spcAft>
                      </a:pPr>
                      <a:r>
                        <a:rPr lang="cs-CZ" dirty="0"/>
                        <a:t>výsledek je v IS FTVS přeřazen pod kód 9 (NEBIBLIO-2)</a:t>
                      </a:r>
                    </a:p>
                  </a:txBody>
                  <a:tcPr marL="68580" marR="68580" marT="0" marB="0" anchor="ctr"/>
                </a:tc>
                <a:tc>
                  <a:txBody>
                    <a:bodyPr/>
                    <a:lstStyle/>
                    <a:p>
                      <a:pPr algn="ctr">
                        <a:lnSpc>
                          <a:spcPct val="115000"/>
                        </a:lnSpc>
                        <a:spcAft>
                          <a:spcPts val="600"/>
                        </a:spcAft>
                      </a:pPr>
                      <a:r>
                        <a:rPr lang="cs-CZ" dirty="0"/>
                        <a:t>100</a:t>
                      </a:r>
                    </a:p>
                  </a:txBody>
                  <a:tcPr marL="68580" marR="68580" marT="0" marB="0" anchor="ctr"/>
                </a:tc>
                <a:tc>
                  <a:txBody>
                    <a:bodyPr/>
                    <a:lstStyle/>
                    <a:p>
                      <a:pPr algn="ctr">
                        <a:lnSpc>
                          <a:spcPct val="115000"/>
                        </a:lnSpc>
                        <a:spcAft>
                          <a:spcPts val="600"/>
                        </a:spcAft>
                      </a:pPr>
                      <a:r>
                        <a:rPr lang="cs-CZ"/>
                        <a:t>hlavní</a:t>
                      </a:r>
                    </a:p>
                  </a:txBody>
                  <a:tcPr marL="68580" marR="68580" marT="0" marB="0" anchor="ctr"/>
                </a:tc>
                <a:extLst>
                  <a:ext uri="{0D108BD9-81ED-4DB2-BD59-A6C34878D82A}">
                    <a16:rowId xmlns:a16="http://schemas.microsoft.com/office/drawing/2014/main" val="3815219943"/>
                  </a:ext>
                </a:extLst>
              </a:tr>
              <a:tr h="370840">
                <a:tc>
                  <a:txBody>
                    <a:bodyPr/>
                    <a:lstStyle/>
                    <a:p>
                      <a:pPr algn="ctr">
                        <a:lnSpc>
                          <a:spcPct val="115000"/>
                        </a:lnSpc>
                        <a:spcAft>
                          <a:spcPts val="600"/>
                        </a:spcAft>
                      </a:pPr>
                      <a:r>
                        <a:rPr lang="cs-CZ"/>
                        <a:t>3</a:t>
                      </a:r>
                    </a:p>
                  </a:txBody>
                  <a:tcPr marL="68580" marR="68580" marT="0" marB="0" anchor="ctr"/>
                </a:tc>
                <a:tc>
                  <a:txBody>
                    <a:bodyPr/>
                    <a:lstStyle/>
                    <a:p>
                      <a:pPr>
                        <a:lnSpc>
                          <a:spcPct val="115000"/>
                        </a:lnSpc>
                        <a:spcAft>
                          <a:spcPts val="600"/>
                        </a:spcAft>
                      </a:pPr>
                      <a:r>
                        <a:rPr lang="cs-CZ" dirty="0"/>
                        <a:t>výsledek je v IS FTVS přeřazen pod kód 10 (NEBIBLIO-3)</a:t>
                      </a:r>
                    </a:p>
                  </a:txBody>
                  <a:tcPr marL="68580" marR="68580" marT="0" marB="0" anchor="ctr"/>
                </a:tc>
                <a:tc>
                  <a:txBody>
                    <a:bodyPr/>
                    <a:lstStyle/>
                    <a:p>
                      <a:pPr algn="ctr">
                        <a:lnSpc>
                          <a:spcPct val="115000"/>
                        </a:lnSpc>
                        <a:spcAft>
                          <a:spcPts val="600"/>
                        </a:spcAft>
                      </a:pPr>
                      <a:r>
                        <a:rPr lang="cs-CZ" dirty="0"/>
                        <a:t>15</a:t>
                      </a:r>
                    </a:p>
                  </a:txBody>
                  <a:tcPr marL="68580" marR="68580" marT="0" marB="0" anchor="ctr"/>
                </a:tc>
                <a:tc>
                  <a:txBody>
                    <a:bodyPr/>
                    <a:lstStyle/>
                    <a:p>
                      <a:pPr algn="ctr">
                        <a:lnSpc>
                          <a:spcPct val="115000"/>
                        </a:lnSpc>
                        <a:spcAft>
                          <a:spcPts val="600"/>
                        </a:spcAft>
                      </a:pPr>
                      <a:r>
                        <a:rPr lang="cs-CZ"/>
                        <a:t>hlavní</a:t>
                      </a:r>
                    </a:p>
                  </a:txBody>
                  <a:tcPr marL="68580" marR="68580" marT="0" marB="0" anchor="ctr"/>
                </a:tc>
                <a:extLst>
                  <a:ext uri="{0D108BD9-81ED-4DB2-BD59-A6C34878D82A}">
                    <a16:rowId xmlns:a16="http://schemas.microsoft.com/office/drawing/2014/main" val="1017641978"/>
                  </a:ext>
                </a:extLst>
              </a:tr>
              <a:tr h="370840">
                <a:tc>
                  <a:txBody>
                    <a:bodyPr/>
                    <a:lstStyle/>
                    <a:p>
                      <a:pPr algn="ctr">
                        <a:lnSpc>
                          <a:spcPct val="115000"/>
                        </a:lnSpc>
                        <a:spcAft>
                          <a:spcPts val="600"/>
                        </a:spcAft>
                      </a:pPr>
                      <a:r>
                        <a:rPr lang="cs-CZ"/>
                        <a:t>4</a:t>
                      </a:r>
                    </a:p>
                  </a:txBody>
                  <a:tcPr marL="68580" marR="68580" marT="0" marB="0" anchor="ctr"/>
                </a:tc>
                <a:tc>
                  <a:txBody>
                    <a:bodyPr/>
                    <a:lstStyle/>
                    <a:p>
                      <a:pPr>
                        <a:lnSpc>
                          <a:spcPct val="115000"/>
                        </a:lnSpc>
                        <a:spcAft>
                          <a:spcPts val="600"/>
                        </a:spcAft>
                      </a:pPr>
                      <a:r>
                        <a:rPr lang="cs-CZ" dirty="0"/>
                        <a:t>výsledek zůstává v IS FTVS tak, jak byl vykázán a </a:t>
                      </a:r>
                      <a:r>
                        <a:rPr lang="cs-CZ" dirty="0" smtClean="0"/>
                        <a:t>zařazen</a:t>
                      </a:r>
                      <a:r>
                        <a:rPr lang="cs-CZ" dirty="0"/>
                        <a:t> </a:t>
                      </a:r>
                    </a:p>
                  </a:txBody>
                  <a:tcPr marL="68580" marR="68580" marT="0" marB="0" anchor="ctr"/>
                </a:tc>
                <a:tc>
                  <a:txBody>
                    <a:bodyPr/>
                    <a:lstStyle/>
                    <a:p>
                      <a:pPr algn="ctr">
                        <a:lnSpc>
                          <a:spcPct val="115000"/>
                        </a:lnSpc>
                        <a:spcAft>
                          <a:spcPts val="600"/>
                        </a:spcAft>
                      </a:pPr>
                      <a:r>
                        <a:rPr lang="cs-CZ" dirty="0"/>
                        <a:t>dle zařazení do kódu výstupu</a:t>
                      </a:r>
                    </a:p>
                  </a:txBody>
                  <a:tcPr marL="68580" marR="68580" marT="0" marB="0" anchor="ctr"/>
                </a:tc>
                <a:tc>
                  <a:txBody>
                    <a:bodyPr/>
                    <a:lstStyle/>
                    <a:p>
                      <a:pPr algn="ctr">
                        <a:lnSpc>
                          <a:spcPct val="115000"/>
                        </a:lnSpc>
                        <a:spcAft>
                          <a:spcPts val="600"/>
                        </a:spcAft>
                      </a:pPr>
                      <a:r>
                        <a:rPr lang="cs-CZ"/>
                        <a:t>vedlejší</a:t>
                      </a:r>
                    </a:p>
                  </a:txBody>
                  <a:tcPr marL="68580" marR="68580" marT="0" marB="0" anchor="ctr"/>
                </a:tc>
                <a:extLst>
                  <a:ext uri="{0D108BD9-81ED-4DB2-BD59-A6C34878D82A}">
                    <a16:rowId xmlns:a16="http://schemas.microsoft.com/office/drawing/2014/main" val="2888703189"/>
                  </a:ext>
                </a:extLst>
              </a:tr>
              <a:tr h="370840">
                <a:tc>
                  <a:txBody>
                    <a:bodyPr/>
                    <a:lstStyle/>
                    <a:p>
                      <a:pPr algn="ctr">
                        <a:lnSpc>
                          <a:spcPct val="115000"/>
                        </a:lnSpc>
                        <a:spcAft>
                          <a:spcPts val="600"/>
                        </a:spcAft>
                      </a:pPr>
                      <a:r>
                        <a:rPr lang="cs-CZ"/>
                        <a:t>5</a:t>
                      </a:r>
                    </a:p>
                  </a:txBody>
                  <a:tcPr marL="68580" marR="68580" marT="0" marB="0" anchor="ctr"/>
                </a:tc>
                <a:tc>
                  <a:txBody>
                    <a:bodyPr/>
                    <a:lstStyle/>
                    <a:p>
                      <a:pPr>
                        <a:lnSpc>
                          <a:spcPct val="115000"/>
                        </a:lnSpc>
                        <a:spcAft>
                          <a:spcPts val="600"/>
                        </a:spcAft>
                      </a:pPr>
                      <a:r>
                        <a:rPr lang="cs-CZ" dirty="0"/>
                        <a:t>výsledek je v IS FTVS přeřazen pod kód 24 (NEBIBLIO-5)</a:t>
                      </a:r>
                    </a:p>
                  </a:txBody>
                  <a:tcPr marL="68580" marR="68580" marT="0" marB="0" anchor="ctr"/>
                </a:tc>
                <a:tc>
                  <a:txBody>
                    <a:bodyPr/>
                    <a:lstStyle/>
                    <a:p>
                      <a:pPr algn="ctr">
                        <a:lnSpc>
                          <a:spcPct val="115000"/>
                        </a:lnSpc>
                        <a:spcAft>
                          <a:spcPts val="600"/>
                        </a:spcAft>
                      </a:pPr>
                      <a:r>
                        <a:rPr lang="cs-CZ" dirty="0"/>
                        <a:t>50% původního bodového hodnocení</a:t>
                      </a:r>
                    </a:p>
                  </a:txBody>
                  <a:tcPr marL="68580" marR="68580" marT="0" marB="0" anchor="ctr"/>
                </a:tc>
                <a:tc>
                  <a:txBody>
                    <a:bodyPr/>
                    <a:lstStyle/>
                    <a:p>
                      <a:pPr algn="ctr">
                        <a:lnSpc>
                          <a:spcPct val="115000"/>
                        </a:lnSpc>
                        <a:spcAft>
                          <a:spcPts val="600"/>
                        </a:spcAft>
                      </a:pPr>
                      <a:r>
                        <a:rPr lang="cs-CZ" dirty="0"/>
                        <a:t>vedlejší</a:t>
                      </a:r>
                    </a:p>
                  </a:txBody>
                  <a:tcPr marL="68580" marR="68580" marT="0" marB="0" anchor="ctr"/>
                </a:tc>
                <a:extLst>
                  <a:ext uri="{0D108BD9-81ED-4DB2-BD59-A6C34878D82A}">
                    <a16:rowId xmlns:a16="http://schemas.microsoft.com/office/drawing/2014/main" val="2293275567"/>
                  </a:ext>
                </a:extLst>
              </a:tr>
            </a:tbl>
          </a:graphicData>
        </a:graphic>
      </p:graphicFrame>
    </p:spTree>
    <p:extLst>
      <p:ext uri="{BB962C8B-B14F-4D97-AF65-F5344CB8AC3E}">
        <p14:creationId xmlns:p14="http://schemas.microsoft.com/office/powerpoint/2010/main" val="14974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9" presetClass="entr" presetSubtype="0" decel="10000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1250" fill="hold"/>
                                        <p:tgtEl>
                                          <p:spTgt spid="3"/>
                                        </p:tgtEl>
                                        <p:attrNameLst>
                                          <p:attrName>ppt_w</p:attrName>
                                        </p:attrNameLst>
                                      </p:cBhvr>
                                      <p:tavLst>
                                        <p:tav tm="0">
                                          <p:val>
                                            <p:fltVal val="0"/>
                                          </p:val>
                                        </p:tav>
                                        <p:tav tm="100000">
                                          <p:val>
                                            <p:strVal val="#ppt_w"/>
                                          </p:val>
                                        </p:tav>
                                      </p:tavLst>
                                    </p:anim>
                                    <p:anim calcmode="lin" valueType="num">
                                      <p:cBhvr>
                                        <p:cTn id="46" dur="1250" fill="hold"/>
                                        <p:tgtEl>
                                          <p:spTgt spid="3"/>
                                        </p:tgtEl>
                                        <p:attrNameLst>
                                          <p:attrName>ppt_h</p:attrName>
                                        </p:attrNameLst>
                                      </p:cBhvr>
                                      <p:tavLst>
                                        <p:tav tm="0">
                                          <p:val>
                                            <p:fltVal val="0"/>
                                          </p:val>
                                        </p:tav>
                                        <p:tav tm="100000">
                                          <p:val>
                                            <p:strVal val="#ppt_h"/>
                                          </p:val>
                                        </p:tav>
                                      </p:tavLst>
                                    </p:anim>
                                    <p:anim calcmode="lin" valueType="num">
                                      <p:cBhvr>
                                        <p:cTn id="47" dur="1250" fill="hold"/>
                                        <p:tgtEl>
                                          <p:spTgt spid="3"/>
                                        </p:tgtEl>
                                        <p:attrNameLst>
                                          <p:attrName>style.rotation</p:attrName>
                                        </p:attrNameLst>
                                      </p:cBhvr>
                                      <p:tavLst>
                                        <p:tav tm="0">
                                          <p:val>
                                            <p:fltVal val="360"/>
                                          </p:val>
                                        </p:tav>
                                        <p:tav tm="100000">
                                          <p:val>
                                            <p:fltVal val="0"/>
                                          </p:val>
                                        </p:tav>
                                      </p:tavLst>
                                    </p:anim>
                                    <p:animEffect transition="in" filter="fade">
                                      <p:cBhvr>
                                        <p:cTn id="48"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p:bldP spid="13" grpId="0"/>
      <p:bldP spid="17" grpId="0" animBg="1"/>
      <p:bldP spid="21" grpId="0" animBg="1"/>
      <p:bldP spid="23" grpId="0" animBg="1"/>
      <p:bldP spid="24" grpId="0" animBg="1"/>
      <p:bldP spid="26"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2468</TotalTime>
  <Words>909</Words>
  <Application>Microsoft Office PowerPoint</Application>
  <PresentationFormat>Předvádění na obrazovce (4:3)</PresentationFormat>
  <Paragraphs>163</Paragraphs>
  <Slides>12</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Wingdings</vt:lpstr>
      <vt:lpstr>Motiv systému Office</vt:lpstr>
      <vt:lpstr>Akademická obec 28.5.2019</vt:lpstr>
      <vt:lpstr>Dotace na vědu v ČR </vt:lpstr>
      <vt:lpstr>Dotace na vědu v ČR </vt:lpstr>
      <vt:lpstr>Prezentace aplikace PowerPoint</vt:lpstr>
      <vt:lpstr>Modul 2: Biblio hodnocení oborů dle WoS-AIS</vt:lpstr>
      <vt:lpstr>Biblio hodnocení oborů dle WoS-AIS Univerzita Karlova - Health Sciences</vt:lpstr>
      <vt:lpstr>Biblio hodnocení oborů dle WoS-AIS Univerzita Karlova - Health Sciences</vt:lpstr>
      <vt:lpstr>Nebiblio hodnocení Health Sciences</vt:lpstr>
      <vt:lpstr>Hodnocení VPČ 2019: aktualizovaná pravidla</vt:lpstr>
      <vt:lpstr>Hodnocení VPČ 2019: aktualizovaná pravidla</vt:lpstr>
      <vt:lpstr>„Mýtus o monografii“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mira.petr</dc:creator>
  <cp:lastModifiedBy>Mirek Petr</cp:lastModifiedBy>
  <cp:revision>150</cp:revision>
  <dcterms:created xsi:type="dcterms:W3CDTF">2015-06-14T18:29:54Z</dcterms:created>
  <dcterms:modified xsi:type="dcterms:W3CDTF">2019-05-28T08:45:50Z</dcterms:modified>
</cp:coreProperties>
</file>