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5" r:id="rId7"/>
    <p:sldId id="264" r:id="rId8"/>
    <p:sldId id="259" r:id="rId9"/>
    <p:sldId id="257" r:id="rId10"/>
    <p:sldId id="263" r:id="rId11"/>
    <p:sldId id="266" r:id="rId12"/>
    <p:sldId id="267" r:id="rId13"/>
    <p:sldId id="268" r:id="rId14"/>
    <p:sldId id="269" r:id="rId15"/>
    <p:sldId id="270" r:id="rId16"/>
    <p:sldId id="271" r:id="rId17"/>
    <p:sldId id="274" r:id="rId18"/>
    <p:sldId id="275" r:id="rId19"/>
    <p:sldId id="324" r:id="rId20"/>
    <p:sldId id="325" r:id="rId21"/>
    <p:sldId id="272" r:id="rId22"/>
    <p:sldId id="326" r:id="rId23"/>
    <p:sldId id="327" r:id="rId24"/>
    <p:sldId id="328" r:id="rId25"/>
    <p:sldId id="277" r:id="rId26"/>
    <p:sldId id="278" r:id="rId27"/>
    <p:sldId id="279" r:id="rId28"/>
    <p:sldId id="280" r:id="rId29"/>
    <p:sldId id="281" r:id="rId30"/>
    <p:sldId id="282" r:id="rId31"/>
    <p:sldId id="283" r:id="rId32"/>
    <p:sldId id="284" r:id="rId33"/>
    <p:sldId id="285" r:id="rId34"/>
    <p:sldId id="286" r:id="rId35"/>
    <p:sldId id="329" r:id="rId36"/>
    <p:sldId id="330" r:id="rId37"/>
    <p:sldId id="331" r:id="rId38"/>
    <p:sldId id="287" r:id="rId39"/>
    <p:sldId id="339" r:id="rId40"/>
    <p:sldId id="337" r:id="rId41"/>
    <p:sldId id="338" r:id="rId42"/>
    <p:sldId id="333" r:id="rId43"/>
    <p:sldId id="334" r:id="rId44"/>
    <p:sldId id="335" r:id="rId45"/>
    <p:sldId id="336" r:id="rId46"/>
    <p:sldId id="340" r:id="rId47"/>
    <p:sldId id="342" r:id="rId48"/>
    <p:sldId id="343" r:id="rId49"/>
    <p:sldId id="341"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14" r:id="rId77"/>
    <p:sldId id="315" r:id="rId78"/>
    <p:sldId id="316" r:id="rId79"/>
    <p:sldId id="317" r:id="rId80"/>
    <p:sldId id="318" r:id="rId81"/>
    <p:sldId id="319" r:id="rId82"/>
    <p:sldId id="320" r:id="rId83"/>
    <p:sldId id="321" r:id="rId84"/>
    <p:sldId id="322" r:id="rId8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6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4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46"/>
          <p:cNvSpPr>
            <a:spLocks noGrp="1" noChangeArrowheads="1"/>
          </p:cNvSpPr>
          <p:nvPr>
            <p:ph type="sldNum" sz="quarter" idx="12"/>
          </p:nvPr>
        </p:nvSpPr>
        <p:spPr>
          <a:ln/>
        </p:spPr>
        <p:txBody>
          <a:bodyPr/>
          <a:lstStyle>
            <a:lvl1pPr>
              <a:defRPr/>
            </a:lvl1pPr>
          </a:lstStyle>
          <a:p>
            <a:pPr>
              <a:defRPr/>
            </a:pPr>
            <a:fld id="{39A6F475-7ECE-421B-8781-8DA8F1DD81A2}" type="slidenum">
              <a:rPr lang="cs-CZ" altLang="cs-CZ"/>
              <a:pPr>
                <a:defRPr/>
              </a:pPr>
              <a:t>‹#›</a:t>
            </a:fld>
            <a:endParaRPr lang="cs-CZ" alt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Nadpis, klipart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klipart 2"/>
          <p:cNvSpPr>
            <a:spLocks noGrp="1"/>
          </p:cNvSpPr>
          <p:nvPr>
            <p:ph type="clipArt" sz="half" idx="1"/>
          </p:nvPr>
        </p:nvSpPr>
        <p:spPr>
          <a:xfrm>
            <a:off x="457200" y="1600200"/>
            <a:ext cx="4038600" cy="4525963"/>
          </a:xfrm>
        </p:spPr>
        <p:txBody>
          <a:bodyPr/>
          <a:lstStyle/>
          <a:p>
            <a:pPr lvl="0"/>
            <a:endParaRPr lang="cs-CZ" noProof="0" smtClean="0"/>
          </a:p>
        </p:txBody>
      </p:sp>
      <p:sp>
        <p:nvSpPr>
          <p:cNvPr id="4" name="Zástupný symbol pro text 3"/>
          <p:cNvSpPr>
            <a:spLocks noGrp="1"/>
          </p:cNvSpPr>
          <p:nvPr>
            <p:ph type="body"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A305E31F-03A1-4723-B7C0-3F59B40E8961}" type="slidenum">
              <a:rPr lang="cs-CZ" altLang="cs-CZ"/>
              <a:pPr>
                <a:defRPr/>
              </a:pPr>
              <a:t>‹#›</a:t>
            </a:fld>
            <a:endParaRPr lang="cs-CZ" alt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DE7A05F-39FD-4D63-9BC3-A2012BF88841}" type="datetimeFigureOut">
              <a:rPr lang="cs-CZ" smtClean="0"/>
              <a:pPr/>
              <a:t>18. 2. 2019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60EFEE-EA82-4C98-9691-E546879EB21F}"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7A05F-39FD-4D63-9BC3-A2012BF88841}" type="datetimeFigureOut">
              <a:rPr lang="cs-CZ" smtClean="0"/>
              <a:pPr/>
              <a:t>18. 2. 2019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0EFEE-EA82-4C98-9691-E546879EB21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Kinematika pohybu</a:t>
            </a:r>
            <a:endParaRPr lang="cs-CZ" dirty="0"/>
          </a:p>
        </p:txBody>
      </p:sp>
      <p:sp>
        <p:nvSpPr>
          <p:cNvPr id="3" name="Podnadpis 2"/>
          <p:cNvSpPr>
            <a:spLocks noGrp="1"/>
          </p:cNvSpPr>
          <p:nvPr>
            <p:ph type="subTitle" idx="1"/>
          </p:nvPr>
        </p:nvSpPr>
        <p:spPr/>
        <p:txBody>
          <a:bodyPr/>
          <a:lstStyle/>
          <a:p>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Prostorové body</a:t>
            </a:r>
            <a:endParaRPr lang="cs-CZ" dirty="0"/>
          </a:p>
        </p:txBody>
      </p:sp>
      <p:sp>
        <p:nvSpPr>
          <p:cNvPr id="3" name="Zástupný symbol pro obsah 2"/>
          <p:cNvSpPr>
            <a:spLocks noGrp="1"/>
          </p:cNvSpPr>
          <p:nvPr>
            <p:ph idx="1"/>
          </p:nvPr>
        </p:nvSpPr>
        <p:spPr>
          <a:xfrm>
            <a:off x="395536" y="1340768"/>
            <a:ext cx="7416824" cy="4525963"/>
          </a:xfrm>
        </p:spPr>
        <p:txBody>
          <a:bodyPr/>
          <a:lstStyle/>
          <a:p>
            <a:r>
              <a:rPr lang="cs-CZ" dirty="0" smtClean="0"/>
              <a:t>Každý bod je popsán třemi souřadnicemi</a:t>
            </a:r>
            <a:endParaRPr lang="cs-CZ" dirty="0"/>
          </a:p>
        </p:txBody>
      </p:sp>
      <p:pic>
        <p:nvPicPr>
          <p:cNvPr id="4" name="Zástupný symbol pro obsah 3" descr="osy1.jpg"/>
          <p:cNvPicPr>
            <a:picLocks noChangeAspect="1"/>
          </p:cNvPicPr>
          <p:nvPr/>
        </p:nvPicPr>
        <p:blipFill>
          <a:blip r:embed="rId2" cstate="print"/>
          <a:srcRect l="15118" t="20157" r="37323" b="23937"/>
          <a:stretch>
            <a:fillRect/>
          </a:stretch>
        </p:blipFill>
        <p:spPr>
          <a:xfrm>
            <a:off x="1763688" y="1916832"/>
            <a:ext cx="4824536" cy="4253990"/>
          </a:xfrm>
          <a:prstGeom prst="rect">
            <a:avLst/>
          </a:prstGeom>
        </p:spPr>
      </p:pic>
      <p:pic>
        <p:nvPicPr>
          <p:cNvPr id="5" name="Zástupný symbol pro obsah 3" descr="Postava-planar.png"/>
          <p:cNvPicPr>
            <a:picLocks noChangeAspect="1"/>
          </p:cNvPicPr>
          <p:nvPr/>
        </p:nvPicPr>
        <p:blipFill>
          <a:blip r:embed="rId3" cstate="print"/>
          <a:srcRect l="34011" t="16376" r="41569" b="28972"/>
          <a:stretch>
            <a:fillRect/>
          </a:stretch>
        </p:blipFill>
        <p:spPr>
          <a:xfrm>
            <a:off x="4211960" y="2132856"/>
            <a:ext cx="965387" cy="3241024"/>
          </a:xfrm>
          <a:prstGeom prst="rect">
            <a:avLst/>
          </a:prstGeom>
        </p:spPr>
      </p:pic>
      <p:cxnSp>
        <p:nvCxnSpPr>
          <p:cNvPr id="6" name="Přímá spojovací čára 5"/>
          <p:cNvCxnSpPr/>
          <p:nvPr/>
        </p:nvCxnSpPr>
        <p:spPr>
          <a:xfrm>
            <a:off x="2843808" y="3356992"/>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ovací čára 6"/>
          <p:cNvCxnSpPr/>
          <p:nvPr/>
        </p:nvCxnSpPr>
        <p:spPr>
          <a:xfrm>
            <a:off x="2843808" y="3356992"/>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ovací čára 9"/>
          <p:cNvCxnSpPr/>
          <p:nvPr/>
        </p:nvCxnSpPr>
        <p:spPr>
          <a:xfrm>
            <a:off x="2843808" y="5301208"/>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flipV="1">
            <a:off x="4572000" y="4653136"/>
            <a:ext cx="576064"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ovací čára 15"/>
          <p:cNvCxnSpPr/>
          <p:nvPr/>
        </p:nvCxnSpPr>
        <p:spPr>
          <a:xfrm flipV="1">
            <a:off x="2843808" y="2996952"/>
            <a:ext cx="576064"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3419872" y="2996952"/>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a:stCxn id="27" idx="3"/>
          </p:cNvCxnSpPr>
          <p:nvPr/>
        </p:nvCxnSpPr>
        <p:spPr>
          <a:xfrm flipV="1">
            <a:off x="4521083" y="2996952"/>
            <a:ext cx="626981" cy="410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a:off x="5148064" y="2996952"/>
            <a:ext cx="0" cy="1656184"/>
          </a:xfrm>
          <a:prstGeom prst="line">
            <a:avLst/>
          </a:prstGeom>
        </p:spPr>
        <p:style>
          <a:lnRef idx="1">
            <a:schemeClr val="accent1"/>
          </a:lnRef>
          <a:fillRef idx="0">
            <a:schemeClr val="accent1"/>
          </a:fillRef>
          <a:effectRef idx="0">
            <a:schemeClr val="accent1"/>
          </a:effectRef>
          <a:fontRef idx="minor">
            <a:schemeClr val="tx1"/>
          </a:fontRef>
        </p:style>
      </p:cxnSp>
      <p:sp>
        <p:nvSpPr>
          <p:cNvPr id="27" name="Elipsa 26"/>
          <p:cNvSpPr/>
          <p:nvPr/>
        </p:nvSpPr>
        <p:spPr>
          <a:xfrm>
            <a:off x="4499992" y="32849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9" name="Přímá spojovací čára 28"/>
          <p:cNvCxnSpPr>
            <a:endCxn id="27" idx="4"/>
          </p:cNvCxnSpPr>
          <p:nvPr/>
        </p:nvCxnSpPr>
        <p:spPr>
          <a:xfrm flipV="1">
            <a:off x="4572000" y="3429000"/>
            <a:ext cx="0" cy="1872208"/>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5796136" y="3068960"/>
            <a:ext cx="2031325" cy="461665"/>
          </a:xfrm>
          <a:prstGeom prst="rect">
            <a:avLst/>
          </a:prstGeom>
          <a:noFill/>
        </p:spPr>
        <p:txBody>
          <a:bodyPr wrap="none" rtlCol="0">
            <a:spAutoFit/>
          </a:bodyPr>
          <a:lstStyle/>
          <a:p>
            <a:r>
              <a:rPr lang="cs-CZ" sz="2400" b="1" dirty="0" smtClean="0"/>
              <a:t>R = </a:t>
            </a:r>
            <a:r>
              <a:rPr lang="en-US" sz="2400" b="1" dirty="0" smtClean="0"/>
              <a:t>[x1; y1; z1]</a:t>
            </a:r>
            <a:endParaRPr lang="cs-CZ" sz="2400" b="1" dirty="0"/>
          </a:p>
        </p:txBody>
      </p:sp>
      <p:sp>
        <p:nvSpPr>
          <p:cNvPr id="17" name="TextovéPole 16"/>
          <p:cNvSpPr txBox="1"/>
          <p:nvPr/>
        </p:nvSpPr>
        <p:spPr>
          <a:xfrm>
            <a:off x="4716016" y="5661248"/>
            <a:ext cx="1402948" cy="369332"/>
          </a:xfrm>
          <a:prstGeom prst="rect">
            <a:avLst/>
          </a:prstGeom>
          <a:noFill/>
        </p:spPr>
        <p:txBody>
          <a:bodyPr wrap="none" rtlCol="0">
            <a:spAutoFit/>
          </a:bodyPr>
          <a:lstStyle/>
          <a:p>
            <a:r>
              <a:rPr lang="cs-CZ" dirty="0" err="1" smtClean="0"/>
              <a:t>Rxz</a:t>
            </a:r>
            <a:r>
              <a:rPr lang="cs-CZ" dirty="0" smtClean="0"/>
              <a:t> = (x1</a:t>
            </a:r>
            <a:r>
              <a:rPr lang="en-US" dirty="0" smtClean="0"/>
              <a:t>;</a:t>
            </a:r>
            <a:r>
              <a:rPr lang="cs-CZ" dirty="0" smtClean="0"/>
              <a:t> z1)</a:t>
            </a:r>
          </a:p>
        </p:txBody>
      </p:sp>
      <p:sp>
        <p:nvSpPr>
          <p:cNvPr id="18" name="TextovéPole 17"/>
          <p:cNvSpPr txBox="1"/>
          <p:nvPr/>
        </p:nvSpPr>
        <p:spPr>
          <a:xfrm>
            <a:off x="1115616" y="2924944"/>
            <a:ext cx="1407758" cy="369332"/>
          </a:xfrm>
          <a:prstGeom prst="rect">
            <a:avLst/>
          </a:prstGeom>
          <a:noFill/>
        </p:spPr>
        <p:txBody>
          <a:bodyPr wrap="none" rtlCol="0">
            <a:spAutoFit/>
          </a:bodyPr>
          <a:lstStyle/>
          <a:p>
            <a:r>
              <a:rPr lang="cs-CZ" dirty="0" err="1" smtClean="0"/>
              <a:t>Rxz</a:t>
            </a:r>
            <a:r>
              <a:rPr lang="cs-CZ" dirty="0" smtClean="0"/>
              <a:t> = (y1</a:t>
            </a:r>
            <a:r>
              <a:rPr lang="en-US" dirty="0" smtClean="0"/>
              <a:t>;</a:t>
            </a:r>
            <a:r>
              <a:rPr lang="cs-CZ" dirty="0" smtClean="0"/>
              <a:t> z1)</a:t>
            </a:r>
          </a:p>
        </p:txBody>
      </p:sp>
      <p:sp>
        <p:nvSpPr>
          <p:cNvPr id="21" name="TextovéPole 20"/>
          <p:cNvSpPr txBox="1"/>
          <p:nvPr/>
        </p:nvSpPr>
        <p:spPr>
          <a:xfrm>
            <a:off x="5364088" y="2348880"/>
            <a:ext cx="1428596" cy="369332"/>
          </a:xfrm>
          <a:prstGeom prst="rect">
            <a:avLst/>
          </a:prstGeom>
          <a:noFill/>
        </p:spPr>
        <p:txBody>
          <a:bodyPr wrap="none" rtlCol="0">
            <a:spAutoFit/>
          </a:bodyPr>
          <a:lstStyle/>
          <a:p>
            <a:r>
              <a:rPr lang="cs-CZ" dirty="0" err="1" smtClean="0"/>
              <a:t>Rxy</a:t>
            </a:r>
            <a:r>
              <a:rPr lang="cs-CZ" dirty="0" smtClean="0"/>
              <a:t> = (x1</a:t>
            </a:r>
            <a:r>
              <a:rPr lang="en-US" dirty="0" smtClean="0"/>
              <a:t>;</a:t>
            </a:r>
            <a:r>
              <a:rPr lang="cs-CZ" dirty="0" smtClean="0"/>
              <a:t> y1)</a:t>
            </a:r>
          </a:p>
        </p:txBody>
      </p:sp>
      <p:cxnSp>
        <p:nvCxnSpPr>
          <p:cNvPr id="23" name="Přímá spojovací šipka 22"/>
          <p:cNvCxnSpPr>
            <a:stCxn id="36" idx="1"/>
          </p:cNvCxnSpPr>
          <p:nvPr/>
        </p:nvCxnSpPr>
        <p:spPr>
          <a:xfrm flipH="1">
            <a:off x="4788024" y="3299793"/>
            <a:ext cx="1008112" cy="57199"/>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H="1" flipV="1">
            <a:off x="4572000" y="5373216"/>
            <a:ext cx="144016" cy="432048"/>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a:stCxn id="18" idx="2"/>
          </p:cNvCxnSpPr>
          <p:nvPr/>
        </p:nvCxnSpPr>
        <p:spPr>
          <a:xfrm>
            <a:off x="1819495" y="3294276"/>
            <a:ext cx="952305" cy="62716"/>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ovací šipka 34"/>
          <p:cNvCxnSpPr/>
          <p:nvPr/>
        </p:nvCxnSpPr>
        <p:spPr>
          <a:xfrm flipH="1">
            <a:off x="5148064" y="2708920"/>
            <a:ext cx="360040" cy="273223"/>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Souřadný systém</a:t>
            </a:r>
            <a:endParaRPr lang="cs-CZ" dirty="0"/>
          </a:p>
        </p:txBody>
      </p:sp>
      <p:pic>
        <p:nvPicPr>
          <p:cNvPr id="4" name="Zástupný symbol pro obsah 3" descr="osy1.jpg"/>
          <p:cNvPicPr>
            <a:picLocks noGrp="1" noChangeAspect="1"/>
          </p:cNvPicPr>
          <p:nvPr>
            <p:ph idx="1"/>
          </p:nvPr>
        </p:nvPicPr>
        <p:blipFill>
          <a:blip r:embed="rId2" cstate="print"/>
          <a:srcRect l="17480" t="19528" r="38268" b="24567"/>
          <a:stretch>
            <a:fillRect/>
          </a:stretch>
        </p:blipFill>
        <p:spPr>
          <a:xfrm>
            <a:off x="2267744" y="2204864"/>
            <a:ext cx="4482602" cy="4247439"/>
          </a:xfrm>
        </p:spPr>
      </p:pic>
      <p:pic>
        <p:nvPicPr>
          <p:cNvPr id="5" name="Obrázek 4" descr="Postava-planar.png"/>
          <p:cNvPicPr>
            <a:picLocks noChangeAspect="1"/>
          </p:cNvPicPr>
          <p:nvPr/>
        </p:nvPicPr>
        <p:blipFill>
          <a:blip r:embed="rId3" cstate="print"/>
          <a:srcRect l="32121" t="20155" r="39679" b="30232"/>
          <a:stretch>
            <a:fillRect/>
          </a:stretch>
        </p:blipFill>
        <p:spPr>
          <a:xfrm>
            <a:off x="4644008" y="4365104"/>
            <a:ext cx="537220" cy="1417899"/>
          </a:xfrm>
          <a:prstGeom prst="rect">
            <a:avLst/>
          </a:prstGeom>
        </p:spPr>
      </p:pic>
      <p:sp>
        <p:nvSpPr>
          <p:cNvPr id="6" name="TextovéPole 5"/>
          <p:cNvSpPr txBox="1"/>
          <p:nvPr/>
        </p:nvSpPr>
        <p:spPr>
          <a:xfrm>
            <a:off x="611560" y="1412776"/>
            <a:ext cx="3877985" cy="830997"/>
          </a:xfrm>
          <a:prstGeom prst="rect">
            <a:avLst/>
          </a:prstGeom>
          <a:noFill/>
        </p:spPr>
        <p:txBody>
          <a:bodyPr wrap="none" rtlCol="0">
            <a:spAutoFit/>
          </a:bodyPr>
          <a:lstStyle/>
          <a:p>
            <a:r>
              <a:rPr lang="cs-CZ" sz="2400" dirty="0" smtClean="0"/>
              <a:t>Globální souřadný systém</a:t>
            </a:r>
            <a:br>
              <a:rPr lang="cs-CZ" sz="2400" dirty="0" smtClean="0"/>
            </a:br>
            <a:r>
              <a:rPr lang="cs-CZ" sz="2400" dirty="0" smtClean="0"/>
              <a:t>Laboratorní souřadný systém</a:t>
            </a:r>
            <a:endParaRPr lang="cs-CZ"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Globální souřadný systém</a:t>
            </a:r>
            <a:endParaRPr lang="cs-CZ" dirty="0"/>
          </a:p>
        </p:txBody>
      </p:sp>
      <p:sp>
        <p:nvSpPr>
          <p:cNvPr id="3" name="Zástupný symbol pro obsah 2"/>
          <p:cNvSpPr>
            <a:spLocks noGrp="1"/>
          </p:cNvSpPr>
          <p:nvPr>
            <p:ph idx="1"/>
          </p:nvPr>
        </p:nvSpPr>
        <p:spPr>
          <a:xfrm>
            <a:off x="467544" y="1340768"/>
            <a:ext cx="8229600" cy="4525963"/>
          </a:xfrm>
        </p:spPr>
        <p:txBody>
          <a:bodyPr/>
          <a:lstStyle/>
          <a:p>
            <a:r>
              <a:rPr lang="cs-CZ" dirty="0" smtClean="0"/>
              <a:t>Souřadnice podle světové zeměpisné polohy </a:t>
            </a:r>
            <a:endParaRPr lang="cs-CZ" dirty="0"/>
          </a:p>
        </p:txBody>
      </p:sp>
      <p:pic>
        <p:nvPicPr>
          <p:cNvPr id="6" name="Obrázek 5" descr="zemekoule.jpg"/>
          <p:cNvPicPr>
            <a:picLocks noChangeAspect="1"/>
          </p:cNvPicPr>
          <p:nvPr/>
        </p:nvPicPr>
        <p:blipFill>
          <a:blip r:embed="rId2" cstate="print"/>
          <a:stretch>
            <a:fillRect/>
          </a:stretch>
        </p:blipFill>
        <p:spPr>
          <a:xfrm flipH="1" flipV="1">
            <a:off x="5076056" y="1988840"/>
            <a:ext cx="1944216" cy="1944216"/>
          </a:xfrm>
          <a:prstGeom prst="rect">
            <a:avLst/>
          </a:prstGeom>
        </p:spPr>
      </p:pic>
      <p:pic>
        <p:nvPicPr>
          <p:cNvPr id="7" name="Obrázek 6" descr="zemekoule-sit.jpg"/>
          <p:cNvPicPr>
            <a:picLocks noChangeAspect="1"/>
          </p:cNvPicPr>
          <p:nvPr/>
        </p:nvPicPr>
        <p:blipFill>
          <a:blip r:embed="rId3" cstate="print"/>
          <a:stretch>
            <a:fillRect/>
          </a:stretch>
        </p:blipFill>
        <p:spPr>
          <a:xfrm rot="10800000" flipH="1" flipV="1">
            <a:off x="755576" y="2492896"/>
            <a:ext cx="2714143" cy="2880321"/>
          </a:xfrm>
          <a:prstGeom prst="rect">
            <a:avLst/>
          </a:prstGeom>
        </p:spPr>
      </p:pic>
      <p:pic>
        <p:nvPicPr>
          <p:cNvPr id="8" name="Obrázek 7" descr="mapa-CR.jpg"/>
          <p:cNvPicPr>
            <a:picLocks noChangeAspect="1"/>
          </p:cNvPicPr>
          <p:nvPr/>
        </p:nvPicPr>
        <p:blipFill>
          <a:blip r:embed="rId4" cstate="print"/>
          <a:stretch>
            <a:fillRect/>
          </a:stretch>
        </p:blipFill>
        <p:spPr>
          <a:xfrm>
            <a:off x="4067944" y="4077072"/>
            <a:ext cx="4392488" cy="253300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Souřadné systémy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Absolutní  x </a:t>
            </a:r>
            <a:r>
              <a:rPr lang="cs-CZ" dirty="0" err="1" smtClean="0"/>
              <a:t>Globální</a:t>
            </a:r>
            <a:r>
              <a:rPr lang="cs-CZ" dirty="0" smtClean="0"/>
              <a:t>− je spojen se stálicemi (Globální − má charakter absolutního, není se stálicí spojen, ale má vztah s objektem, který má z hlediska daného řešeného problému neměnný charakter „stálice“ – nepohyblivého objektu (budova, terénní místo atd.)</a:t>
            </a:r>
          </a:p>
          <a:p>
            <a:r>
              <a:rPr lang="cs-CZ" dirty="0" smtClean="0"/>
              <a:t>Lokální x </a:t>
            </a:r>
            <a:r>
              <a:rPr lang="cs-CZ" dirty="0" err="1" smtClean="0"/>
              <a:t>laboratorní</a:t>
            </a:r>
            <a:r>
              <a:rPr lang="cs-CZ" dirty="0" smtClean="0"/>
              <a:t>− souřadnicový systém souvisí s danou situací a řešeným problémem (laboratoř, náčiní, bod objektu).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Souřadnicový systém je zaveden v závislosti na řešeném problému</a:t>
            </a:r>
            <a:endParaRPr lang="cs-CZ" dirty="0"/>
          </a:p>
        </p:txBody>
      </p:sp>
      <p:sp>
        <p:nvSpPr>
          <p:cNvPr id="3" name="Zástupný symbol pro obsah 2"/>
          <p:cNvSpPr>
            <a:spLocks noGrp="1"/>
          </p:cNvSpPr>
          <p:nvPr>
            <p:ph idx="1"/>
          </p:nvPr>
        </p:nvSpPr>
        <p:spPr/>
        <p:txBody>
          <a:bodyPr>
            <a:normAutofit fontScale="77500" lnSpcReduction="20000"/>
          </a:bodyPr>
          <a:lstStyle/>
          <a:p>
            <a:endParaRPr lang="cs-CZ" dirty="0" smtClean="0"/>
          </a:p>
          <a:p>
            <a:r>
              <a:rPr lang="cs-CZ" b="1" dirty="0" smtClean="0"/>
              <a:t>Dvourozměrné ortogonální soustavy souřadnic</a:t>
            </a:r>
          </a:p>
          <a:p>
            <a:pPr lvl="1"/>
            <a:r>
              <a:rPr lang="cs-CZ" dirty="0" smtClean="0"/>
              <a:t>Kartézská soustava souřadnic (dvourozměrná)</a:t>
            </a:r>
          </a:p>
          <a:p>
            <a:pPr lvl="1"/>
            <a:r>
              <a:rPr lang="cs-CZ" dirty="0" smtClean="0"/>
              <a:t>Polární soustava souřadnic</a:t>
            </a:r>
          </a:p>
          <a:p>
            <a:pPr lvl="1"/>
            <a:r>
              <a:rPr lang="cs-CZ" dirty="0" smtClean="0"/>
              <a:t>Eliptická soustava souřadnic</a:t>
            </a:r>
          </a:p>
          <a:p>
            <a:pPr lvl="1"/>
            <a:r>
              <a:rPr lang="cs-CZ" dirty="0" smtClean="0"/>
              <a:t>Parabolická soustava souřadnic (dvourozměrná)</a:t>
            </a:r>
          </a:p>
          <a:p>
            <a:pPr lvl="1"/>
            <a:r>
              <a:rPr lang="cs-CZ" dirty="0" smtClean="0"/>
              <a:t>Bipolární soustava souřadnic</a:t>
            </a:r>
          </a:p>
          <a:p>
            <a:r>
              <a:rPr lang="cs-CZ" b="1" dirty="0" smtClean="0"/>
              <a:t>Třírozměrné ortogonální soustavy souřadnic</a:t>
            </a:r>
          </a:p>
          <a:p>
            <a:pPr lvl="1"/>
            <a:r>
              <a:rPr lang="cs-CZ" dirty="0" smtClean="0"/>
              <a:t>Kartézská soustava souřadnic (třírozměrná)</a:t>
            </a:r>
          </a:p>
          <a:p>
            <a:pPr lvl="1"/>
            <a:r>
              <a:rPr lang="cs-CZ" dirty="0" smtClean="0"/>
              <a:t>Sférická soustava souřadnic</a:t>
            </a:r>
          </a:p>
          <a:p>
            <a:pPr lvl="1"/>
            <a:r>
              <a:rPr lang="cs-CZ" dirty="0" smtClean="0"/>
              <a:t>Válcová soustava souřadnic</a:t>
            </a:r>
          </a:p>
          <a:p>
            <a:pPr lvl="1"/>
            <a:r>
              <a:rPr lang="cs-CZ" dirty="0" smtClean="0"/>
              <a:t>Eliptická válcová soustava souřadnic</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Kombinace souřadných systémů</a:t>
            </a:r>
            <a:endParaRPr lang="cs-CZ" dirty="0"/>
          </a:p>
        </p:txBody>
      </p:sp>
      <p:sp>
        <p:nvSpPr>
          <p:cNvPr id="3" name="Zástupný symbol pro obsah 2"/>
          <p:cNvSpPr>
            <a:spLocks noGrp="1"/>
          </p:cNvSpPr>
          <p:nvPr>
            <p:ph idx="1"/>
          </p:nvPr>
        </p:nvSpPr>
        <p:spPr/>
        <p:txBody>
          <a:bodyPr/>
          <a:lstStyle/>
          <a:p>
            <a:r>
              <a:rPr lang="cs-CZ" dirty="0" smtClean="0"/>
              <a:t>Každý souřadný systém je má svůj vlastní vztažný bod (počátek) a svoji orientaci</a:t>
            </a:r>
            <a:endParaRPr lang="cs-CZ" dirty="0"/>
          </a:p>
        </p:txBody>
      </p:sp>
      <p:pic>
        <p:nvPicPr>
          <p:cNvPr id="4" name="Obrázek 3" descr="postavicka-04.jpg"/>
          <p:cNvPicPr>
            <a:picLocks noChangeAspect="1"/>
          </p:cNvPicPr>
          <p:nvPr/>
        </p:nvPicPr>
        <p:blipFill>
          <a:blip r:embed="rId2" cstate="print"/>
          <a:stretch>
            <a:fillRect/>
          </a:stretch>
        </p:blipFill>
        <p:spPr>
          <a:xfrm>
            <a:off x="2195736" y="2564904"/>
            <a:ext cx="3960440" cy="3960440"/>
          </a:xfrm>
          <a:prstGeom prst="rect">
            <a:avLst/>
          </a:prstGeom>
        </p:spPr>
      </p:pic>
      <p:cxnSp>
        <p:nvCxnSpPr>
          <p:cNvPr id="17" name="Přímá spojovací šipka 16"/>
          <p:cNvCxnSpPr/>
          <p:nvPr/>
        </p:nvCxnSpPr>
        <p:spPr>
          <a:xfrm flipV="1">
            <a:off x="683568" y="5805264"/>
            <a:ext cx="1656184"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ovací šipka 18"/>
          <p:cNvCxnSpPr/>
          <p:nvPr/>
        </p:nvCxnSpPr>
        <p:spPr>
          <a:xfrm flipV="1">
            <a:off x="683568" y="4293096"/>
            <a:ext cx="0" cy="19442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683568" y="6237312"/>
            <a:ext cx="360040" cy="6206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Přímá spojovací šipka 24"/>
          <p:cNvCxnSpPr/>
          <p:nvPr/>
        </p:nvCxnSpPr>
        <p:spPr>
          <a:xfrm flipV="1">
            <a:off x="4283968" y="3068960"/>
            <a:ext cx="0" cy="720080"/>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p:nvPr/>
        </p:nvCxnSpPr>
        <p:spPr>
          <a:xfrm>
            <a:off x="4283968" y="3789040"/>
            <a:ext cx="720080" cy="0"/>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3923928" y="3789040"/>
            <a:ext cx="360040" cy="360040"/>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a:off x="3851920" y="4653136"/>
            <a:ext cx="432048"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ovací šipka 36"/>
          <p:cNvCxnSpPr/>
          <p:nvPr/>
        </p:nvCxnSpPr>
        <p:spPr>
          <a:xfrm flipH="1">
            <a:off x="3563888" y="4653136"/>
            <a:ext cx="288032" cy="288032"/>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Přímá spojovací šipka 39"/>
          <p:cNvCxnSpPr/>
          <p:nvPr/>
        </p:nvCxnSpPr>
        <p:spPr>
          <a:xfrm flipV="1">
            <a:off x="3851920" y="4221088"/>
            <a:ext cx="0" cy="440432"/>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755576" y="6165304"/>
            <a:ext cx="756938" cy="369332"/>
          </a:xfrm>
          <a:prstGeom prst="rect">
            <a:avLst/>
          </a:prstGeom>
          <a:noFill/>
        </p:spPr>
        <p:txBody>
          <a:bodyPr wrap="none" rtlCol="0">
            <a:spAutoFit/>
          </a:bodyPr>
          <a:lstStyle/>
          <a:p>
            <a:r>
              <a:rPr lang="cs-CZ" dirty="0" smtClean="0"/>
              <a:t>0, </a:t>
            </a:r>
            <a:r>
              <a:rPr lang="cs-CZ" dirty="0" err="1" smtClean="0"/>
              <a:t>0</a:t>
            </a:r>
            <a:r>
              <a:rPr lang="cs-CZ" dirty="0" smtClean="0"/>
              <a:t>, </a:t>
            </a:r>
            <a:r>
              <a:rPr lang="cs-CZ" dirty="0" err="1" smtClean="0"/>
              <a:t>0</a:t>
            </a:r>
            <a:endParaRPr lang="cs-CZ" dirty="0"/>
          </a:p>
        </p:txBody>
      </p:sp>
      <p:sp>
        <p:nvSpPr>
          <p:cNvPr id="52" name="TextovéPole 51"/>
          <p:cNvSpPr txBox="1"/>
          <p:nvPr/>
        </p:nvSpPr>
        <p:spPr>
          <a:xfrm>
            <a:off x="4211960" y="3717032"/>
            <a:ext cx="756938" cy="369332"/>
          </a:xfrm>
          <a:prstGeom prst="rect">
            <a:avLst/>
          </a:prstGeom>
          <a:noFill/>
        </p:spPr>
        <p:txBody>
          <a:bodyPr wrap="none" rtlCol="0">
            <a:spAutoFit/>
          </a:bodyPr>
          <a:lstStyle/>
          <a:p>
            <a:r>
              <a:rPr lang="cs-CZ" dirty="0" smtClean="0">
                <a:solidFill>
                  <a:srgbClr val="FF0000"/>
                </a:solidFill>
              </a:rPr>
              <a:t>0, </a:t>
            </a:r>
            <a:r>
              <a:rPr lang="cs-CZ" dirty="0" err="1" smtClean="0">
                <a:solidFill>
                  <a:srgbClr val="FF0000"/>
                </a:solidFill>
              </a:rPr>
              <a:t>0</a:t>
            </a:r>
            <a:r>
              <a:rPr lang="cs-CZ" dirty="0" smtClean="0">
                <a:solidFill>
                  <a:srgbClr val="FF0000"/>
                </a:solidFill>
              </a:rPr>
              <a:t>, </a:t>
            </a:r>
            <a:r>
              <a:rPr lang="cs-CZ" dirty="0" err="1" smtClean="0">
                <a:solidFill>
                  <a:srgbClr val="FF0000"/>
                </a:solidFill>
              </a:rPr>
              <a:t>0</a:t>
            </a:r>
            <a:endParaRPr lang="cs-CZ" dirty="0">
              <a:solidFill>
                <a:srgbClr val="FF0000"/>
              </a:solidFill>
            </a:endParaRPr>
          </a:p>
        </p:txBody>
      </p:sp>
      <p:sp>
        <p:nvSpPr>
          <p:cNvPr id="53" name="TextovéPole 52"/>
          <p:cNvSpPr txBox="1"/>
          <p:nvPr/>
        </p:nvSpPr>
        <p:spPr>
          <a:xfrm>
            <a:off x="3779912" y="4581128"/>
            <a:ext cx="756938" cy="369332"/>
          </a:xfrm>
          <a:prstGeom prst="rect">
            <a:avLst/>
          </a:prstGeom>
          <a:noFill/>
        </p:spPr>
        <p:txBody>
          <a:bodyPr wrap="none" rtlCol="0">
            <a:spAutoFit/>
          </a:bodyPr>
          <a:lstStyle/>
          <a:p>
            <a:r>
              <a:rPr lang="cs-CZ" dirty="0" smtClean="0">
                <a:solidFill>
                  <a:srgbClr val="00B0F0"/>
                </a:solidFill>
              </a:rPr>
              <a:t>0, </a:t>
            </a:r>
            <a:r>
              <a:rPr lang="cs-CZ" dirty="0" err="1" smtClean="0">
                <a:solidFill>
                  <a:srgbClr val="00B0F0"/>
                </a:solidFill>
              </a:rPr>
              <a:t>0</a:t>
            </a:r>
            <a:r>
              <a:rPr lang="cs-CZ" dirty="0" smtClean="0">
                <a:solidFill>
                  <a:srgbClr val="00B0F0"/>
                </a:solidFill>
              </a:rPr>
              <a:t>, </a:t>
            </a:r>
            <a:r>
              <a:rPr lang="cs-CZ" dirty="0" err="1" smtClean="0">
                <a:solidFill>
                  <a:srgbClr val="00B0F0"/>
                </a:solidFill>
              </a:rPr>
              <a:t>0</a:t>
            </a:r>
            <a:endParaRPr lang="cs-CZ" dirty="0">
              <a:solidFill>
                <a:srgbClr val="00B0F0"/>
              </a:solidFill>
            </a:endParaRPr>
          </a:p>
        </p:txBody>
      </p:sp>
      <p:cxnSp>
        <p:nvCxnSpPr>
          <p:cNvPr id="59" name="Přímá spojovací šipka 58"/>
          <p:cNvCxnSpPr/>
          <p:nvPr/>
        </p:nvCxnSpPr>
        <p:spPr>
          <a:xfrm flipV="1">
            <a:off x="5724128" y="4077072"/>
            <a:ext cx="2016224" cy="93610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a:bodyPr>
          <a:lstStyle/>
          <a:p>
            <a:pPr eaLnBrk="1" hangingPunct="1"/>
            <a:r>
              <a:rPr lang="cs-CZ" altLang="cs-CZ" sz="3600" dirty="0" smtClean="0"/>
              <a:t>Vybrané body lidského těla</a:t>
            </a:r>
          </a:p>
        </p:txBody>
      </p:sp>
      <p:sp>
        <p:nvSpPr>
          <p:cNvPr id="17413" name="Oval 5"/>
          <p:cNvSpPr>
            <a:spLocks noChangeArrowheads="1"/>
          </p:cNvSpPr>
          <p:nvPr/>
        </p:nvSpPr>
        <p:spPr bwMode="auto">
          <a:xfrm>
            <a:off x="4067175" y="5876925"/>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14" name="Oval 6"/>
          <p:cNvSpPr>
            <a:spLocks noChangeArrowheads="1"/>
          </p:cNvSpPr>
          <p:nvPr/>
        </p:nvSpPr>
        <p:spPr bwMode="auto">
          <a:xfrm>
            <a:off x="4572000" y="5876925"/>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15" name="Oval 7"/>
          <p:cNvSpPr>
            <a:spLocks noChangeArrowheads="1"/>
          </p:cNvSpPr>
          <p:nvPr/>
        </p:nvSpPr>
        <p:spPr bwMode="auto">
          <a:xfrm>
            <a:off x="4211638" y="4797425"/>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16" name="Oval 8"/>
          <p:cNvSpPr>
            <a:spLocks noChangeArrowheads="1"/>
          </p:cNvSpPr>
          <p:nvPr/>
        </p:nvSpPr>
        <p:spPr bwMode="auto">
          <a:xfrm>
            <a:off x="4211638" y="3860800"/>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17" name="Oval 9"/>
          <p:cNvSpPr>
            <a:spLocks noChangeArrowheads="1"/>
          </p:cNvSpPr>
          <p:nvPr/>
        </p:nvSpPr>
        <p:spPr bwMode="auto">
          <a:xfrm>
            <a:off x="4356100" y="2349500"/>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18" name="Oval 10"/>
          <p:cNvSpPr>
            <a:spLocks noChangeArrowheads="1"/>
          </p:cNvSpPr>
          <p:nvPr/>
        </p:nvSpPr>
        <p:spPr bwMode="auto">
          <a:xfrm>
            <a:off x="4643438" y="1989138"/>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19" name="Oval 11"/>
          <p:cNvSpPr>
            <a:spLocks noChangeArrowheads="1"/>
          </p:cNvSpPr>
          <p:nvPr/>
        </p:nvSpPr>
        <p:spPr bwMode="auto">
          <a:xfrm>
            <a:off x="4859338" y="1412875"/>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20" name="Oval 12"/>
          <p:cNvSpPr>
            <a:spLocks noChangeArrowheads="1"/>
          </p:cNvSpPr>
          <p:nvPr/>
        </p:nvSpPr>
        <p:spPr bwMode="auto">
          <a:xfrm>
            <a:off x="3419475" y="4797425"/>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21" name="Oval 13"/>
          <p:cNvSpPr>
            <a:spLocks noChangeArrowheads="1"/>
          </p:cNvSpPr>
          <p:nvPr/>
        </p:nvSpPr>
        <p:spPr bwMode="auto">
          <a:xfrm>
            <a:off x="2771775" y="4005263"/>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22" name="Oval 14"/>
          <p:cNvSpPr>
            <a:spLocks noChangeArrowheads="1"/>
          </p:cNvSpPr>
          <p:nvPr/>
        </p:nvSpPr>
        <p:spPr bwMode="auto">
          <a:xfrm>
            <a:off x="2268538" y="4005263"/>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23" name="Oval 15"/>
          <p:cNvSpPr>
            <a:spLocks noChangeArrowheads="1"/>
          </p:cNvSpPr>
          <p:nvPr/>
        </p:nvSpPr>
        <p:spPr bwMode="auto">
          <a:xfrm>
            <a:off x="4787900" y="3068638"/>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24" name="Oval 16"/>
          <p:cNvSpPr>
            <a:spLocks noChangeArrowheads="1"/>
          </p:cNvSpPr>
          <p:nvPr/>
        </p:nvSpPr>
        <p:spPr bwMode="auto">
          <a:xfrm>
            <a:off x="5580063" y="2997200"/>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25" name="Oval 17"/>
          <p:cNvSpPr>
            <a:spLocks noChangeArrowheads="1"/>
          </p:cNvSpPr>
          <p:nvPr/>
        </p:nvSpPr>
        <p:spPr bwMode="auto">
          <a:xfrm>
            <a:off x="3924300" y="3068638"/>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26" name="Oval 18"/>
          <p:cNvSpPr>
            <a:spLocks noChangeArrowheads="1"/>
          </p:cNvSpPr>
          <p:nvPr/>
        </p:nvSpPr>
        <p:spPr bwMode="auto">
          <a:xfrm>
            <a:off x="3492500" y="3573463"/>
            <a:ext cx="215900" cy="215900"/>
          </a:xfrm>
          <a:prstGeom prst="ellipse">
            <a:avLst/>
          </a:prstGeom>
          <a:solidFill>
            <a:schemeClr val="accent1"/>
          </a:solidFill>
          <a:ln w="9525">
            <a:solidFill>
              <a:schemeClr val="tx1"/>
            </a:solidFill>
            <a:round/>
            <a:headEnd/>
            <a:tailEnd/>
          </a:ln>
          <a:effectLst/>
        </p:spPr>
        <p:txBody>
          <a:bodyPr wrap="none" anchor="ctr"/>
          <a:lstStyle/>
          <a:p>
            <a:endParaRPr lang="cs-CZ"/>
          </a:p>
        </p:txBody>
      </p:sp>
      <p:sp>
        <p:nvSpPr>
          <p:cNvPr id="17427" name="Line 19"/>
          <p:cNvSpPr>
            <a:spLocks noChangeShapeType="1"/>
          </p:cNvSpPr>
          <p:nvPr/>
        </p:nvSpPr>
        <p:spPr bwMode="auto">
          <a:xfrm flipH="1">
            <a:off x="4140200" y="5949950"/>
            <a:ext cx="503238" cy="0"/>
          </a:xfrm>
          <a:prstGeom prst="line">
            <a:avLst/>
          </a:prstGeom>
          <a:noFill/>
          <a:ln w="60325">
            <a:solidFill>
              <a:schemeClr val="bg1"/>
            </a:solidFill>
            <a:round/>
            <a:headEnd/>
            <a:tailEnd/>
          </a:ln>
          <a:effectLst/>
        </p:spPr>
        <p:txBody>
          <a:bodyPr/>
          <a:lstStyle/>
          <a:p>
            <a:endParaRPr lang="cs-CZ"/>
          </a:p>
        </p:txBody>
      </p:sp>
      <p:sp>
        <p:nvSpPr>
          <p:cNvPr id="17428" name="Line 20"/>
          <p:cNvSpPr>
            <a:spLocks noChangeShapeType="1"/>
          </p:cNvSpPr>
          <p:nvPr/>
        </p:nvSpPr>
        <p:spPr bwMode="auto">
          <a:xfrm flipH="1">
            <a:off x="4140200" y="4941888"/>
            <a:ext cx="144463" cy="1008062"/>
          </a:xfrm>
          <a:prstGeom prst="line">
            <a:avLst/>
          </a:prstGeom>
          <a:noFill/>
          <a:ln w="60325">
            <a:solidFill>
              <a:schemeClr val="bg1"/>
            </a:solidFill>
            <a:round/>
            <a:headEnd/>
            <a:tailEnd/>
          </a:ln>
          <a:effectLst/>
        </p:spPr>
        <p:txBody>
          <a:bodyPr/>
          <a:lstStyle/>
          <a:p>
            <a:endParaRPr lang="cs-CZ"/>
          </a:p>
        </p:txBody>
      </p:sp>
      <p:sp>
        <p:nvSpPr>
          <p:cNvPr id="17429" name="Line 21"/>
          <p:cNvSpPr>
            <a:spLocks noChangeShapeType="1"/>
          </p:cNvSpPr>
          <p:nvPr/>
        </p:nvSpPr>
        <p:spPr bwMode="auto">
          <a:xfrm flipH="1">
            <a:off x="4284663" y="3933825"/>
            <a:ext cx="71437" cy="935038"/>
          </a:xfrm>
          <a:prstGeom prst="line">
            <a:avLst/>
          </a:prstGeom>
          <a:noFill/>
          <a:ln w="60325">
            <a:solidFill>
              <a:schemeClr val="bg1"/>
            </a:solidFill>
            <a:round/>
            <a:headEnd/>
            <a:tailEnd/>
          </a:ln>
          <a:effectLst/>
        </p:spPr>
        <p:txBody>
          <a:bodyPr/>
          <a:lstStyle/>
          <a:p>
            <a:endParaRPr lang="cs-CZ"/>
          </a:p>
        </p:txBody>
      </p:sp>
      <p:sp>
        <p:nvSpPr>
          <p:cNvPr id="17430" name="Line 22"/>
          <p:cNvSpPr>
            <a:spLocks noChangeShapeType="1"/>
          </p:cNvSpPr>
          <p:nvPr/>
        </p:nvSpPr>
        <p:spPr bwMode="auto">
          <a:xfrm flipH="1">
            <a:off x="4284663" y="2420938"/>
            <a:ext cx="215900" cy="1585912"/>
          </a:xfrm>
          <a:prstGeom prst="line">
            <a:avLst/>
          </a:prstGeom>
          <a:noFill/>
          <a:ln w="60325">
            <a:solidFill>
              <a:schemeClr val="bg1"/>
            </a:solidFill>
            <a:round/>
            <a:headEnd/>
            <a:tailEnd/>
          </a:ln>
          <a:effectLst/>
        </p:spPr>
        <p:txBody>
          <a:bodyPr/>
          <a:lstStyle/>
          <a:p>
            <a:endParaRPr lang="cs-CZ"/>
          </a:p>
        </p:txBody>
      </p:sp>
      <p:sp>
        <p:nvSpPr>
          <p:cNvPr id="17431" name="Line 23"/>
          <p:cNvSpPr>
            <a:spLocks noChangeShapeType="1"/>
          </p:cNvSpPr>
          <p:nvPr/>
        </p:nvSpPr>
        <p:spPr bwMode="auto">
          <a:xfrm flipH="1">
            <a:off x="3563938" y="4005263"/>
            <a:ext cx="719137" cy="863600"/>
          </a:xfrm>
          <a:prstGeom prst="line">
            <a:avLst/>
          </a:prstGeom>
          <a:noFill/>
          <a:ln w="60325">
            <a:solidFill>
              <a:schemeClr val="bg1"/>
            </a:solidFill>
            <a:round/>
            <a:headEnd/>
            <a:tailEnd/>
          </a:ln>
          <a:effectLst/>
        </p:spPr>
        <p:txBody>
          <a:bodyPr/>
          <a:lstStyle/>
          <a:p>
            <a:endParaRPr lang="cs-CZ"/>
          </a:p>
        </p:txBody>
      </p:sp>
      <p:sp>
        <p:nvSpPr>
          <p:cNvPr id="17432" name="Line 24"/>
          <p:cNvSpPr>
            <a:spLocks noChangeShapeType="1"/>
          </p:cNvSpPr>
          <p:nvPr/>
        </p:nvSpPr>
        <p:spPr bwMode="auto">
          <a:xfrm flipH="1" flipV="1">
            <a:off x="2916238" y="4149725"/>
            <a:ext cx="576262" cy="792163"/>
          </a:xfrm>
          <a:prstGeom prst="line">
            <a:avLst/>
          </a:prstGeom>
          <a:noFill/>
          <a:ln w="60325">
            <a:solidFill>
              <a:schemeClr val="bg1"/>
            </a:solidFill>
            <a:round/>
            <a:headEnd/>
            <a:tailEnd/>
          </a:ln>
          <a:effectLst/>
        </p:spPr>
        <p:txBody>
          <a:bodyPr/>
          <a:lstStyle/>
          <a:p>
            <a:endParaRPr lang="cs-CZ"/>
          </a:p>
        </p:txBody>
      </p:sp>
      <p:sp>
        <p:nvSpPr>
          <p:cNvPr id="17433" name="Line 25"/>
          <p:cNvSpPr>
            <a:spLocks noChangeShapeType="1"/>
          </p:cNvSpPr>
          <p:nvPr/>
        </p:nvSpPr>
        <p:spPr bwMode="auto">
          <a:xfrm flipH="1">
            <a:off x="2339975" y="4149725"/>
            <a:ext cx="503238" cy="0"/>
          </a:xfrm>
          <a:prstGeom prst="line">
            <a:avLst/>
          </a:prstGeom>
          <a:noFill/>
          <a:ln w="60325">
            <a:solidFill>
              <a:schemeClr val="bg1"/>
            </a:solidFill>
            <a:round/>
            <a:headEnd/>
            <a:tailEnd/>
          </a:ln>
          <a:effectLst/>
        </p:spPr>
        <p:txBody>
          <a:bodyPr/>
          <a:lstStyle/>
          <a:p>
            <a:endParaRPr lang="cs-CZ"/>
          </a:p>
        </p:txBody>
      </p:sp>
      <p:sp>
        <p:nvSpPr>
          <p:cNvPr id="17434" name="Line 26"/>
          <p:cNvSpPr>
            <a:spLocks noChangeShapeType="1"/>
          </p:cNvSpPr>
          <p:nvPr/>
        </p:nvSpPr>
        <p:spPr bwMode="auto">
          <a:xfrm flipH="1" flipV="1">
            <a:off x="4427538" y="2420938"/>
            <a:ext cx="431800" cy="720725"/>
          </a:xfrm>
          <a:prstGeom prst="line">
            <a:avLst/>
          </a:prstGeom>
          <a:noFill/>
          <a:ln w="60325">
            <a:solidFill>
              <a:schemeClr val="bg1"/>
            </a:solidFill>
            <a:round/>
            <a:headEnd/>
            <a:tailEnd/>
          </a:ln>
          <a:effectLst/>
        </p:spPr>
        <p:txBody>
          <a:bodyPr/>
          <a:lstStyle/>
          <a:p>
            <a:endParaRPr lang="cs-CZ"/>
          </a:p>
        </p:txBody>
      </p:sp>
      <p:sp>
        <p:nvSpPr>
          <p:cNvPr id="17435" name="Line 27"/>
          <p:cNvSpPr>
            <a:spLocks noChangeShapeType="1"/>
          </p:cNvSpPr>
          <p:nvPr/>
        </p:nvSpPr>
        <p:spPr bwMode="auto">
          <a:xfrm flipH="1">
            <a:off x="4932363" y="3141663"/>
            <a:ext cx="719137" cy="71437"/>
          </a:xfrm>
          <a:prstGeom prst="line">
            <a:avLst/>
          </a:prstGeom>
          <a:noFill/>
          <a:ln w="60325">
            <a:solidFill>
              <a:schemeClr val="bg1"/>
            </a:solidFill>
            <a:round/>
            <a:headEnd/>
            <a:tailEnd/>
          </a:ln>
          <a:effectLst/>
        </p:spPr>
        <p:txBody>
          <a:bodyPr/>
          <a:lstStyle/>
          <a:p>
            <a:endParaRPr lang="cs-CZ"/>
          </a:p>
        </p:txBody>
      </p:sp>
      <p:sp>
        <p:nvSpPr>
          <p:cNvPr id="17436" name="Line 28"/>
          <p:cNvSpPr>
            <a:spLocks noChangeShapeType="1"/>
          </p:cNvSpPr>
          <p:nvPr/>
        </p:nvSpPr>
        <p:spPr bwMode="auto">
          <a:xfrm flipH="1">
            <a:off x="4067175" y="2565400"/>
            <a:ext cx="360363" cy="576263"/>
          </a:xfrm>
          <a:prstGeom prst="line">
            <a:avLst/>
          </a:prstGeom>
          <a:noFill/>
          <a:ln w="60325">
            <a:solidFill>
              <a:schemeClr val="bg1"/>
            </a:solidFill>
            <a:round/>
            <a:headEnd/>
            <a:tailEnd/>
          </a:ln>
          <a:effectLst/>
        </p:spPr>
        <p:txBody>
          <a:bodyPr/>
          <a:lstStyle/>
          <a:p>
            <a:endParaRPr lang="cs-CZ"/>
          </a:p>
        </p:txBody>
      </p:sp>
      <p:sp>
        <p:nvSpPr>
          <p:cNvPr id="17437" name="Line 29"/>
          <p:cNvSpPr>
            <a:spLocks noChangeShapeType="1"/>
          </p:cNvSpPr>
          <p:nvPr/>
        </p:nvSpPr>
        <p:spPr bwMode="auto">
          <a:xfrm flipH="1">
            <a:off x="3563938" y="3213100"/>
            <a:ext cx="431800" cy="504825"/>
          </a:xfrm>
          <a:prstGeom prst="line">
            <a:avLst/>
          </a:prstGeom>
          <a:noFill/>
          <a:ln w="60325">
            <a:solidFill>
              <a:schemeClr val="bg1"/>
            </a:solidFill>
            <a:round/>
            <a:headEnd/>
            <a:tailEnd/>
          </a:ln>
          <a:effectLst/>
        </p:spPr>
        <p:txBody>
          <a:bodyPr/>
          <a:lstStyle/>
          <a:p>
            <a:endParaRPr lang="cs-CZ"/>
          </a:p>
        </p:txBody>
      </p:sp>
      <p:sp>
        <p:nvSpPr>
          <p:cNvPr id="17438" name="Line 30"/>
          <p:cNvSpPr>
            <a:spLocks noChangeShapeType="1"/>
          </p:cNvSpPr>
          <p:nvPr/>
        </p:nvSpPr>
        <p:spPr bwMode="auto">
          <a:xfrm flipH="1">
            <a:off x="4787900" y="1557338"/>
            <a:ext cx="144463" cy="503237"/>
          </a:xfrm>
          <a:prstGeom prst="line">
            <a:avLst/>
          </a:prstGeom>
          <a:noFill/>
          <a:ln w="60325">
            <a:solidFill>
              <a:schemeClr val="bg1"/>
            </a:solidFill>
            <a:round/>
            <a:headEnd/>
            <a:tailEnd/>
          </a:ln>
          <a:effectLst/>
        </p:spPr>
        <p:txBody>
          <a:bodyPr/>
          <a:lstStyle/>
          <a:p>
            <a:endParaRPr lang="cs-CZ"/>
          </a:p>
        </p:txBody>
      </p:sp>
      <p:sp>
        <p:nvSpPr>
          <p:cNvPr id="17439" name="Text Box 31"/>
          <p:cNvSpPr txBox="1">
            <a:spLocks noChangeArrowheads="1"/>
          </p:cNvSpPr>
          <p:nvPr/>
        </p:nvSpPr>
        <p:spPr bwMode="auto">
          <a:xfrm>
            <a:off x="5651500" y="1557338"/>
            <a:ext cx="3097213" cy="457200"/>
          </a:xfrm>
          <a:prstGeom prst="rect">
            <a:avLst/>
          </a:prstGeom>
          <a:noFill/>
          <a:ln w="9525">
            <a:noFill/>
            <a:miter lim="800000"/>
            <a:headEnd/>
            <a:tailEnd/>
          </a:ln>
          <a:effectLst/>
        </p:spPr>
        <p:txBody>
          <a:bodyPr>
            <a:spAutoFit/>
          </a:bodyPr>
          <a:lstStyle/>
          <a:p>
            <a:pPr>
              <a:spcBef>
                <a:spcPct val="50000"/>
              </a:spcBef>
            </a:pPr>
            <a:r>
              <a:rPr lang="cs-CZ" altLang="cs-CZ" sz="2400"/>
              <a:t>Jedná se především:</a:t>
            </a:r>
          </a:p>
        </p:txBody>
      </p:sp>
      <p:sp>
        <p:nvSpPr>
          <p:cNvPr id="17440" name="Text Box 32"/>
          <p:cNvSpPr txBox="1">
            <a:spLocks noChangeArrowheads="1"/>
          </p:cNvSpPr>
          <p:nvPr/>
        </p:nvSpPr>
        <p:spPr bwMode="auto">
          <a:xfrm>
            <a:off x="6046788" y="2276475"/>
            <a:ext cx="3097212" cy="396875"/>
          </a:xfrm>
          <a:prstGeom prst="rect">
            <a:avLst/>
          </a:prstGeom>
          <a:noFill/>
          <a:ln w="9525">
            <a:noFill/>
            <a:miter lim="800000"/>
            <a:headEnd/>
            <a:tailEnd/>
          </a:ln>
          <a:effectLst/>
        </p:spPr>
        <p:txBody>
          <a:bodyPr>
            <a:spAutoFit/>
          </a:bodyPr>
          <a:lstStyle/>
          <a:p>
            <a:pPr lvl="1">
              <a:buFontTx/>
              <a:buChar char="•"/>
            </a:pPr>
            <a:r>
              <a:rPr lang="cs-CZ" altLang="cs-CZ" sz="2000"/>
              <a:t> Kloubní spojení</a:t>
            </a:r>
          </a:p>
        </p:txBody>
      </p:sp>
      <p:sp>
        <p:nvSpPr>
          <p:cNvPr id="17441" name="Text Box 33"/>
          <p:cNvSpPr txBox="1">
            <a:spLocks noChangeArrowheads="1"/>
          </p:cNvSpPr>
          <p:nvPr/>
        </p:nvSpPr>
        <p:spPr bwMode="auto">
          <a:xfrm>
            <a:off x="6227763" y="2781300"/>
            <a:ext cx="3348037" cy="396875"/>
          </a:xfrm>
          <a:prstGeom prst="rect">
            <a:avLst/>
          </a:prstGeom>
          <a:noFill/>
          <a:ln w="9525">
            <a:noFill/>
            <a:miter lim="800000"/>
            <a:headEnd/>
            <a:tailEnd/>
          </a:ln>
          <a:effectLst/>
        </p:spPr>
        <p:txBody>
          <a:bodyPr>
            <a:spAutoFit/>
          </a:bodyPr>
          <a:lstStyle/>
          <a:p>
            <a:pPr>
              <a:buFontTx/>
              <a:buChar char="•"/>
            </a:pPr>
            <a:r>
              <a:rPr lang="cs-CZ" altLang="cs-CZ" sz="2000"/>
              <a:t> Konce segmentů</a:t>
            </a:r>
            <a:endParaRPr lang="cs-CZ" altLang="cs-CZ"/>
          </a:p>
        </p:txBody>
      </p:sp>
      <p:sp>
        <p:nvSpPr>
          <p:cNvPr id="27680" name="Text Box 34"/>
          <p:cNvSpPr txBox="1">
            <a:spLocks noChangeArrowheads="1"/>
          </p:cNvSpPr>
          <p:nvPr/>
        </p:nvSpPr>
        <p:spPr bwMode="auto">
          <a:xfrm>
            <a:off x="5724525" y="4365625"/>
            <a:ext cx="3240088" cy="762000"/>
          </a:xfrm>
          <a:prstGeom prst="rect">
            <a:avLst/>
          </a:prstGeom>
          <a:noFill/>
          <a:ln w="9525">
            <a:noFill/>
            <a:miter lim="800000"/>
            <a:headEnd/>
            <a:tailEnd/>
          </a:ln>
          <a:effectLst/>
        </p:spPr>
        <p:txBody>
          <a:bodyPr>
            <a:spAutoFit/>
          </a:bodyPr>
          <a:lstStyle/>
          <a:p>
            <a:pPr>
              <a:spcBef>
                <a:spcPct val="50000"/>
              </a:spcBef>
            </a:pPr>
            <a:endParaRPr lang="en-US" altLang="cs-CZ"/>
          </a:p>
        </p:txBody>
      </p:sp>
      <p:sp>
        <p:nvSpPr>
          <p:cNvPr id="17443" name="Text Box 35"/>
          <p:cNvSpPr txBox="1">
            <a:spLocks noChangeArrowheads="1"/>
          </p:cNvSpPr>
          <p:nvPr/>
        </p:nvSpPr>
        <p:spPr bwMode="auto">
          <a:xfrm>
            <a:off x="5940425" y="3357563"/>
            <a:ext cx="2808288" cy="701675"/>
          </a:xfrm>
          <a:prstGeom prst="rect">
            <a:avLst/>
          </a:prstGeom>
          <a:noFill/>
          <a:ln w="9525">
            <a:noFill/>
            <a:miter lim="800000"/>
            <a:headEnd/>
            <a:tailEnd/>
          </a:ln>
          <a:effectLst/>
        </p:spPr>
        <p:txBody>
          <a:bodyPr>
            <a:spAutoFit/>
          </a:bodyPr>
          <a:lstStyle/>
          <a:p>
            <a:pPr>
              <a:spcBef>
                <a:spcPct val="50000"/>
              </a:spcBef>
              <a:buFontTx/>
              <a:buChar char="•"/>
            </a:pPr>
            <a:r>
              <a:rPr lang="cs-CZ" altLang="cs-CZ" sz="2000"/>
              <a:t> Jinak významné nebo     popsatelné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3000"/>
                                        <p:tgtEl>
                                          <p:spTgt spid="174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blinds(horizontal)">
                                      <p:cBhvr>
                                        <p:cTn id="10" dur="3000"/>
                                        <p:tgtEl>
                                          <p:spTgt spid="174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416"/>
                                        </p:tgtEl>
                                        <p:attrNameLst>
                                          <p:attrName>style.visibility</p:attrName>
                                        </p:attrNameLst>
                                      </p:cBhvr>
                                      <p:to>
                                        <p:strVal val="visible"/>
                                      </p:to>
                                    </p:set>
                                    <p:animEffect transition="in" filter="blinds(horizontal)">
                                      <p:cBhvr>
                                        <p:cTn id="13" dur="3000"/>
                                        <p:tgtEl>
                                          <p:spTgt spid="174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420"/>
                                        </p:tgtEl>
                                        <p:attrNameLst>
                                          <p:attrName>style.visibility</p:attrName>
                                        </p:attrNameLst>
                                      </p:cBhvr>
                                      <p:to>
                                        <p:strVal val="visible"/>
                                      </p:to>
                                    </p:set>
                                    <p:animEffect transition="in" filter="blinds(horizontal)">
                                      <p:cBhvr>
                                        <p:cTn id="16" dur="3000"/>
                                        <p:tgtEl>
                                          <p:spTgt spid="174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421"/>
                                        </p:tgtEl>
                                        <p:attrNameLst>
                                          <p:attrName>style.visibility</p:attrName>
                                        </p:attrNameLst>
                                      </p:cBhvr>
                                      <p:to>
                                        <p:strVal val="visible"/>
                                      </p:to>
                                    </p:set>
                                    <p:animEffect transition="in" filter="blinds(horizontal)">
                                      <p:cBhvr>
                                        <p:cTn id="19" dur="3000"/>
                                        <p:tgtEl>
                                          <p:spTgt spid="1742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422"/>
                                        </p:tgtEl>
                                        <p:attrNameLst>
                                          <p:attrName>style.visibility</p:attrName>
                                        </p:attrNameLst>
                                      </p:cBhvr>
                                      <p:to>
                                        <p:strVal val="visible"/>
                                      </p:to>
                                    </p:set>
                                    <p:animEffect transition="in" filter="blinds(horizontal)">
                                      <p:cBhvr>
                                        <p:cTn id="22" dur="3000"/>
                                        <p:tgtEl>
                                          <p:spTgt spid="1742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417"/>
                                        </p:tgtEl>
                                        <p:attrNameLst>
                                          <p:attrName>style.visibility</p:attrName>
                                        </p:attrNameLst>
                                      </p:cBhvr>
                                      <p:to>
                                        <p:strVal val="visible"/>
                                      </p:to>
                                    </p:set>
                                    <p:animEffect transition="in" filter="blinds(horizontal)">
                                      <p:cBhvr>
                                        <p:cTn id="25" dur="3000"/>
                                        <p:tgtEl>
                                          <p:spTgt spid="174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423"/>
                                        </p:tgtEl>
                                        <p:attrNameLst>
                                          <p:attrName>style.visibility</p:attrName>
                                        </p:attrNameLst>
                                      </p:cBhvr>
                                      <p:to>
                                        <p:strVal val="visible"/>
                                      </p:to>
                                    </p:set>
                                    <p:animEffect transition="in" filter="blinds(horizontal)">
                                      <p:cBhvr>
                                        <p:cTn id="28" dur="3000"/>
                                        <p:tgtEl>
                                          <p:spTgt spid="174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424"/>
                                        </p:tgtEl>
                                        <p:attrNameLst>
                                          <p:attrName>style.visibility</p:attrName>
                                        </p:attrNameLst>
                                      </p:cBhvr>
                                      <p:to>
                                        <p:strVal val="visible"/>
                                      </p:to>
                                    </p:set>
                                    <p:animEffect transition="in" filter="blinds(horizontal)">
                                      <p:cBhvr>
                                        <p:cTn id="31" dur="3000"/>
                                        <p:tgtEl>
                                          <p:spTgt spid="1742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415"/>
                                        </p:tgtEl>
                                        <p:attrNameLst>
                                          <p:attrName>style.visibility</p:attrName>
                                        </p:attrNameLst>
                                      </p:cBhvr>
                                      <p:to>
                                        <p:strVal val="visible"/>
                                      </p:to>
                                    </p:set>
                                    <p:animEffect transition="in" filter="blinds(horizontal)">
                                      <p:cBhvr>
                                        <p:cTn id="34" dur="3000"/>
                                        <p:tgtEl>
                                          <p:spTgt spid="1741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425"/>
                                        </p:tgtEl>
                                        <p:attrNameLst>
                                          <p:attrName>style.visibility</p:attrName>
                                        </p:attrNameLst>
                                      </p:cBhvr>
                                      <p:to>
                                        <p:strVal val="visible"/>
                                      </p:to>
                                    </p:set>
                                    <p:animEffect transition="in" filter="blinds(horizontal)">
                                      <p:cBhvr>
                                        <p:cTn id="37" dur="3000"/>
                                        <p:tgtEl>
                                          <p:spTgt spid="1742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426"/>
                                        </p:tgtEl>
                                        <p:attrNameLst>
                                          <p:attrName>style.visibility</p:attrName>
                                        </p:attrNameLst>
                                      </p:cBhvr>
                                      <p:to>
                                        <p:strVal val="visible"/>
                                      </p:to>
                                    </p:set>
                                    <p:animEffect transition="in" filter="blinds(horizontal)">
                                      <p:cBhvr>
                                        <p:cTn id="40" dur="3000"/>
                                        <p:tgtEl>
                                          <p:spTgt spid="1742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7418"/>
                                        </p:tgtEl>
                                        <p:attrNameLst>
                                          <p:attrName>style.visibility</p:attrName>
                                        </p:attrNameLst>
                                      </p:cBhvr>
                                      <p:to>
                                        <p:strVal val="visible"/>
                                      </p:to>
                                    </p:set>
                                    <p:animEffect transition="in" filter="blinds(horizontal)">
                                      <p:cBhvr>
                                        <p:cTn id="43" dur="3000"/>
                                        <p:tgtEl>
                                          <p:spTgt spid="1741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419"/>
                                        </p:tgtEl>
                                        <p:attrNameLst>
                                          <p:attrName>style.visibility</p:attrName>
                                        </p:attrNameLst>
                                      </p:cBhvr>
                                      <p:to>
                                        <p:strVal val="visible"/>
                                      </p:to>
                                    </p:set>
                                    <p:animEffect transition="in" filter="blinds(horizontal)">
                                      <p:cBhvr>
                                        <p:cTn id="46" dur="3000"/>
                                        <p:tgtEl>
                                          <p:spTgt spid="174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427"/>
                                        </p:tgtEl>
                                        <p:attrNameLst>
                                          <p:attrName>style.visibility</p:attrName>
                                        </p:attrNameLst>
                                      </p:cBhvr>
                                      <p:to>
                                        <p:strVal val="visible"/>
                                      </p:to>
                                    </p:set>
                                    <p:animEffect transition="in" filter="blinds(horizontal)">
                                      <p:cBhvr>
                                        <p:cTn id="51" dur="2000"/>
                                        <p:tgtEl>
                                          <p:spTgt spid="1742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7428"/>
                                        </p:tgtEl>
                                        <p:attrNameLst>
                                          <p:attrName>style.visibility</p:attrName>
                                        </p:attrNameLst>
                                      </p:cBhvr>
                                      <p:to>
                                        <p:strVal val="visible"/>
                                      </p:to>
                                    </p:set>
                                    <p:animEffect transition="in" filter="blinds(horizontal)">
                                      <p:cBhvr>
                                        <p:cTn id="54" dur="2000"/>
                                        <p:tgtEl>
                                          <p:spTgt spid="17428"/>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7429"/>
                                        </p:tgtEl>
                                        <p:attrNameLst>
                                          <p:attrName>style.visibility</p:attrName>
                                        </p:attrNameLst>
                                      </p:cBhvr>
                                      <p:to>
                                        <p:strVal val="visible"/>
                                      </p:to>
                                    </p:set>
                                    <p:animEffect transition="in" filter="blinds(horizontal)">
                                      <p:cBhvr>
                                        <p:cTn id="57" dur="2000"/>
                                        <p:tgtEl>
                                          <p:spTgt spid="1742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7431"/>
                                        </p:tgtEl>
                                        <p:attrNameLst>
                                          <p:attrName>style.visibility</p:attrName>
                                        </p:attrNameLst>
                                      </p:cBhvr>
                                      <p:to>
                                        <p:strVal val="visible"/>
                                      </p:to>
                                    </p:set>
                                    <p:animEffect transition="in" filter="blinds(horizontal)">
                                      <p:cBhvr>
                                        <p:cTn id="60" dur="2000"/>
                                        <p:tgtEl>
                                          <p:spTgt spid="1743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7432"/>
                                        </p:tgtEl>
                                        <p:attrNameLst>
                                          <p:attrName>style.visibility</p:attrName>
                                        </p:attrNameLst>
                                      </p:cBhvr>
                                      <p:to>
                                        <p:strVal val="visible"/>
                                      </p:to>
                                    </p:set>
                                    <p:animEffect transition="in" filter="blinds(horizontal)">
                                      <p:cBhvr>
                                        <p:cTn id="63" dur="2000"/>
                                        <p:tgtEl>
                                          <p:spTgt spid="1743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7433"/>
                                        </p:tgtEl>
                                        <p:attrNameLst>
                                          <p:attrName>style.visibility</p:attrName>
                                        </p:attrNameLst>
                                      </p:cBhvr>
                                      <p:to>
                                        <p:strVal val="visible"/>
                                      </p:to>
                                    </p:set>
                                    <p:animEffect transition="in" filter="blinds(horizontal)">
                                      <p:cBhvr>
                                        <p:cTn id="66" dur="2000"/>
                                        <p:tgtEl>
                                          <p:spTgt spid="1743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7437"/>
                                        </p:tgtEl>
                                        <p:attrNameLst>
                                          <p:attrName>style.visibility</p:attrName>
                                        </p:attrNameLst>
                                      </p:cBhvr>
                                      <p:to>
                                        <p:strVal val="visible"/>
                                      </p:to>
                                    </p:set>
                                    <p:animEffect transition="in" filter="blinds(horizontal)">
                                      <p:cBhvr>
                                        <p:cTn id="69" dur="2000"/>
                                        <p:tgtEl>
                                          <p:spTgt spid="1743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7436"/>
                                        </p:tgtEl>
                                        <p:attrNameLst>
                                          <p:attrName>style.visibility</p:attrName>
                                        </p:attrNameLst>
                                      </p:cBhvr>
                                      <p:to>
                                        <p:strVal val="visible"/>
                                      </p:to>
                                    </p:set>
                                    <p:animEffect transition="in" filter="blinds(horizontal)">
                                      <p:cBhvr>
                                        <p:cTn id="72" dur="2000"/>
                                        <p:tgtEl>
                                          <p:spTgt spid="1743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7430"/>
                                        </p:tgtEl>
                                        <p:attrNameLst>
                                          <p:attrName>style.visibility</p:attrName>
                                        </p:attrNameLst>
                                      </p:cBhvr>
                                      <p:to>
                                        <p:strVal val="visible"/>
                                      </p:to>
                                    </p:set>
                                    <p:animEffect transition="in" filter="blinds(horizontal)">
                                      <p:cBhvr>
                                        <p:cTn id="75" dur="2000"/>
                                        <p:tgtEl>
                                          <p:spTgt spid="17430"/>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7434"/>
                                        </p:tgtEl>
                                        <p:attrNameLst>
                                          <p:attrName>style.visibility</p:attrName>
                                        </p:attrNameLst>
                                      </p:cBhvr>
                                      <p:to>
                                        <p:strVal val="visible"/>
                                      </p:to>
                                    </p:set>
                                    <p:animEffect transition="in" filter="blinds(horizontal)">
                                      <p:cBhvr>
                                        <p:cTn id="78" dur="2000"/>
                                        <p:tgtEl>
                                          <p:spTgt spid="17434"/>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17435"/>
                                        </p:tgtEl>
                                        <p:attrNameLst>
                                          <p:attrName>style.visibility</p:attrName>
                                        </p:attrNameLst>
                                      </p:cBhvr>
                                      <p:to>
                                        <p:strVal val="visible"/>
                                      </p:to>
                                    </p:set>
                                    <p:animEffect transition="in" filter="blinds(horizontal)">
                                      <p:cBhvr>
                                        <p:cTn id="81" dur="2000"/>
                                        <p:tgtEl>
                                          <p:spTgt spid="1743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7438"/>
                                        </p:tgtEl>
                                        <p:attrNameLst>
                                          <p:attrName>style.visibility</p:attrName>
                                        </p:attrNameLst>
                                      </p:cBhvr>
                                      <p:to>
                                        <p:strVal val="visible"/>
                                      </p:to>
                                    </p:set>
                                    <p:animEffect transition="in" filter="blinds(horizontal)">
                                      <p:cBhvr>
                                        <p:cTn id="84" dur="2000"/>
                                        <p:tgtEl>
                                          <p:spTgt spid="1743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7439"/>
                                        </p:tgtEl>
                                        <p:attrNameLst>
                                          <p:attrName>style.visibility</p:attrName>
                                        </p:attrNameLst>
                                      </p:cBhvr>
                                      <p:to>
                                        <p:strVal val="visible"/>
                                      </p:to>
                                    </p:set>
                                    <p:animEffect transition="in" filter="blinds(horizontal)">
                                      <p:cBhvr>
                                        <p:cTn id="89" dur="500"/>
                                        <p:tgtEl>
                                          <p:spTgt spid="17439"/>
                                        </p:tgtEl>
                                      </p:cBhvr>
                                    </p:animEffect>
                                  </p:childTnLst>
                                </p:cTn>
                              </p:par>
                            </p:childTnLst>
                          </p:cTn>
                        </p:par>
                        <p:par>
                          <p:cTn id="90" fill="hold" nodeType="afterGroup">
                            <p:stCondLst>
                              <p:cond delay="500"/>
                            </p:stCondLst>
                            <p:childTnLst>
                              <p:par>
                                <p:cTn id="91" presetID="2" presetClass="entr" presetSubtype="4" fill="hold" grpId="0" nodeType="afterEffect">
                                  <p:stCondLst>
                                    <p:cond delay="0"/>
                                  </p:stCondLst>
                                  <p:childTnLst>
                                    <p:set>
                                      <p:cBhvr>
                                        <p:cTn id="92" dur="1" fill="hold">
                                          <p:stCondLst>
                                            <p:cond delay="0"/>
                                          </p:stCondLst>
                                        </p:cTn>
                                        <p:tgtEl>
                                          <p:spTgt spid="17440"/>
                                        </p:tgtEl>
                                        <p:attrNameLst>
                                          <p:attrName>style.visibility</p:attrName>
                                        </p:attrNameLst>
                                      </p:cBhvr>
                                      <p:to>
                                        <p:strVal val="visible"/>
                                      </p:to>
                                    </p:set>
                                    <p:anim calcmode="lin" valueType="num">
                                      <p:cBhvr additive="base">
                                        <p:cTn id="93" dur="500" fill="hold"/>
                                        <p:tgtEl>
                                          <p:spTgt spid="17440"/>
                                        </p:tgtEl>
                                        <p:attrNameLst>
                                          <p:attrName>ppt_x</p:attrName>
                                        </p:attrNameLst>
                                      </p:cBhvr>
                                      <p:tavLst>
                                        <p:tav tm="0">
                                          <p:val>
                                            <p:strVal val="#ppt_x"/>
                                          </p:val>
                                        </p:tav>
                                        <p:tav tm="100000">
                                          <p:val>
                                            <p:strVal val="#ppt_x"/>
                                          </p:val>
                                        </p:tav>
                                      </p:tavLst>
                                    </p:anim>
                                    <p:anim calcmode="lin" valueType="num">
                                      <p:cBhvr additive="base">
                                        <p:cTn id="94" dur="500" fill="hold"/>
                                        <p:tgtEl>
                                          <p:spTgt spid="17440"/>
                                        </p:tgtEl>
                                        <p:attrNameLst>
                                          <p:attrName>ppt_y</p:attrName>
                                        </p:attrNameLst>
                                      </p:cBhvr>
                                      <p:tavLst>
                                        <p:tav tm="0">
                                          <p:val>
                                            <p:strVal val="1+#ppt_h/2"/>
                                          </p:val>
                                        </p:tav>
                                        <p:tav tm="100000">
                                          <p:val>
                                            <p:strVal val="#ppt_y"/>
                                          </p:val>
                                        </p:tav>
                                      </p:tavLst>
                                    </p:anim>
                                  </p:childTnLst>
                                </p:cTn>
                              </p:par>
                            </p:childTnLst>
                          </p:cTn>
                        </p:par>
                        <p:par>
                          <p:cTn id="95" fill="hold" nodeType="afterGroup">
                            <p:stCondLst>
                              <p:cond delay="1000"/>
                            </p:stCondLst>
                            <p:childTnLst>
                              <p:par>
                                <p:cTn id="96" presetID="2" presetClass="entr" presetSubtype="4" fill="hold" grpId="0" nodeType="afterEffect">
                                  <p:stCondLst>
                                    <p:cond delay="0"/>
                                  </p:stCondLst>
                                  <p:childTnLst>
                                    <p:set>
                                      <p:cBhvr>
                                        <p:cTn id="97" dur="1" fill="hold">
                                          <p:stCondLst>
                                            <p:cond delay="0"/>
                                          </p:stCondLst>
                                        </p:cTn>
                                        <p:tgtEl>
                                          <p:spTgt spid="17441"/>
                                        </p:tgtEl>
                                        <p:attrNameLst>
                                          <p:attrName>style.visibility</p:attrName>
                                        </p:attrNameLst>
                                      </p:cBhvr>
                                      <p:to>
                                        <p:strVal val="visible"/>
                                      </p:to>
                                    </p:set>
                                    <p:anim calcmode="lin" valueType="num">
                                      <p:cBhvr additive="base">
                                        <p:cTn id="98" dur="500" fill="hold"/>
                                        <p:tgtEl>
                                          <p:spTgt spid="17441"/>
                                        </p:tgtEl>
                                        <p:attrNameLst>
                                          <p:attrName>ppt_x</p:attrName>
                                        </p:attrNameLst>
                                      </p:cBhvr>
                                      <p:tavLst>
                                        <p:tav tm="0">
                                          <p:val>
                                            <p:strVal val="#ppt_x"/>
                                          </p:val>
                                        </p:tav>
                                        <p:tav tm="100000">
                                          <p:val>
                                            <p:strVal val="#ppt_x"/>
                                          </p:val>
                                        </p:tav>
                                      </p:tavLst>
                                    </p:anim>
                                    <p:anim calcmode="lin" valueType="num">
                                      <p:cBhvr additive="base">
                                        <p:cTn id="99" dur="500" fill="hold"/>
                                        <p:tgtEl>
                                          <p:spTgt spid="17441"/>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1500"/>
                            </p:stCondLst>
                            <p:childTnLst>
                              <p:par>
                                <p:cTn id="101" presetID="2" presetClass="entr" presetSubtype="4" fill="hold" grpId="0" nodeType="afterEffect">
                                  <p:stCondLst>
                                    <p:cond delay="0"/>
                                  </p:stCondLst>
                                  <p:childTnLst>
                                    <p:set>
                                      <p:cBhvr>
                                        <p:cTn id="102" dur="1" fill="hold">
                                          <p:stCondLst>
                                            <p:cond delay="0"/>
                                          </p:stCondLst>
                                        </p:cTn>
                                        <p:tgtEl>
                                          <p:spTgt spid="17443"/>
                                        </p:tgtEl>
                                        <p:attrNameLst>
                                          <p:attrName>style.visibility</p:attrName>
                                        </p:attrNameLst>
                                      </p:cBhvr>
                                      <p:to>
                                        <p:strVal val="visible"/>
                                      </p:to>
                                    </p:set>
                                    <p:anim calcmode="lin" valueType="num">
                                      <p:cBhvr additive="base">
                                        <p:cTn id="103" dur="500" fill="hold"/>
                                        <p:tgtEl>
                                          <p:spTgt spid="17443"/>
                                        </p:tgtEl>
                                        <p:attrNameLst>
                                          <p:attrName>ppt_x</p:attrName>
                                        </p:attrNameLst>
                                      </p:cBhvr>
                                      <p:tavLst>
                                        <p:tav tm="0">
                                          <p:val>
                                            <p:strVal val="#ppt_x"/>
                                          </p:val>
                                        </p:tav>
                                        <p:tav tm="100000">
                                          <p:val>
                                            <p:strVal val="#ppt_x"/>
                                          </p:val>
                                        </p:tav>
                                      </p:tavLst>
                                    </p:anim>
                                    <p:anim calcmode="lin" valueType="num">
                                      <p:cBhvr additive="base">
                                        <p:cTn id="104" dur="500" fill="hold"/>
                                        <p:tgtEl>
                                          <p:spTgt spid="17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animBg="1"/>
      <p:bldP spid="17427" grpId="0" animBg="1"/>
      <p:bldP spid="17428" grpId="0" animBg="1"/>
      <p:bldP spid="17429" grpId="0" animBg="1"/>
      <p:bldP spid="17430" grpId="0" animBg="1"/>
      <p:bldP spid="17431" grpId="0" animBg="1"/>
      <p:bldP spid="17432" grpId="0" animBg="1"/>
      <p:bldP spid="17433" grpId="0" animBg="1"/>
      <p:bldP spid="17434" grpId="0" animBg="1"/>
      <p:bldP spid="17435" grpId="0" animBg="1"/>
      <p:bldP spid="17436" grpId="0" animBg="1"/>
      <p:bldP spid="17437" grpId="0" animBg="1"/>
      <p:bldP spid="17438" grpId="0" animBg="1"/>
      <p:bldP spid="17439" grpId="0"/>
      <p:bldP spid="17440" grpId="0"/>
      <p:bldP spid="17441" grpId="0"/>
      <p:bldP spid="174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762000"/>
          </a:xfrm>
        </p:spPr>
        <p:txBody>
          <a:bodyPr/>
          <a:lstStyle/>
          <a:p>
            <a:r>
              <a:rPr lang="cs-CZ" dirty="0">
                <a:latin typeface="Arial" pitchFamily="34" charset="0"/>
                <a:cs typeface="Arial" pitchFamily="34" charset="0"/>
              </a:rPr>
              <a:t>Označené body</a:t>
            </a:r>
          </a:p>
        </p:txBody>
      </p:sp>
      <p:sp>
        <p:nvSpPr>
          <p:cNvPr id="37891" name="Rectangle 3"/>
          <p:cNvSpPr>
            <a:spLocks noGrp="1" noChangeArrowheads="1"/>
          </p:cNvSpPr>
          <p:nvPr>
            <p:ph type="body" idx="1"/>
          </p:nvPr>
        </p:nvSpPr>
        <p:spPr>
          <a:xfrm>
            <a:off x="457200" y="914400"/>
            <a:ext cx="8229600" cy="5486400"/>
          </a:xfrm>
        </p:spPr>
        <p:txBody>
          <a:bodyPr/>
          <a:lstStyle/>
          <a:p>
            <a:r>
              <a:rPr lang="cs-CZ" dirty="0">
                <a:latin typeface="Arial" pitchFamily="34" charset="0"/>
                <a:cs typeface="Arial" pitchFamily="34" charset="0"/>
              </a:rPr>
              <a:t>Zvolené body na lidském těle je možné označit značkou, kterou lze v obraze přesně identifikovat</a:t>
            </a:r>
            <a:r>
              <a:rPr lang="cs-CZ" dirty="0" smtClean="0">
                <a:latin typeface="Arial" pitchFamily="34" charset="0"/>
                <a:cs typeface="Arial" pitchFamily="34" charset="0"/>
              </a:rPr>
              <a:t>.</a:t>
            </a:r>
          </a:p>
          <a:p>
            <a:endParaRPr lang="cs-CZ" dirty="0" smtClean="0">
              <a:latin typeface="Arial" pitchFamily="34" charset="0"/>
              <a:cs typeface="Arial" pitchFamily="34" charset="0"/>
            </a:endParaRPr>
          </a:p>
          <a:p>
            <a:endParaRPr lang="cs-CZ" dirty="0" smtClean="0">
              <a:latin typeface="Arial" pitchFamily="34" charset="0"/>
              <a:cs typeface="Arial" pitchFamily="34" charset="0"/>
            </a:endParaRPr>
          </a:p>
          <a:p>
            <a:endParaRPr lang="cs-CZ" dirty="0">
              <a:latin typeface="Arial" pitchFamily="34" charset="0"/>
              <a:cs typeface="Arial" pitchFamily="34" charset="0"/>
            </a:endParaRPr>
          </a:p>
          <a:p>
            <a:r>
              <a:rPr lang="cs-CZ" dirty="0">
                <a:latin typeface="Arial" pitchFamily="34" charset="0"/>
                <a:cs typeface="Arial" pitchFamily="34" charset="0"/>
              </a:rPr>
              <a:t>Použitá značka může být vytvořena zakreslením nebo nalepením přímo na kůži, případně na oblečení</a:t>
            </a:r>
            <a:r>
              <a:rPr lang="cs-CZ" dirty="0" smtClean="0">
                <a:latin typeface="Arial" pitchFamily="34" charset="0"/>
                <a:cs typeface="Arial" pitchFamily="34" charset="0"/>
              </a:rPr>
              <a:t>. </a:t>
            </a:r>
            <a:endParaRPr lang="cs-CZ"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989138"/>
            <a:ext cx="2133600" cy="2303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latin typeface="Arial" pitchFamily="34" charset="0"/>
                <a:cs typeface="Arial" pitchFamily="34" charset="0"/>
              </a:rPr>
              <a:t>Jedná se výhradně o povrchové body a takto k nim je nutné přistupovat </a:t>
            </a:r>
          </a:p>
          <a:p>
            <a:r>
              <a:rPr lang="cs-CZ" dirty="0" smtClean="0">
                <a:latin typeface="Arial" pitchFamily="34" charset="0"/>
                <a:cs typeface="Arial" pitchFamily="34" charset="0"/>
              </a:rPr>
              <a:t>Jejich největší výhodou je jednoznačná poloha a tím i vysoká přesnost odečtu.</a:t>
            </a:r>
            <a:endParaRPr lang="cs-CZ" dirty="0"/>
          </a:p>
        </p:txBody>
      </p:sp>
      <p:pic>
        <p:nvPicPr>
          <p:cNvPr id="4" name="Obrázek 3" descr="DSC_0047.JPG"/>
          <p:cNvPicPr>
            <a:picLocks noChangeAspect="1"/>
          </p:cNvPicPr>
          <p:nvPr/>
        </p:nvPicPr>
        <p:blipFill>
          <a:blip r:embed="rId2" cstate="print"/>
          <a:stretch>
            <a:fillRect/>
          </a:stretch>
        </p:blipFill>
        <p:spPr>
          <a:xfrm>
            <a:off x="251520" y="3933056"/>
            <a:ext cx="3898803" cy="2592289"/>
          </a:xfrm>
          <a:prstGeom prst="rect">
            <a:avLst/>
          </a:prstGeom>
        </p:spPr>
      </p:pic>
      <p:pic>
        <p:nvPicPr>
          <p:cNvPr id="5" name="Obrázek 4" descr="DSC_0050.JPG"/>
          <p:cNvPicPr>
            <a:picLocks noChangeAspect="1"/>
          </p:cNvPicPr>
          <p:nvPr/>
        </p:nvPicPr>
        <p:blipFill>
          <a:blip r:embed="rId3" cstate="print"/>
          <a:stretch>
            <a:fillRect/>
          </a:stretch>
        </p:blipFill>
        <p:spPr>
          <a:xfrm>
            <a:off x="4427983" y="3907629"/>
            <a:ext cx="3960441" cy="26332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značek</a:t>
            </a:r>
            <a:endParaRPr lang="cs-CZ" dirty="0"/>
          </a:p>
        </p:txBody>
      </p:sp>
      <p:sp>
        <p:nvSpPr>
          <p:cNvPr id="3" name="Zástupný symbol pro obsah 2"/>
          <p:cNvSpPr>
            <a:spLocks noGrp="1"/>
          </p:cNvSpPr>
          <p:nvPr>
            <p:ph idx="1"/>
          </p:nvPr>
        </p:nvSpPr>
        <p:spPr/>
        <p:txBody>
          <a:bodyPr/>
          <a:lstStyle/>
          <a:p>
            <a:r>
              <a:rPr lang="cs-CZ" dirty="0" smtClean="0"/>
              <a:t>Tvarem, barvou, přechodem</a:t>
            </a:r>
          </a:p>
          <a:p>
            <a:pPr lvl="1"/>
            <a:r>
              <a:rPr lang="cs-CZ" sz="3600" dirty="0" smtClean="0"/>
              <a:t>Plné</a:t>
            </a:r>
          </a:p>
          <a:p>
            <a:pPr lvl="1"/>
            <a:r>
              <a:rPr lang="cs-CZ" sz="3600" dirty="0" smtClean="0"/>
              <a:t>Zvýrazněné</a:t>
            </a:r>
          </a:p>
          <a:p>
            <a:pPr lvl="1"/>
            <a:r>
              <a:rPr lang="cs-CZ" sz="3600" dirty="0" smtClean="0"/>
              <a:t>Soustředné</a:t>
            </a:r>
          </a:p>
          <a:p>
            <a:pPr lvl="1"/>
            <a:r>
              <a:rPr lang="cs-CZ" sz="3600" dirty="0" smtClean="0"/>
              <a:t>Kontrastní</a:t>
            </a:r>
          </a:p>
          <a:p>
            <a:pPr lvl="1"/>
            <a:endParaRPr lang="cs-CZ" dirty="0" smtClean="0"/>
          </a:p>
          <a:p>
            <a:endParaRPr lang="cs-CZ" dirty="0"/>
          </a:p>
        </p:txBody>
      </p:sp>
      <p:pic>
        <p:nvPicPr>
          <p:cNvPr id="32771" name="Picture 3"/>
          <p:cNvPicPr>
            <a:picLocks noChangeAspect="1" noChangeArrowheads="1"/>
          </p:cNvPicPr>
          <p:nvPr/>
        </p:nvPicPr>
        <p:blipFill>
          <a:blip r:embed="rId2" cstate="print"/>
          <a:srcRect/>
          <a:stretch>
            <a:fillRect/>
          </a:stretch>
        </p:blipFill>
        <p:spPr bwMode="auto">
          <a:xfrm>
            <a:off x="3923928" y="2780928"/>
            <a:ext cx="2745563" cy="710905"/>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srcRect/>
          <a:stretch>
            <a:fillRect/>
          </a:stretch>
        </p:blipFill>
        <p:spPr bwMode="auto">
          <a:xfrm>
            <a:off x="3995936" y="2132856"/>
            <a:ext cx="2758863" cy="682749"/>
          </a:xfrm>
          <a:prstGeom prst="rect">
            <a:avLst/>
          </a:prstGeom>
          <a:noFill/>
          <a:ln w="9525">
            <a:noFill/>
            <a:miter lim="800000"/>
            <a:headEnd/>
            <a:tailEnd/>
          </a:ln>
        </p:spPr>
      </p:pic>
      <p:pic>
        <p:nvPicPr>
          <p:cNvPr id="32773" name="Picture 5"/>
          <p:cNvPicPr>
            <a:picLocks noChangeAspect="1" noChangeArrowheads="1"/>
          </p:cNvPicPr>
          <p:nvPr/>
        </p:nvPicPr>
        <p:blipFill>
          <a:blip r:embed="rId4" cstate="print"/>
          <a:srcRect/>
          <a:stretch>
            <a:fillRect/>
          </a:stretch>
        </p:blipFill>
        <p:spPr bwMode="auto">
          <a:xfrm>
            <a:off x="4139952" y="3501008"/>
            <a:ext cx="2438400" cy="657225"/>
          </a:xfrm>
          <a:prstGeom prst="rect">
            <a:avLst/>
          </a:prstGeom>
          <a:noFill/>
          <a:ln w="9525">
            <a:noFill/>
            <a:miter lim="800000"/>
            <a:headEnd/>
            <a:tailEnd/>
          </a:ln>
        </p:spPr>
      </p:pic>
      <p:pic>
        <p:nvPicPr>
          <p:cNvPr id="32774" name="Picture 6"/>
          <p:cNvPicPr>
            <a:picLocks noChangeAspect="1" noChangeArrowheads="1"/>
          </p:cNvPicPr>
          <p:nvPr/>
        </p:nvPicPr>
        <p:blipFill>
          <a:blip r:embed="rId5" cstate="print"/>
          <a:srcRect/>
          <a:stretch>
            <a:fillRect/>
          </a:stretch>
        </p:blipFill>
        <p:spPr bwMode="auto">
          <a:xfrm>
            <a:off x="4067944" y="4221088"/>
            <a:ext cx="2520280" cy="62792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Kinematika pohybu lidského těla</a:t>
            </a:r>
            <a:endParaRPr lang="cs-CZ" dirty="0"/>
          </a:p>
        </p:txBody>
      </p:sp>
      <p:sp>
        <p:nvSpPr>
          <p:cNvPr id="3" name="Zástupný symbol pro obsah 2"/>
          <p:cNvSpPr>
            <a:spLocks noGrp="1"/>
          </p:cNvSpPr>
          <p:nvPr>
            <p:ph idx="1"/>
          </p:nvPr>
        </p:nvSpPr>
        <p:spPr/>
        <p:txBody>
          <a:bodyPr/>
          <a:lstStyle/>
          <a:p>
            <a:r>
              <a:rPr lang="cs-CZ" dirty="0" smtClean="0"/>
              <a:t>Zabývá se studiem těla a jeho pohybu bez ohledu na příčiny</a:t>
            </a:r>
          </a:p>
          <a:p>
            <a:r>
              <a:rPr lang="cs-CZ" dirty="0" smtClean="0"/>
              <a:t>Zaměřuje se na popis a kvantifikaci polohy a pohybu těla, jeho segmentů, nebo jiných vybraných bodů</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Identifikace značek</a:t>
            </a:r>
            <a:endParaRPr lang="cs-CZ" dirty="0"/>
          </a:p>
        </p:txBody>
      </p:sp>
      <p:sp>
        <p:nvSpPr>
          <p:cNvPr id="3" name="Zástupný symbol pro obsah 2"/>
          <p:cNvSpPr>
            <a:spLocks noGrp="1"/>
          </p:cNvSpPr>
          <p:nvPr>
            <p:ph idx="1"/>
          </p:nvPr>
        </p:nvSpPr>
        <p:spPr/>
        <p:txBody>
          <a:bodyPr>
            <a:normAutofit lnSpcReduction="10000"/>
          </a:bodyPr>
          <a:lstStyle/>
          <a:p>
            <a:r>
              <a:rPr lang="cs-CZ" b="1" dirty="0" smtClean="0"/>
              <a:t>Manuální</a:t>
            </a:r>
          </a:p>
          <a:p>
            <a:pPr lvl="1"/>
            <a:r>
              <a:rPr lang="cs-CZ" dirty="0" smtClean="0"/>
              <a:t>Značky jsou identifikovány operátorem, který označí střed značky</a:t>
            </a:r>
          </a:p>
          <a:p>
            <a:r>
              <a:rPr lang="cs-CZ" b="1" dirty="0" smtClean="0"/>
              <a:t>Automatická</a:t>
            </a:r>
          </a:p>
          <a:p>
            <a:pPr lvl="1"/>
            <a:r>
              <a:rPr lang="cs-CZ" dirty="0" smtClean="0"/>
              <a:t>Značky po prvním zadání identifikuje software a řídí se zadávacím parametrem (střed značky, těžiště značky, korelace obrazových bodů apod.)</a:t>
            </a:r>
          </a:p>
          <a:p>
            <a:pPr lvl="1"/>
            <a:endParaRPr lang="cs-CZ" dirty="0" smtClean="0"/>
          </a:p>
          <a:p>
            <a:pPr lvl="1">
              <a:buNone/>
            </a:pPr>
            <a:r>
              <a:rPr lang="cs-CZ" i="1" dirty="0" smtClean="0"/>
              <a:t>Značka může během záběru měnit svůj tvar, velikost, barvu (jas) apod.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Povrchové body těla - značky</a:t>
            </a:r>
            <a:endParaRPr lang="cs-CZ" dirty="0"/>
          </a:p>
        </p:txBody>
      </p:sp>
      <p:graphicFrame>
        <p:nvGraphicFramePr>
          <p:cNvPr id="1026" name="Object 2"/>
          <p:cNvGraphicFramePr>
            <a:graphicFrameLocks noChangeAspect="1"/>
          </p:cNvGraphicFramePr>
          <p:nvPr/>
        </p:nvGraphicFramePr>
        <p:xfrm>
          <a:off x="0" y="1988840"/>
          <a:ext cx="3267363" cy="3528392"/>
        </p:xfrm>
        <a:graphic>
          <a:graphicData uri="http://schemas.openxmlformats.org/presentationml/2006/ole">
            <mc:AlternateContent xmlns:mc="http://schemas.openxmlformats.org/markup-compatibility/2006">
              <mc:Choice xmlns:v="urn:schemas-microsoft-com:vml" Requires="v">
                <p:oleObj spid="_x0000_s1027" name="Rastrový obrázek" r:id="rId3" imgW="2933406" imgH="3257699" progId="PBrush">
                  <p:embed/>
                </p:oleObj>
              </mc:Choice>
              <mc:Fallback>
                <p:oleObj name="Rastrový obrázek" r:id="rId3" imgW="2933406" imgH="3257699"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8840"/>
                        <a:ext cx="3267363" cy="3528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Obrázek 10" descr="hau-10000.jpeg"/>
          <p:cNvPicPr>
            <a:picLocks noChangeAspect="1"/>
          </p:cNvPicPr>
          <p:nvPr/>
        </p:nvPicPr>
        <p:blipFill>
          <a:blip r:embed="rId5" cstate="print"/>
          <a:srcRect l="33200" t="22438" r="35300" b="4063"/>
          <a:stretch>
            <a:fillRect/>
          </a:stretch>
        </p:blipFill>
        <p:spPr>
          <a:xfrm>
            <a:off x="3491880" y="1556792"/>
            <a:ext cx="2736304" cy="5107767"/>
          </a:xfrm>
          <a:prstGeom prst="rect">
            <a:avLst/>
          </a:prstGeom>
        </p:spPr>
      </p:pic>
      <p:sp>
        <p:nvSpPr>
          <p:cNvPr id="12" name="TextovéPole 11"/>
          <p:cNvSpPr txBox="1"/>
          <p:nvPr/>
        </p:nvSpPr>
        <p:spPr>
          <a:xfrm>
            <a:off x="6349902" y="1916832"/>
            <a:ext cx="2790957" cy="3970318"/>
          </a:xfrm>
          <a:prstGeom prst="rect">
            <a:avLst/>
          </a:prstGeom>
          <a:noFill/>
        </p:spPr>
        <p:txBody>
          <a:bodyPr wrap="none" rtlCol="0">
            <a:spAutoFit/>
          </a:bodyPr>
          <a:lstStyle/>
          <a:p>
            <a:r>
              <a:rPr lang="cs-CZ" dirty="0" smtClean="0"/>
              <a:t>Spánková kost</a:t>
            </a:r>
          </a:p>
          <a:p>
            <a:endParaRPr lang="cs-CZ" dirty="0" smtClean="0"/>
          </a:p>
          <a:p>
            <a:r>
              <a:rPr lang="cs-CZ" dirty="0" smtClean="0"/>
              <a:t>Rameno – </a:t>
            </a:r>
            <a:r>
              <a:rPr lang="cs-CZ" i="1" dirty="0" err="1" smtClean="0"/>
              <a:t>acromion</a:t>
            </a:r>
            <a:endParaRPr lang="cs-CZ" i="1" dirty="0" smtClean="0"/>
          </a:p>
          <a:p>
            <a:endParaRPr lang="cs-CZ" i="1" dirty="0" smtClean="0"/>
          </a:p>
          <a:p>
            <a:r>
              <a:rPr lang="cs-CZ" dirty="0" smtClean="0"/>
              <a:t>Loket – </a:t>
            </a:r>
            <a:r>
              <a:rPr lang="cs-CZ" i="1" dirty="0" err="1" smtClean="0"/>
              <a:t>epicondyle</a:t>
            </a:r>
            <a:endParaRPr lang="cs-CZ" i="1" dirty="0" smtClean="0"/>
          </a:p>
          <a:p>
            <a:endParaRPr lang="cs-CZ" i="1" dirty="0" smtClean="0"/>
          </a:p>
          <a:p>
            <a:r>
              <a:rPr lang="cs-CZ" dirty="0" smtClean="0"/>
              <a:t>Zápěstí – </a:t>
            </a:r>
            <a:r>
              <a:rPr lang="cs-CZ" i="1" dirty="0" smtClean="0"/>
              <a:t>ulna, </a:t>
            </a:r>
            <a:r>
              <a:rPr lang="cs-CZ" i="1" dirty="0" err="1" smtClean="0"/>
              <a:t>radius</a:t>
            </a:r>
            <a:endParaRPr lang="cs-CZ" i="1" dirty="0" smtClean="0"/>
          </a:p>
          <a:p>
            <a:endParaRPr lang="cs-CZ" i="1" dirty="0" smtClean="0"/>
          </a:p>
          <a:p>
            <a:r>
              <a:rPr lang="cs-CZ" dirty="0" smtClean="0"/>
              <a:t>Bok – </a:t>
            </a:r>
            <a:r>
              <a:rPr lang="cs-CZ" i="1" dirty="0" smtClean="0"/>
              <a:t>trochanter major</a:t>
            </a:r>
          </a:p>
          <a:p>
            <a:endParaRPr lang="cs-CZ" i="1" dirty="0" smtClean="0"/>
          </a:p>
          <a:p>
            <a:r>
              <a:rPr lang="cs-CZ" dirty="0" smtClean="0"/>
              <a:t>Koleno – </a:t>
            </a:r>
            <a:r>
              <a:rPr lang="cs-CZ" i="1" dirty="0" smtClean="0"/>
              <a:t>vnější strana čéšky</a:t>
            </a:r>
          </a:p>
          <a:p>
            <a:endParaRPr lang="cs-CZ" i="1" dirty="0" smtClean="0"/>
          </a:p>
          <a:p>
            <a:r>
              <a:rPr lang="cs-CZ" dirty="0" smtClean="0"/>
              <a:t>Kotník - </a:t>
            </a:r>
            <a:r>
              <a:rPr lang="cs-CZ" i="1" dirty="0" smtClean="0"/>
              <a:t>fibula</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lstStyle/>
          <a:p>
            <a:r>
              <a:rPr lang="cs-CZ" dirty="0" smtClean="0"/>
              <a:t>Příklady bodů a značek</a:t>
            </a:r>
            <a:endParaRPr lang="cs-CZ" dirty="0"/>
          </a:p>
        </p:txBody>
      </p:sp>
      <p:sp>
        <p:nvSpPr>
          <p:cNvPr id="5" name="Zástupný symbol pro obsah 4"/>
          <p:cNvSpPr>
            <a:spLocks noGrp="1"/>
          </p:cNvSpPr>
          <p:nvPr>
            <p:ph idx="1"/>
          </p:nvPr>
        </p:nvSpPr>
        <p:spPr>
          <a:xfrm>
            <a:off x="323528" y="908720"/>
            <a:ext cx="8229600" cy="4525963"/>
          </a:xfrm>
        </p:spPr>
        <p:txBody>
          <a:bodyPr/>
          <a:lstStyle/>
          <a:p>
            <a:r>
              <a:rPr lang="cs-CZ" dirty="0" smtClean="0"/>
              <a:t>Dolní končetina</a:t>
            </a:r>
          </a:p>
          <a:p>
            <a:pPr lvl="1"/>
            <a:r>
              <a:rPr lang="cs-CZ" dirty="0" smtClean="0"/>
              <a:t>Kotník – vnější strana kosti lýtkové i hlezenní je dobře palpačně identifikovatelná</a:t>
            </a:r>
          </a:p>
          <a:p>
            <a:pPr lvl="1"/>
            <a:r>
              <a:rPr lang="cs-CZ" dirty="0" smtClean="0"/>
              <a:t>Malíková strana 5. metatarsu je to samé</a:t>
            </a:r>
            <a:endParaRPr lang="cs-CZ" dirty="0"/>
          </a:p>
        </p:txBody>
      </p:sp>
      <p:pic>
        <p:nvPicPr>
          <p:cNvPr id="34818" name="Picture 2" descr="VÃ½sledek obrÃ¡zku pro kotnÃ­k"/>
          <p:cNvPicPr>
            <a:picLocks noChangeAspect="1" noChangeArrowheads="1"/>
          </p:cNvPicPr>
          <p:nvPr/>
        </p:nvPicPr>
        <p:blipFill>
          <a:blip r:embed="rId2" cstate="print"/>
          <a:srcRect t="11373"/>
          <a:stretch>
            <a:fillRect/>
          </a:stretch>
        </p:blipFill>
        <p:spPr bwMode="auto">
          <a:xfrm>
            <a:off x="323528" y="2852936"/>
            <a:ext cx="4248472" cy="3366794"/>
          </a:xfrm>
          <a:prstGeom prst="rect">
            <a:avLst/>
          </a:prstGeom>
          <a:noFill/>
        </p:spPr>
      </p:pic>
      <p:pic>
        <p:nvPicPr>
          <p:cNvPr id="34819" name="Picture 3"/>
          <p:cNvPicPr>
            <a:picLocks noChangeAspect="1" noChangeArrowheads="1"/>
          </p:cNvPicPr>
          <p:nvPr/>
        </p:nvPicPr>
        <p:blipFill>
          <a:blip r:embed="rId3" cstate="print"/>
          <a:srcRect/>
          <a:stretch>
            <a:fillRect/>
          </a:stretch>
        </p:blipFill>
        <p:spPr bwMode="auto">
          <a:xfrm>
            <a:off x="4716016" y="3140968"/>
            <a:ext cx="3810000" cy="25431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Body a segmenty těla</a:t>
            </a:r>
            <a:endParaRPr lang="cs-CZ" dirty="0"/>
          </a:p>
        </p:txBody>
      </p:sp>
      <p:sp>
        <p:nvSpPr>
          <p:cNvPr id="4" name="Zástupný symbol pro obsah 3"/>
          <p:cNvSpPr>
            <a:spLocks noGrp="1"/>
          </p:cNvSpPr>
          <p:nvPr>
            <p:ph sz="half" idx="1"/>
          </p:nvPr>
        </p:nvSpPr>
        <p:spPr>
          <a:xfrm>
            <a:off x="323528" y="1600200"/>
            <a:ext cx="4172272" cy="4525963"/>
          </a:xfrm>
        </p:spPr>
        <p:txBody>
          <a:bodyPr/>
          <a:lstStyle/>
          <a:p>
            <a:r>
              <a:rPr lang="cs-CZ" dirty="0" smtClean="0"/>
              <a:t>Značky reprezentují vybrané body (5. metatarsu, kotník, hlavičku fibuly, vnější </a:t>
            </a:r>
            <a:r>
              <a:rPr lang="cs-CZ" dirty="0" err="1" smtClean="0"/>
              <a:t>epicondyl</a:t>
            </a:r>
            <a:r>
              <a:rPr lang="cs-CZ" dirty="0" smtClean="0"/>
              <a:t> femuru apod.)</a:t>
            </a:r>
          </a:p>
          <a:p>
            <a:r>
              <a:rPr lang="cs-CZ" dirty="0" smtClean="0"/>
              <a:t>Značky pak nemusejí reprezentovat polohu celého segmentu (noha, dolní končetina apod.)</a:t>
            </a:r>
            <a:endParaRPr lang="cs-CZ" dirty="0"/>
          </a:p>
        </p:txBody>
      </p:sp>
      <p:sp>
        <p:nvSpPr>
          <p:cNvPr id="5" name="Zástupný symbol pro obsah 4"/>
          <p:cNvSpPr>
            <a:spLocks noGrp="1"/>
          </p:cNvSpPr>
          <p:nvPr>
            <p:ph sz="half" idx="2"/>
          </p:nvPr>
        </p:nvSpPr>
        <p:spPr/>
        <p:txBody>
          <a:bodyPr/>
          <a:lstStyle/>
          <a:p>
            <a:endParaRPr lang="cs-CZ" dirty="0"/>
          </a:p>
        </p:txBody>
      </p:sp>
      <p:pic>
        <p:nvPicPr>
          <p:cNvPr id="33793" name="Picture 1"/>
          <p:cNvPicPr>
            <a:picLocks noChangeAspect="1" noChangeArrowheads="1"/>
          </p:cNvPicPr>
          <p:nvPr/>
        </p:nvPicPr>
        <p:blipFill>
          <a:blip r:embed="rId2" cstate="print"/>
          <a:srcRect/>
          <a:stretch>
            <a:fillRect/>
          </a:stretch>
        </p:blipFill>
        <p:spPr bwMode="auto">
          <a:xfrm>
            <a:off x="5364088" y="1412776"/>
            <a:ext cx="3456384" cy="5188624"/>
          </a:xfrm>
          <a:prstGeom prst="rect">
            <a:avLst/>
          </a:prstGeom>
          <a:noFill/>
          <a:ln w="9525">
            <a:noFill/>
            <a:miter lim="800000"/>
            <a:headEnd/>
            <a:tailEnd/>
          </a:ln>
        </p:spPr>
      </p:pic>
      <p:cxnSp>
        <p:nvCxnSpPr>
          <p:cNvPr id="9" name="Přímá spojovací čára 8"/>
          <p:cNvCxnSpPr/>
          <p:nvPr/>
        </p:nvCxnSpPr>
        <p:spPr>
          <a:xfrm flipV="1">
            <a:off x="6012160" y="5805264"/>
            <a:ext cx="1080120" cy="288032"/>
          </a:xfrm>
          <a:prstGeom prst="line">
            <a:avLst/>
          </a:prstGeom>
          <a:ln w="730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flipV="1">
            <a:off x="7092280" y="2636912"/>
            <a:ext cx="360040" cy="3168352"/>
          </a:xfrm>
          <a:prstGeom prst="line">
            <a:avLst/>
          </a:prstGeom>
          <a:ln w="730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flipV="1">
            <a:off x="7452320" y="1484784"/>
            <a:ext cx="1296144" cy="1152128"/>
          </a:xfrm>
          <a:prstGeom prst="line">
            <a:avLst/>
          </a:prstGeom>
          <a:ln w="73025">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cs-CZ" altLang="cs-CZ" smtClean="0"/>
              <a:t>Vědecké zkoumání pohybu</a:t>
            </a:r>
          </a:p>
        </p:txBody>
      </p:sp>
      <p:sp>
        <p:nvSpPr>
          <p:cNvPr id="86019" name="Rectangle 3"/>
          <p:cNvSpPr>
            <a:spLocks noGrp="1" noChangeArrowheads="1"/>
          </p:cNvSpPr>
          <p:nvPr>
            <p:ph type="body" idx="1"/>
          </p:nvPr>
        </p:nvSpPr>
        <p:spPr/>
        <p:txBody>
          <a:bodyPr/>
          <a:lstStyle/>
          <a:p>
            <a:pPr eaLnBrk="1" hangingPunct="1">
              <a:defRPr/>
            </a:pPr>
            <a:r>
              <a:rPr lang="cs-CZ" altLang="cs-CZ" smtClean="0"/>
              <a:t>Biomechanika</a:t>
            </a:r>
          </a:p>
          <a:p>
            <a:pPr lvl="1" eaLnBrk="1" hangingPunct="1">
              <a:defRPr/>
            </a:pPr>
            <a:r>
              <a:rPr lang="cs-CZ" altLang="cs-CZ" smtClean="0"/>
              <a:t>Biomechanika se jako vědní obor zabývá mechanickou strukturou a mechanickým chováním živých systémů a jejich interakcemi s okolím. </a:t>
            </a:r>
          </a:p>
          <a:p>
            <a:pPr eaLnBrk="1" hangingPunct="1">
              <a:defRPr/>
            </a:pPr>
            <a:r>
              <a:rPr lang="cs-CZ" altLang="cs-CZ" smtClean="0"/>
              <a:t>Kinantropologie</a:t>
            </a:r>
          </a:p>
          <a:p>
            <a:pPr lvl="1" eaLnBrk="1" hangingPunct="1">
              <a:defRPr/>
            </a:pPr>
            <a:r>
              <a:rPr lang="cs-CZ" altLang="cs-CZ" b="1" smtClean="0"/>
              <a:t>Kinantropologie</a:t>
            </a:r>
            <a:r>
              <a:rPr lang="cs-CZ" altLang="cs-CZ" smtClean="0"/>
              <a:t> se jako vědní obor zabývá pohybem člověka (v zahraničí kineziologie).</a:t>
            </a:r>
          </a:p>
          <a:p>
            <a:pPr lvl="1" eaLnBrk="1" hangingPunct="1">
              <a:defRPr/>
            </a:pPr>
            <a:endParaRPr lang="cs-CZ" altLang="cs-CZ"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cs-CZ" altLang="cs-CZ" smtClean="0"/>
              <a:t>Biomechanika</a:t>
            </a:r>
          </a:p>
        </p:txBody>
      </p:sp>
      <p:sp>
        <p:nvSpPr>
          <p:cNvPr id="82947" name="Rectangle 3"/>
          <p:cNvSpPr>
            <a:spLocks noGrp="1" noChangeArrowheads="1"/>
          </p:cNvSpPr>
          <p:nvPr>
            <p:ph type="body" idx="1"/>
          </p:nvPr>
        </p:nvSpPr>
        <p:spPr>
          <a:xfrm>
            <a:off x="457200" y="1600200"/>
            <a:ext cx="8507413" cy="4530725"/>
          </a:xfrm>
        </p:spPr>
        <p:txBody>
          <a:bodyPr/>
          <a:lstStyle/>
          <a:p>
            <a:pPr eaLnBrk="1" hangingPunct="1">
              <a:defRPr/>
            </a:pPr>
            <a:r>
              <a:rPr lang="cs-CZ" altLang="cs-CZ" smtClean="0"/>
              <a:t>Biomechanika se podle povahy, směru a metody práce dělí na biomechaniku:</a:t>
            </a:r>
          </a:p>
          <a:p>
            <a:pPr lvl="1" eaLnBrk="1" hangingPunct="1">
              <a:defRPr/>
            </a:pPr>
            <a:r>
              <a:rPr lang="cs-CZ" altLang="cs-CZ" smtClean="0"/>
              <a:t>vnitřní</a:t>
            </a:r>
          </a:p>
          <a:p>
            <a:pPr lvl="1" eaLnBrk="1" hangingPunct="1">
              <a:defRPr/>
            </a:pPr>
            <a:r>
              <a:rPr lang="cs-CZ" altLang="cs-CZ" smtClean="0"/>
              <a:t>vnější</a:t>
            </a:r>
          </a:p>
          <a:p>
            <a:pPr lvl="1" eaLnBrk="1" hangingPunct="1">
              <a:defRPr/>
            </a:pPr>
            <a:r>
              <a:rPr lang="cs-CZ" altLang="cs-CZ" smtClean="0"/>
              <a:t>všeobecnou</a:t>
            </a:r>
          </a:p>
          <a:p>
            <a:pPr lvl="1" eaLnBrk="1" hangingPunct="1">
              <a:defRPr/>
            </a:pPr>
            <a:r>
              <a:rPr lang="cs-CZ" altLang="cs-CZ" smtClean="0"/>
              <a:t>aplikovanou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endParaRPr lang="cs-CZ" altLang="cs-CZ" smtClean="0"/>
          </a:p>
        </p:txBody>
      </p:sp>
      <p:sp>
        <p:nvSpPr>
          <p:cNvPr id="90115" name="Rectangle 3"/>
          <p:cNvSpPr>
            <a:spLocks noGrp="1" noChangeArrowheads="1"/>
          </p:cNvSpPr>
          <p:nvPr>
            <p:ph type="body" idx="1"/>
          </p:nvPr>
        </p:nvSpPr>
        <p:spPr/>
        <p:txBody>
          <a:bodyPr/>
          <a:lstStyle/>
          <a:p>
            <a:pPr eaLnBrk="1" hangingPunct="1">
              <a:defRPr/>
            </a:pPr>
            <a:r>
              <a:rPr lang="cs-CZ" altLang="cs-CZ" smtClean="0"/>
              <a:t>Vnitřní biomechanika vychází především z oblasti fyziologie a biologie a zabývá se svalovými silami uvnitř těla. Na vnitřní biomechaniku navazuje biomechanika vnější</a:t>
            </a:r>
          </a:p>
          <a:p>
            <a:pPr eaLnBrk="1" hangingPunct="1">
              <a:defRPr/>
            </a:pPr>
            <a:r>
              <a:rPr lang="cs-CZ" altLang="cs-CZ" smtClean="0"/>
              <a:t>Vnější biomechanika vychází především z pohledu fyzikálního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endParaRPr lang="cs-CZ" altLang="cs-CZ" smtClean="0"/>
          </a:p>
        </p:txBody>
      </p:sp>
      <p:sp>
        <p:nvSpPr>
          <p:cNvPr id="91139" name="Rectangle 3"/>
          <p:cNvSpPr>
            <a:spLocks noGrp="1" noChangeArrowheads="1"/>
          </p:cNvSpPr>
          <p:nvPr>
            <p:ph type="body" idx="1"/>
          </p:nvPr>
        </p:nvSpPr>
        <p:spPr/>
        <p:txBody>
          <a:bodyPr/>
          <a:lstStyle/>
          <a:p>
            <a:pPr eaLnBrk="1" hangingPunct="1">
              <a:defRPr/>
            </a:pPr>
            <a:r>
              <a:rPr lang="cs-CZ" altLang="cs-CZ" dirty="0" smtClean="0"/>
              <a:t>Všeobecná biomechanika je ještě dále dělena na tři základní části: </a:t>
            </a:r>
            <a:r>
              <a:rPr lang="cs-CZ" altLang="cs-CZ" dirty="0" smtClean="0">
                <a:solidFill>
                  <a:schemeClr val="hlink"/>
                </a:solidFill>
              </a:rPr>
              <a:t>kinematiku, biodynamiku a biostatiku.</a:t>
            </a:r>
            <a:r>
              <a:rPr lang="cs-CZ" altLang="cs-CZ" dirty="0" smtClean="0"/>
              <a:t> </a:t>
            </a:r>
          </a:p>
          <a:p>
            <a:pPr eaLnBrk="1" hangingPunct="1">
              <a:defRPr/>
            </a:pPr>
            <a:r>
              <a:rPr lang="cs-CZ" altLang="cs-CZ" dirty="0" smtClean="0"/>
              <a:t>Biodynamika dává do vztahu příčiny a důsledky mezi polohou a pohybem těla a mezi silami, které tento stav způsobily.</a:t>
            </a:r>
          </a:p>
          <a:p>
            <a:pPr eaLnBrk="1" hangingPunct="1">
              <a:defRPr/>
            </a:pPr>
            <a:r>
              <a:rPr lang="cs-CZ" altLang="cs-CZ" dirty="0" smtClean="0">
                <a:solidFill>
                  <a:srgbClr val="FF0000"/>
                </a:solidFill>
              </a:rPr>
              <a:t>Kinematika sleduje polohu a pohyb těla bez ohledu na příčiny vzniku tohoto stavu.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cs-CZ" altLang="cs-CZ" smtClean="0"/>
              <a:t>Kinantropologie</a:t>
            </a:r>
          </a:p>
        </p:txBody>
      </p:sp>
      <p:sp>
        <p:nvSpPr>
          <p:cNvPr id="87043" name="Rectangle 3"/>
          <p:cNvSpPr>
            <a:spLocks noGrp="1" noChangeArrowheads="1"/>
          </p:cNvSpPr>
          <p:nvPr>
            <p:ph type="body" idx="1"/>
          </p:nvPr>
        </p:nvSpPr>
        <p:spPr>
          <a:xfrm>
            <a:off x="457200" y="1341438"/>
            <a:ext cx="8229600" cy="4789487"/>
          </a:xfrm>
        </p:spPr>
        <p:txBody>
          <a:bodyPr/>
          <a:lstStyle/>
          <a:p>
            <a:pPr eaLnBrk="1" hangingPunct="1">
              <a:defRPr/>
            </a:pPr>
            <a:r>
              <a:rPr lang="cs-CZ" altLang="cs-CZ" dirty="0" smtClean="0"/>
              <a:t>Věda o pohybu člověka (v zahraničí kineziologie). Jedná se o </a:t>
            </a:r>
            <a:r>
              <a:rPr lang="cs-CZ" altLang="cs-CZ" dirty="0" err="1" smtClean="0"/>
              <a:t>multidisciplinární</a:t>
            </a:r>
            <a:r>
              <a:rPr lang="cs-CZ" altLang="cs-CZ" dirty="0" smtClean="0"/>
              <a:t> vědu, která se specializuje na:</a:t>
            </a:r>
          </a:p>
          <a:p>
            <a:pPr lvl="2" eaLnBrk="1" hangingPunct="1">
              <a:defRPr/>
            </a:pPr>
            <a:r>
              <a:rPr lang="cs-CZ" altLang="cs-CZ" dirty="0" smtClean="0"/>
              <a:t>sportovní trénink </a:t>
            </a:r>
          </a:p>
          <a:p>
            <a:pPr lvl="2" eaLnBrk="1" hangingPunct="1">
              <a:defRPr/>
            </a:pPr>
            <a:r>
              <a:rPr lang="cs-CZ" altLang="cs-CZ" dirty="0" smtClean="0"/>
              <a:t>aplikované pohybové aktivity</a:t>
            </a:r>
          </a:p>
          <a:p>
            <a:pPr lvl="2" eaLnBrk="1" hangingPunct="1">
              <a:defRPr/>
            </a:pPr>
            <a:r>
              <a:rPr lang="cs-CZ" altLang="cs-CZ" dirty="0" smtClean="0"/>
              <a:t>psychologii TV a sportu</a:t>
            </a:r>
          </a:p>
          <a:p>
            <a:pPr lvl="2" eaLnBrk="1" hangingPunct="1">
              <a:defRPr/>
            </a:pPr>
            <a:r>
              <a:rPr lang="cs-CZ" altLang="cs-CZ" dirty="0" err="1" smtClean="0"/>
              <a:t>rekreologii</a:t>
            </a:r>
            <a:endParaRPr lang="cs-CZ" altLang="cs-CZ" dirty="0" smtClean="0"/>
          </a:p>
          <a:p>
            <a:pPr lvl="2" eaLnBrk="1" hangingPunct="1">
              <a:defRPr/>
            </a:pPr>
            <a:r>
              <a:rPr lang="cs-CZ" altLang="cs-CZ" dirty="0" smtClean="0"/>
              <a:t>didaktiku TV </a:t>
            </a:r>
          </a:p>
          <a:p>
            <a:pPr lvl="2" eaLnBrk="1" hangingPunct="1">
              <a:defRPr/>
            </a:pPr>
            <a:r>
              <a:rPr lang="cs-CZ" altLang="cs-CZ" dirty="0" smtClean="0"/>
              <a:t>atd.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Kinematická analýza</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Popsat a vyhodnotit polohu těla, segmentů a vybraných bodů</a:t>
            </a:r>
          </a:p>
          <a:p>
            <a:r>
              <a:rPr lang="cs-CZ" dirty="0" smtClean="0"/>
              <a:t>Stanovit počet nezávislých proměnných (stupňů volnosti)</a:t>
            </a:r>
          </a:p>
          <a:p>
            <a:r>
              <a:rPr lang="cs-CZ" dirty="0" smtClean="0"/>
              <a:t>Popsat a vyhodnotit změny polohy těla, segmentů a vybraných bodů (rychlost a zrychlení)</a:t>
            </a:r>
          </a:p>
          <a:p>
            <a:r>
              <a:rPr lang="cs-CZ" dirty="0" smtClean="0"/>
              <a:t>Vymezit a spočítat úhlové změny v čase (úhlová rychlost a úhlové zrychlení)</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cs-CZ" altLang="cs-CZ" smtClean="0"/>
              <a:t>Hodnocení pohybu těla</a:t>
            </a:r>
          </a:p>
        </p:txBody>
      </p:sp>
      <p:sp>
        <p:nvSpPr>
          <p:cNvPr id="92163" name="Rectangle 3"/>
          <p:cNvSpPr>
            <a:spLocks noGrp="1" noChangeArrowheads="1"/>
          </p:cNvSpPr>
          <p:nvPr>
            <p:ph type="body" idx="1"/>
          </p:nvPr>
        </p:nvSpPr>
        <p:spPr/>
        <p:txBody>
          <a:bodyPr/>
          <a:lstStyle/>
          <a:p>
            <a:pPr eaLnBrk="1" hangingPunct="1">
              <a:defRPr/>
            </a:pPr>
            <a:r>
              <a:rPr lang="cs-CZ" altLang="cs-CZ" smtClean="0"/>
              <a:t>Pohyb těla je způsoben zapojováním jednotlivých svalů a svalových skupin, které dávají tento složitý mechanizmus do pohybu</a:t>
            </a:r>
          </a:p>
          <a:p>
            <a:pPr eaLnBrk="1" hangingPunct="1">
              <a:defRPr/>
            </a:pPr>
            <a:r>
              <a:rPr lang="cs-CZ" altLang="cs-CZ" smtClean="0"/>
              <a:t>Nejjednodušší hodnocení a popis je  z hlediska kinematiky, tedy vnější projev těla, jeho částí a segmentů, bez příčiny  vzniku a působení vnitřních sil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95288" y="620713"/>
            <a:ext cx="8229600" cy="1143000"/>
          </a:xfrm>
        </p:spPr>
        <p:txBody>
          <a:bodyPr/>
          <a:lstStyle/>
          <a:p>
            <a:pPr eaLnBrk="1" hangingPunct="1">
              <a:defRPr/>
            </a:pPr>
            <a:r>
              <a:rPr lang="cs-CZ" altLang="cs-CZ" smtClean="0">
                <a:solidFill>
                  <a:schemeClr val="tx1"/>
                </a:solidFill>
              </a:rPr>
              <a:t>Analýza pohybové činnosti</a:t>
            </a:r>
            <a:endParaRPr lang="en-US" altLang="cs-CZ" smtClean="0">
              <a:solidFill>
                <a:schemeClr val="tx1"/>
              </a:solidFill>
            </a:endParaRPr>
          </a:p>
        </p:txBody>
      </p:sp>
      <p:sp>
        <p:nvSpPr>
          <p:cNvPr id="93187" name="Rectangle 3"/>
          <p:cNvSpPr>
            <a:spLocks noGrp="1" noChangeArrowheads="1"/>
          </p:cNvSpPr>
          <p:nvPr>
            <p:ph type="body" idx="1"/>
          </p:nvPr>
        </p:nvSpPr>
        <p:spPr>
          <a:xfrm>
            <a:off x="827088" y="2276475"/>
            <a:ext cx="7489825" cy="3201988"/>
          </a:xfrm>
        </p:spPr>
        <p:txBody>
          <a:bodyPr/>
          <a:lstStyle/>
          <a:p>
            <a:pPr eaLnBrk="1" hangingPunct="1">
              <a:defRPr/>
            </a:pPr>
            <a:r>
              <a:rPr lang="cs-CZ" altLang="cs-CZ" smtClean="0"/>
              <a:t>Stanovení cíle hodnocení nebo analýzy</a:t>
            </a:r>
          </a:p>
          <a:p>
            <a:pPr eaLnBrk="1" hangingPunct="1">
              <a:defRPr/>
            </a:pPr>
            <a:r>
              <a:rPr lang="cs-CZ" altLang="cs-CZ" smtClean="0"/>
              <a:t>Výběr vhodného nástroje</a:t>
            </a:r>
          </a:p>
          <a:p>
            <a:pPr lvl="1" eaLnBrk="1" hangingPunct="1">
              <a:defRPr/>
            </a:pPr>
            <a:r>
              <a:rPr lang="cs-CZ" altLang="cs-CZ" smtClean="0"/>
              <a:t>Podmíněno</a:t>
            </a:r>
          </a:p>
          <a:p>
            <a:pPr lvl="2" eaLnBrk="1" hangingPunct="1">
              <a:defRPr/>
            </a:pPr>
            <a:r>
              <a:rPr lang="cs-CZ" altLang="cs-CZ" smtClean="0"/>
              <a:t> Lidskou kapacitou</a:t>
            </a:r>
          </a:p>
          <a:p>
            <a:pPr lvl="2" eaLnBrk="1" hangingPunct="1">
              <a:defRPr/>
            </a:pPr>
            <a:r>
              <a:rPr lang="cs-CZ" altLang="cs-CZ" smtClean="0"/>
              <a:t>Technickým vybavením</a:t>
            </a:r>
            <a:endParaRPr lang="en-US" altLang="cs-CZ"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3187">
                                            <p:txEl>
                                              <p:pRg st="3" end="3"/>
                                            </p:txEl>
                                          </p:spTgt>
                                        </p:tgtEl>
                                        <p:attrNameLst>
                                          <p:attrName>style.visibility</p:attrName>
                                        </p:attrNameLst>
                                      </p:cBhvr>
                                      <p:to>
                                        <p:strVal val="visible"/>
                                      </p:to>
                                    </p:set>
                                    <p:anim calcmode="lin" valueType="num">
                                      <p:cBhvr additive="base">
                                        <p:cTn id="23"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 calcmode="lin" valueType="num">
                                      <p:cBhvr additive="base">
                                        <p:cTn id="27"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3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pPr eaLnBrk="1" hangingPunct="1">
              <a:defRPr/>
            </a:pPr>
            <a:r>
              <a:rPr lang="cs-CZ" altLang="cs-CZ" sz="4900" dirty="0" smtClean="0">
                <a:solidFill>
                  <a:schemeClr val="tx1"/>
                </a:solidFill>
              </a:rPr>
              <a:t>Hodnocení </a:t>
            </a:r>
            <a:r>
              <a:rPr lang="cs-CZ" altLang="cs-CZ" dirty="0" smtClean="0">
                <a:solidFill>
                  <a:schemeClr val="tx1"/>
                </a:solidFill>
              </a:rPr>
              <a:t/>
            </a:r>
            <a:br>
              <a:rPr lang="cs-CZ" altLang="cs-CZ" dirty="0" smtClean="0">
                <a:solidFill>
                  <a:schemeClr val="tx1"/>
                </a:solidFill>
              </a:rPr>
            </a:br>
            <a:r>
              <a:rPr lang="cs-CZ" altLang="cs-CZ" sz="3600" dirty="0" smtClean="0">
                <a:solidFill>
                  <a:schemeClr val="tx1"/>
                </a:solidFill>
              </a:rPr>
              <a:t>polohy a pohybu</a:t>
            </a:r>
            <a:endParaRPr lang="cs-CZ" altLang="cs-CZ" dirty="0" smtClean="0">
              <a:solidFill>
                <a:schemeClr val="tx1"/>
              </a:solidFill>
            </a:endParaRPr>
          </a:p>
        </p:txBody>
      </p:sp>
      <p:sp>
        <p:nvSpPr>
          <p:cNvPr id="94211" name="Rectangle 3"/>
          <p:cNvSpPr>
            <a:spLocks noGrp="1" noChangeArrowheads="1"/>
          </p:cNvSpPr>
          <p:nvPr>
            <p:ph type="body" sz="half" idx="1"/>
          </p:nvPr>
        </p:nvSpPr>
        <p:spPr>
          <a:xfrm>
            <a:off x="468313" y="2332038"/>
            <a:ext cx="4186237" cy="3622675"/>
          </a:xfrm>
        </p:spPr>
        <p:txBody>
          <a:bodyPr/>
          <a:lstStyle/>
          <a:p>
            <a:pPr eaLnBrk="1" hangingPunct="1">
              <a:defRPr/>
            </a:pPr>
            <a:r>
              <a:rPr lang="cs-CZ" altLang="cs-CZ" b="1" dirty="0" smtClean="0"/>
              <a:t>Kvantitativní</a:t>
            </a:r>
          </a:p>
          <a:p>
            <a:pPr eaLnBrk="1" hangingPunct="1">
              <a:buFont typeface="Wingdings" pitchFamily="2" charset="2"/>
              <a:buNone/>
              <a:defRPr/>
            </a:pPr>
            <a:r>
              <a:rPr lang="cs-CZ" altLang="cs-CZ" dirty="0" smtClean="0"/>
              <a:t>	</a:t>
            </a:r>
            <a:r>
              <a:rPr lang="cs-CZ" altLang="cs-CZ" sz="2400" dirty="0" smtClean="0"/>
              <a:t>Hodnocení je prováděnou pomocí kvantifikace konkrétní fyzikální veličiny (čas, dráha, výška, hmotnost atd.)</a:t>
            </a:r>
          </a:p>
        </p:txBody>
      </p:sp>
      <p:sp>
        <p:nvSpPr>
          <p:cNvPr id="94212" name="Rectangle 4"/>
          <p:cNvSpPr>
            <a:spLocks noGrp="1" noChangeArrowheads="1"/>
          </p:cNvSpPr>
          <p:nvPr>
            <p:ph type="body" sz="half" idx="2"/>
          </p:nvPr>
        </p:nvSpPr>
        <p:spPr>
          <a:xfrm>
            <a:off x="4643438" y="2276475"/>
            <a:ext cx="4038600" cy="3451225"/>
          </a:xfrm>
        </p:spPr>
        <p:txBody>
          <a:bodyPr/>
          <a:lstStyle/>
          <a:p>
            <a:pPr eaLnBrk="1" hangingPunct="1">
              <a:defRPr/>
            </a:pPr>
            <a:r>
              <a:rPr lang="cs-CZ" altLang="cs-CZ" b="1" dirty="0" smtClean="0"/>
              <a:t>Kvalitativní</a:t>
            </a:r>
          </a:p>
          <a:p>
            <a:pPr eaLnBrk="1" hangingPunct="1">
              <a:buFont typeface="Wingdings" pitchFamily="2" charset="2"/>
              <a:buNone/>
              <a:defRPr/>
            </a:pPr>
            <a:r>
              <a:rPr lang="cs-CZ" altLang="cs-CZ" sz="3200" dirty="0" smtClean="0"/>
              <a:t>	</a:t>
            </a:r>
            <a:r>
              <a:rPr lang="cs-CZ" altLang="cs-CZ" sz="2400" dirty="0" smtClean="0"/>
              <a:t>Hodnocení je prováděno pomocí kvalitativních parametrů (většinou subjektivní názor hodnotitele)</a:t>
            </a:r>
          </a:p>
          <a:p>
            <a:pPr eaLnBrk="1" hangingPunct="1">
              <a:defRPr/>
            </a:pPr>
            <a:endParaRPr lang="cs-CZ" altLang="cs-CZ" sz="24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2">
                                            <p:txEl>
                                              <p:pRg st="0" end="0"/>
                                            </p:txEl>
                                          </p:spTgt>
                                        </p:tgtEl>
                                        <p:attrNameLst>
                                          <p:attrName>style.visibility</p:attrName>
                                        </p:attrNameLst>
                                      </p:cBhvr>
                                      <p:to>
                                        <p:strVal val="visible"/>
                                      </p:to>
                                    </p:set>
                                    <p:anim calcmode="lin" valueType="num">
                                      <p:cBhvr additive="base">
                                        <p:cTn id="19" dur="500" fill="hold"/>
                                        <p:tgtEl>
                                          <p:spTgt spid="942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12">
                                            <p:txEl>
                                              <p:pRg st="1" end="1"/>
                                            </p:txEl>
                                          </p:spTgt>
                                        </p:tgtEl>
                                        <p:attrNameLst>
                                          <p:attrName>style.visibility</p:attrName>
                                        </p:attrNameLst>
                                      </p:cBhvr>
                                      <p:to>
                                        <p:strVal val="visible"/>
                                      </p:to>
                                    </p:set>
                                    <p:anim calcmode="lin" valueType="num">
                                      <p:cBhvr additive="base">
                                        <p:cTn id="25" dur="500" fill="hold"/>
                                        <p:tgtEl>
                                          <p:spTgt spid="942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9421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cs-CZ" altLang="cs-CZ" smtClean="0">
                <a:solidFill>
                  <a:schemeClr val="tx1"/>
                </a:solidFill>
              </a:rPr>
              <a:t>Kvantitativní metody</a:t>
            </a:r>
            <a:endParaRPr lang="en-US" altLang="cs-CZ" smtClean="0">
              <a:solidFill>
                <a:schemeClr val="tx1"/>
              </a:solidFill>
            </a:endParaRPr>
          </a:p>
        </p:txBody>
      </p:sp>
      <p:sp>
        <p:nvSpPr>
          <p:cNvPr id="95235" name="Rectangle 3"/>
          <p:cNvSpPr>
            <a:spLocks noGrp="1" noChangeArrowheads="1"/>
          </p:cNvSpPr>
          <p:nvPr>
            <p:ph type="body" idx="1"/>
          </p:nvPr>
        </p:nvSpPr>
        <p:spPr/>
        <p:txBody>
          <a:bodyPr/>
          <a:lstStyle/>
          <a:p>
            <a:pPr eaLnBrk="1" hangingPunct="1">
              <a:defRPr/>
            </a:pPr>
            <a:r>
              <a:rPr lang="cs-CZ" altLang="cs-CZ" dirty="0" smtClean="0"/>
              <a:t>Výstupem jsou číselné hodnoty (zpravidla udávají velikost fyzikálních veličin)</a:t>
            </a:r>
          </a:p>
          <a:p>
            <a:pPr eaLnBrk="1" hangingPunct="1">
              <a:defRPr/>
            </a:pPr>
            <a:r>
              <a:rPr lang="cs-CZ" altLang="cs-CZ" b="1" dirty="0" smtClean="0"/>
              <a:t>Dynamické metody</a:t>
            </a:r>
            <a:r>
              <a:rPr lang="cs-CZ" altLang="cs-CZ" dirty="0" smtClean="0"/>
              <a:t> – měřeným parametrem je síla</a:t>
            </a:r>
          </a:p>
          <a:p>
            <a:pPr eaLnBrk="1" hangingPunct="1">
              <a:defRPr/>
            </a:pPr>
            <a:r>
              <a:rPr lang="cs-CZ" altLang="cs-CZ" b="1" dirty="0" smtClean="0"/>
              <a:t>Kinematické metody</a:t>
            </a:r>
            <a:r>
              <a:rPr lang="cs-CZ" altLang="cs-CZ" dirty="0" smtClean="0"/>
              <a:t> – sledují a popisují pohyb bez ohledu na příčiny vzniku (síly). </a:t>
            </a:r>
            <a:endParaRPr lang="en-US" alt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95288" y="0"/>
            <a:ext cx="8229600" cy="908050"/>
          </a:xfrm>
        </p:spPr>
        <p:txBody>
          <a:bodyPr/>
          <a:lstStyle/>
          <a:p>
            <a:pPr eaLnBrk="1" hangingPunct="1">
              <a:defRPr/>
            </a:pPr>
            <a:r>
              <a:rPr lang="cs-CZ" altLang="cs-CZ" smtClean="0">
                <a:solidFill>
                  <a:schemeClr val="tx1"/>
                </a:solidFill>
              </a:rPr>
              <a:t>Základní kinematické veličiny</a:t>
            </a:r>
            <a:endParaRPr lang="en-US" altLang="cs-CZ" smtClean="0">
              <a:solidFill>
                <a:schemeClr val="tx1"/>
              </a:solidFill>
            </a:endParaRPr>
          </a:p>
        </p:txBody>
      </p:sp>
      <p:graphicFrame>
        <p:nvGraphicFramePr>
          <p:cNvPr id="96259" name="Group 3"/>
          <p:cNvGraphicFramePr>
            <a:graphicFrameLocks noGrp="1"/>
          </p:cNvGraphicFramePr>
          <p:nvPr>
            <p:ph sz="half" idx="2"/>
          </p:nvPr>
        </p:nvGraphicFramePr>
        <p:xfrm>
          <a:off x="323850" y="1006475"/>
          <a:ext cx="8291513" cy="5481957"/>
        </p:xfrm>
        <a:graphic>
          <a:graphicData uri="http://schemas.openxmlformats.org/drawingml/2006/table">
            <a:tbl>
              <a:tblPr/>
              <a:tblGrid>
                <a:gridCol w="2879725"/>
                <a:gridCol w="1439863"/>
                <a:gridCol w="2089150"/>
                <a:gridCol w="1882775"/>
              </a:tblGrid>
              <a:tr h="574675">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1" u="none" strike="noStrike" cap="none" normalizeH="0" baseline="0" smtClean="0">
                          <a:ln>
                            <a:noFill/>
                          </a:ln>
                          <a:solidFill>
                            <a:schemeClr val="accent1"/>
                          </a:solidFill>
                          <a:effectLst>
                            <a:outerShdw blurRad="38100" dist="38100" dir="2700000" algn="tl">
                              <a:srgbClr val="000000"/>
                            </a:outerShdw>
                          </a:effectLst>
                          <a:latin typeface="Arial" charset="0"/>
                          <a:cs typeface="Arial" charset="0"/>
                        </a:rPr>
                        <a:t>Veličina</a:t>
                      </a:r>
                      <a:endParaRPr kumimoji="0" lang="en-US" altLang="cs-CZ" sz="2800" b="0" i="1" u="none" strike="noStrike" cap="none" normalizeH="0" baseline="0" smtClean="0">
                        <a:ln>
                          <a:noFill/>
                        </a:ln>
                        <a:solidFill>
                          <a:schemeClr val="accent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1" u="none" strike="noStrike" cap="none" normalizeH="0" baseline="0" smtClean="0">
                          <a:ln>
                            <a:noFill/>
                          </a:ln>
                          <a:solidFill>
                            <a:schemeClr val="accent1"/>
                          </a:solidFill>
                          <a:effectLst>
                            <a:outerShdw blurRad="38100" dist="38100" dir="2700000" algn="tl">
                              <a:srgbClr val="000000"/>
                            </a:outerShdw>
                          </a:effectLst>
                          <a:latin typeface="Arial" charset="0"/>
                          <a:cs typeface="Arial" charset="0"/>
                        </a:rPr>
                        <a:t>Značka</a:t>
                      </a:r>
                      <a:endParaRPr kumimoji="0" lang="en-US" altLang="cs-CZ" sz="2800" b="0" i="1" u="none" strike="noStrike" cap="none" normalizeH="0" baseline="0" smtClean="0">
                        <a:ln>
                          <a:noFill/>
                        </a:ln>
                        <a:solidFill>
                          <a:schemeClr val="accent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1" u="none" strike="noStrike" cap="none" normalizeH="0" baseline="0" smtClean="0">
                          <a:ln>
                            <a:noFill/>
                          </a:ln>
                          <a:solidFill>
                            <a:schemeClr val="accent1"/>
                          </a:solidFill>
                          <a:effectLst>
                            <a:outerShdw blurRad="38100" dist="38100" dir="2700000" algn="tl">
                              <a:srgbClr val="000000"/>
                            </a:outerShdw>
                          </a:effectLst>
                          <a:latin typeface="Arial" charset="0"/>
                          <a:cs typeface="Arial" charset="0"/>
                        </a:rPr>
                        <a:t>Jednotka</a:t>
                      </a:r>
                      <a:endParaRPr kumimoji="0" lang="en-US" altLang="cs-CZ" sz="2800" b="0" i="1" u="none" strike="noStrike" cap="none" normalizeH="0" baseline="0" smtClean="0">
                        <a:ln>
                          <a:noFill/>
                        </a:ln>
                        <a:solidFill>
                          <a:schemeClr val="accent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1" u="none" strike="noStrike" cap="none" normalizeH="0" baseline="0" smtClean="0">
                          <a:ln>
                            <a:noFill/>
                          </a:ln>
                          <a:solidFill>
                            <a:schemeClr val="accent1"/>
                          </a:solidFill>
                          <a:effectLst>
                            <a:outerShdw blurRad="38100" dist="38100" dir="2700000" algn="tl">
                              <a:srgbClr val="000000"/>
                            </a:outerShdw>
                          </a:effectLst>
                          <a:latin typeface="Arial" charset="0"/>
                          <a:cs typeface="Arial" charset="0"/>
                        </a:rPr>
                        <a:t>Značka</a:t>
                      </a:r>
                      <a:endParaRPr kumimoji="0" lang="en-US" altLang="cs-CZ" sz="2800" b="0" i="1" u="none" strike="noStrike" cap="none" normalizeH="0" baseline="0" smtClean="0">
                        <a:ln>
                          <a:noFill/>
                        </a:ln>
                        <a:solidFill>
                          <a:schemeClr val="accent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chemeClr val="folHlink"/>
                          </a:solidFill>
                          <a:effectLst>
                            <a:outerShdw blurRad="38100" dist="38100" dir="2700000" algn="tl">
                              <a:srgbClr val="000000"/>
                            </a:outerShdw>
                          </a:effectLst>
                          <a:latin typeface="Arial" charset="0"/>
                          <a:cs typeface="Arial" charset="0"/>
                        </a:rPr>
                        <a:t>Poloha</a:t>
                      </a:r>
                      <a:endParaRPr kumimoji="0" lang="en-US" altLang="cs-CZ" sz="2800" b="0" i="0" u="none" strike="noStrike" cap="none" normalizeH="0" baseline="0" smtClean="0">
                        <a:ln>
                          <a:noFill/>
                        </a:ln>
                        <a:solidFill>
                          <a:schemeClr val="folHlink"/>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chemeClr val="folHlink"/>
                          </a:solidFill>
                          <a:effectLst>
                            <a:outerShdw blurRad="38100" dist="38100" dir="2700000" algn="tl">
                              <a:srgbClr val="000000"/>
                            </a:outerShdw>
                          </a:effectLst>
                          <a:latin typeface="Arial" charset="0"/>
                          <a:cs typeface="Arial" charset="0"/>
                        </a:rPr>
                        <a:t>x,y</a:t>
                      </a:r>
                      <a:endParaRPr kumimoji="0" lang="en-US" altLang="cs-CZ" sz="2800" b="0" i="0" u="none" strike="noStrike" cap="none" normalizeH="0" baseline="0" smtClean="0">
                        <a:ln>
                          <a:noFill/>
                        </a:ln>
                        <a:solidFill>
                          <a:schemeClr val="folHlink"/>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chemeClr val="folHlink"/>
                          </a:solidFill>
                          <a:effectLst>
                            <a:outerShdw blurRad="38100" dist="38100" dir="2700000" algn="tl">
                              <a:srgbClr val="000000"/>
                            </a:outerShdw>
                          </a:effectLst>
                          <a:latin typeface="Arial" charset="0"/>
                          <a:cs typeface="Arial" charset="0"/>
                        </a:rPr>
                        <a:t>souřadnice</a:t>
                      </a:r>
                      <a:endParaRPr kumimoji="0" lang="en-US" altLang="cs-CZ" sz="2800" b="0" i="0" u="none" strike="noStrike" cap="none" normalizeH="0" baseline="0" smtClean="0">
                        <a:ln>
                          <a:noFill/>
                        </a:ln>
                        <a:solidFill>
                          <a:schemeClr val="folHlink"/>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altLang="cs-CZ"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Dráha</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s</a:t>
                      </a:r>
                      <a:endParaRPr kumimoji="0" lang="en-US" altLang="cs-CZ" sz="28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metr</a:t>
                      </a:r>
                      <a:endParaRPr kumimoji="0" lang="en-US"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m</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Čas</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t</a:t>
                      </a:r>
                      <a:endParaRPr kumimoji="0" lang="en-US" altLang="cs-CZ" sz="28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sekunda</a:t>
                      </a:r>
                      <a:endParaRPr kumimoji="0" lang="en-US"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s</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Lineární rychlost</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v</a:t>
                      </a:r>
                      <a:endParaRPr kumimoji="0" lang="en-US" altLang="cs-CZ" sz="28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metr za sek</a:t>
                      </a:r>
                      <a:endParaRPr kumimoji="0" lang="en-US"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m.s</a:t>
                      </a:r>
                      <a:r>
                        <a:rPr kumimoji="0" lang="cs-CZ" altLang="cs-CZ" sz="2800" b="0" i="0" u="none" strike="noStrike" cap="none" normalizeH="0" baseline="30000" smtClean="0">
                          <a:ln>
                            <a:noFill/>
                          </a:ln>
                          <a:solidFill>
                            <a:srgbClr val="FF6600"/>
                          </a:solidFill>
                          <a:effectLst>
                            <a:outerShdw blurRad="38100" dist="38100" dir="2700000" algn="tl">
                              <a:srgbClr val="000000"/>
                            </a:outerShdw>
                          </a:effectLst>
                          <a:latin typeface="Arial" charset="0"/>
                          <a:cs typeface="Arial" charset="0"/>
                        </a:rPr>
                        <a:t>-1</a:t>
                      </a:r>
                      <a:endParaRPr kumimoji="0" lang="en-US" altLang="cs-CZ" sz="2800" b="0" i="0" u="none" strike="noStrike" cap="none" normalizeH="0" baseline="3000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Lineární zrychlení</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a</a:t>
                      </a:r>
                      <a:endParaRPr kumimoji="0" lang="en-US" altLang="cs-CZ" sz="28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metr za sek</a:t>
                      </a:r>
                      <a:r>
                        <a:rPr kumimoji="0" lang="cs-CZ" altLang="cs-CZ" sz="2000" b="0" i="0" u="none" strike="noStrike" cap="none" normalizeH="0" baseline="30000" smtClean="0">
                          <a:ln>
                            <a:noFill/>
                          </a:ln>
                          <a:solidFill>
                            <a:srgbClr val="FFFF00"/>
                          </a:solidFill>
                          <a:effectLst>
                            <a:outerShdw blurRad="38100" dist="38100" dir="2700000" algn="tl">
                              <a:srgbClr val="000000"/>
                            </a:outerShdw>
                          </a:effectLst>
                          <a:latin typeface="Arial" charset="0"/>
                          <a:cs typeface="Arial" charset="0"/>
                        </a:rPr>
                        <a:t>2</a:t>
                      </a:r>
                      <a:endParaRPr kumimoji="0" lang="en-US" altLang="cs-CZ" sz="2000" b="0" i="0" u="none" strike="noStrike" cap="none" normalizeH="0" baseline="3000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m.s</a:t>
                      </a:r>
                      <a:r>
                        <a:rPr kumimoji="0" lang="cs-CZ" altLang="cs-CZ" sz="2800" b="0" i="0" u="none" strike="noStrike" cap="none" normalizeH="0" baseline="30000" smtClean="0">
                          <a:ln>
                            <a:noFill/>
                          </a:ln>
                          <a:solidFill>
                            <a:srgbClr val="FF6600"/>
                          </a:solidFill>
                          <a:effectLst>
                            <a:outerShdw blurRad="38100" dist="38100" dir="2700000" algn="tl">
                              <a:srgbClr val="000000"/>
                            </a:outerShdw>
                          </a:effectLst>
                          <a:latin typeface="Arial" charset="0"/>
                          <a:cs typeface="Arial" charset="0"/>
                        </a:rPr>
                        <a:t>-2</a:t>
                      </a:r>
                      <a:endParaRPr kumimoji="0" lang="en-US" altLang="cs-CZ" sz="2800" b="0" i="0" u="none" strike="noStrike" cap="none" normalizeH="0" baseline="3000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Úhel</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altLang="cs-CZ"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radián</a:t>
                      </a:r>
                      <a:endParaRPr kumimoji="0" lang="en-US"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rad</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Úhlová rychlost</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altLang="cs-CZ"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radián za sek</a:t>
                      </a:r>
                      <a:endParaRPr kumimoji="0" lang="en-US"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rad.s</a:t>
                      </a:r>
                      <a:r>
                        <a:rPr kumimoji="0" lang="cs-CZ" altLang="cs-CZ" sz="2800" b="0" i="0" u="none" strike="noStrike" cap="none" normalizeH="0" baseline="30000" smtClean="0">
                          <a:ln>
                            <a:noFill/>
                          </a:ln>
                          <a:solidFill>
                            <a:srgbClr val="FF6600"/>
                          </a:solidFill>
                          <a:effectLst>
                            <a:outerShdw blurRad="38100" dist="38100" dir="2700000" algn="tl">
                              <a:srgbClr val="000000"/>
                            </a:outerShdw>
                          </a:effectLst>
                          <a:latin typeface="Arial" charset="0"/>
                          <a:cs typeface="Arial" charset="0"/>
                        </a:rPr>
                        <a:t>-1</a:t>
                      </a:r>
                      <a:endParaRPr kumimoji="0" lang="en-US" altLang="cs-CZ" sz="2800" b="0" i="0" u="none" strike="noStrike" cap="none" normalizeH="0" baseline="3000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Úhlové zrychlení</a:t>
                      </a:r>
                      <a:endParaRPr kumimoji="0" lang="en-US"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altLang="cs-CZ"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cs typeface="Times New Roman" pitchFamily="18" charset="0"/>
                        </a:rPr>
                        <a:t>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smtClean="0">
                          <a:ln>
                            <a:noFill/>
                          </a:ln>
                          <a:solidFill>
                            <a:srgbClr val="FFFF00"/>
                          </a:solidFill>
                          <a:effectLst>
                            <a:outerShdw blurRad="38100" dist="38100" dir="2700000" algn="tl">
                              <a:srgbClr val="000000"/>
                            </a:outerShdw>
                          </a:effectLst>
                          <a:latin typeface="Arial" charset="0"/>
                          <a:cs typeface="Arial" charset="0"/>
                        </a:rPr>
                        <a:t>Radián za sek</a:t>
                      </a:r>
                      <a:r>
                        <a:rPr kumimoji="0" lang="cs-CZ" altLang="cs-CZ" sz="2000" b="0" i="0" u="none" strike="noStrike" cap="none" normalizeH="0" baseline="30000" smtClean="0">
                          <a:ln>
                            <a:noFill/>
                          </a:ln>
                          <a:solidFill>
                            <a:srgbClr val="FFFF00"/>
                          </a:solidFill>
                          <a:effectLst>
                            <a:outerShdw blurRad="38100" dist="38100" dir="2700000" algn="tl">
                              <a:srgbClr val="000000"/>
                            </a:outerShdw>
                          </a:effectLst>
                          <a:latin typeface="Arial" charset="0"/>
                          <a:cs typeface="Arial" charset="0"/>
                        </a:rPr>
                        <a:t>2</a:t>
                      </a:r>
                      <a:endParaRPr kumimoji="0" lang="en-US" altLang="cs-CZ" sz="2000" b="0" i="0" u="none" strike="noStrike" cap="none" normalizeH="0" baseline="30000" smtClean="0">
                        <a:ln>
                          <a:noFill/>
                        </a:ln>
                        <a:solidFill>
                          <a:srgbClr val="FFFF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charset="0"/>
                          <a:cs typeface="Arial" charset="0"/>
                        </a:defRPr>
                      </a:lvl1pPr>
                      <a:lvl2pPr>
                        <a:spcBef>
                          <a:spcPct val="20000"/>
                        </a:spcBef>
                        <a:defRPr sz="2400">
                          <a:solidFill>
                            <a:schemeClr val="tx1"/>
                          </a:solidFill>
                          <a:effectLst>
                            <a:outerShdw blurRad="38100" dist="38100" dir="2700000" algn="tl">
                              <a:srgbClr val="000000"/>
                            </a:outerShdw>
                          </a:effectLst>
                          <a:latin typeface="Arial" charset="0"/>
                          <a:cs typeface="Arial" charset="0"/>
                        </a:defRPr>
                      </a:lvl2pPr>
                      <a:lvl3pPr>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charset="0"/>
                          <a:cs typeface="Arial" charset="0"/>
                        </a:defRPr>
                      </a:lvl3pPr>
                      <a:lvl4pPr>
                        <a:spcBef>
                          <a:spcPct val="20000"/>
                        </a:spcBef>
                        <a:defRPr>
                          <a:solidFill>
                            <a:schemeClr val="tx1"/>
                          </a:solidFill>
                          <a:effectLst>
                            <a:outerShdw blurRad="38100" dist="38100" dir="2700000" algn="tl">
                              <a:srgbClr val="000000"/>
                            </a:outerShdw>
                          </a:effectLst>
                          <a:latin typeface="Arial" charset="0"/>
                          <a:cs typeface="Arial" charset="0"/>
                        </a:defRPr>
                      </a:lvl4pPr>
                      <a:lvl5pPr>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5pPr>
                      <a:lvl6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6pPr>
                      <a:lvl7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7pPr>
                      <a:lvl8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8pPr>
                      <a:lvl9pPr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800" b="0" i="0" u="none" strike="noStrike" cap="none" normalizeH="0" baseline="0" smtClean="0">
                          <a:ln>
                            <a:noFill/>
                          </a:ln>
                          <a:solidFill>
                            <a:srgbClr val="FF6600"/>
                          </a:solidFill>
                          <a:effectLst>
                            <a:outerShdw blurRad="38100" dist="38100" dir="2700000" algn="tl">
                              <a:srgbClr val="000000"/>
                            </a:outerShdw>
                          </a:effectLst>
                          <a:latin typeface="Arial" charset="0"/>
                          <a:cs typeface="Arial" charset="0"/>
                        </a:rPr>
                        <a:t>rad.s</a:t>
                      </a:r>
                      <a:r>
                        <a:rPr kumimoji="0" lang="cs-CZ" altLang="cs-CZ" sz="2800" b="0" i="0" u="none" strike="noStrike" cap="none" normalizeH="0" baseline="30000" smtClean="0">
                          <a:ln>
                            <a:noFill/>
                          </a:ln>
                          <a:solidFill>
                            <a:srgbClr val="FF6600"/>
                          </a:solidFill>
                          <a:effectLst>
                            <a:outerShdw blurRad="38100" dist="38100" dir="2700000" algn="tl">
                              <a:srgbClr val="000000"/>
                            </a:outerShdw>
                          </a:effectLst>
                          <a:latin typeface="Arial" charset="0"/>
                          <a:cs typeface="Arial" charset="0"/>
                        </a:rPr>
                        <a:t>-2</a:t>
                      </a:r>
                      <a:endParaRPr kumimoji="0" lang="en-US" altLang="cs-CZ" sz="2800" b="0" i="0" u="none" strike="noStrike" cap="none" normalizeH="0" baseline="30000" smtClean="0">
                        <a:ln>
                          <a:noFill/>
                        </a:ln>
                        <a:solidFill>
                          <a:srgbClr val="FF6600"/>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Poloha</a:t>
            </a:r>
            <a:endParaRPr lang="cs-CZ" dirty="0"/>
          </a:p>
        </p:txBody>
      </p:sp>
      <p:sp>
        <p:nvSpPr>
          <p:cNvPr id="3" name="Zástupný symbol pro text 2"/>
          <p:cNvSpPr>
            <a:spLocks noGrp="1"/>
          </p:cNvSpPr>
          <p:nvPr>
            <p:ph type="body" sz="half" idx="1"/>
          </p:nvPr>
        </p:nvSpPr>
        <p:spPr>
          <a:xfrm>
            <a:off x="457200" y="1600200"/>
            <a:ext cx="4546848" cy="4530725"/>
          </a:xfrm>
        </p:spPr>
        <p:txBody>
          <a:bodyPr/>
          <a:lstStyle/>
          <a:p>
            <a:r>
              <a:rPr lang="cs-CZ" dirty="0" smtClean="0"/>
              <a:t>Zavedení souřadného systému</a:t>
            </a:r>
          </a:p>
          <a:p>
            <a:r>
              <a:rPr lang="cs-CZ" dirty="0" smtClean="0"/>
              <a:t>Popis bodu vzhledem k souřadnému systému</a:t>
            </a:r>
          </a:p>
          <a:p>
            <a:r>
              <a:rPr lang="cs-CZ" dirty="0" smtClean="0"/>
              <a:t>Rovina položky (země)</a:t>
            </a:r>
          </a:p>
          <a:p>
            <a:r>
              <a:rPr lang="cs-CZ" dirty="0" smtClean="0"/>
              <a:t>Každý bod </a:t>
            </a:r>
            <a:r>
              <a:rPr lang="en-US" dirty="0" smtClean="0"/>
              <a:t>pops</a:t>
            </a:r>
            <a:r>
              <a:rPr lang="cs-CZ" dirty="0" err="1" smtClean="0"/>
              <a:t>án</a:t>
            </a:r>
            <a:r>
              <a:rPr lang="cs-CZ" dirty="0" smtClean="0"/>
              <a:t> souřadnicí </a:t>
            </a:r>
            <a:r>
              <a:rPr lang="en-US" dirty="0" smtClean="0"/>
              <a:t>[x</a:t>
            </a:r>
            <a:r>
              <a:rPr lang="en-US" baseline="-25000" dirty="0" smtClean="0"/>
              <a:t>i</a:t>
            </a:r>
            <a:r>
              <a:rPr lang="en-US" dirty="0" smtClean="0"/>
              <a:t>; </a:t>
            </a:r>
            <a:r>
              <a:rPr lang="en-US" dirty="0" err="1" smtClean="0"/>
              <a:t>y</a:t>
            </a:r>
            <a:r>
              <a:rPr lang="en-US" baseline="-25000" dirty="0" err="1" smtClean="0"/>
              <a:t>i</a:t>
            </a:r>
            <a:r>
              <a:rPr lang="en-US" dirty="0" smtClean="0"/>
              <a:t>]</a:t>
            </a:r>
            <a:endParaRPr lang="cs-CZ" dirty="0" smtClean="0"/>
          </a:p>
          <a:p>
            <a:endParaRPr lang="cs-CZ" dirty="0"/>
          </a:p>
        </p:txBody>
      </p:sp>
      <p:pic>
        <p:nvPicPr>
          <p:cNvPr id="5" name="Zástupný symbol pro obsah 4" descr="osy0.jpg"/>
          <p:cNvPicPr>
            <a:picLocks noGrp="1" noChangeAspect="1"/>
          </p:cNvPicPr>
          <p:nvPr>
            <p:ph sz="half" idx="2"/>
          </p:nvPr>
        </p:nvPicPr>
        <p:blipFill>
          <a:blip r:embed="rId2" cstate="print"/>
          <a:srcRect l="23622" t="18268" r="38268" b="36535"/>
          <a:stretch>
            <a:fillRect/>
          </a:stretch>
        </p:blipFill>
        <p:spPr>
          <a:xfrm>
            <a:off x="5652120" y="404664"/>
            <a:ext cx="2903982" cy="2583009"/>
          </a:xfrm>
          <a:prstGeom prst="rect">
            <a:avLst/>
          </a:prstGeom>
        </p:spPr>
      </p:pic>
      <p:pic>
        <p:nvPicPr>
          <p:cNvPr id="6" name="Picture 1"/>
          <p:cNvPicPr>
            <a:picLocks noChangeAspect="1" noChangeArrowheads="1"/>
          </p:cNvPicPr>
          <p:nvPr/>
        </p:nvPicPr>
        <p:blipFill>
          <a:blip r:embed="rId3" cstate="print"/>
          <a:srcRect/>
          <a:stretch>
            <a:fillRect/>
          </a:stretch>
        </p:blipFill>
        <p:spPr bwMode="auto">
          <a:xfrm>
            <a:off x="6156176" y="2890206"/>
            <a:ext cx="2376264" cy="3567178"/>
          </a:xfrm>
          <a:prstGeom prst="rect">
            <a:avLst/>
          </a:prstGeom>
          <a:noFill/>
          <a:ln w="9525">
            <a:noFill/>
            <a:miter lim="800000"/>
            <a:headEnd/>
            <a:tailEnd/>
          </a:ln>
        </p:spPr>
      </p:pic>
      <p:cxnSp>
        <p:nvCxnSpPr>
          <p:cNvPr id="8" name="Přímá spojovací čára 7"/>
          <p:cNvCxnSpPr/>
          <p:nvPr/>
        </p:nvCxnSpPr>
        <p:spPr>
          <a:xfrm>
            <a:off x="6300192" y="6309320"/>
            <a:ext cx="223224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ovací čára 8"/>
          <p:cNvCxnSpPr/>
          <p:nvPr/>
        </p:nvCxnSpPr>
        <p:spPr>
          <a:xfrm flipH="1" flipV="1">
            <a:off x="6300192" y="2852936"/>
            <a:ext cx="8384" cy="346476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20" y="260648"/>
            <a:ext cx="5087416" cy="1143000"/>
          </a:xfrm>
        </p:spPr>
        <p:txBody>
          <a:bodyPr/>
          <a:lstStyle/>
          <a:p>
            <a:r>
              <a:rPr lang="cs-CZ" dirty="0" smtClean="0"/>
              <a:t>Dráha - vzdálenost</a:t>
            </a:r>
            <a:endParaRPr lang="cs-CZ" dirty="0"/>
          </a:p>
        </p:txBody>
      </p:sp>
      <p:sp>
        <p:nvSpPr>
          <p:cNvPr id="3" name="Zástupný symbol pro text 2"/>
          <p:cNvSpPr>
            <a:spLocks noGrp="1"/>
          </p:cNvSpPr>
          <p:nvPr>
            <p:ph type="body" sz="half" idx="1"/>
          </p:nvPr>
        </p:nvSpPr>
        <p:spPr/>
        <p:txBody>
          <a:bodyPr>
            <a:normAutofit lnSpcReduction="10000"/>
          </a:bodyPr>
          <a:lstStyle/>
          <a:p>
            <a:r>
              <a:rPr lang="cs-CZ" dirty="0" smtClean="0"/>
              <a:t>Vzdálenost mezi dvěma rozdílnými body </a:t>
            </a:r>
            <a:r>
              <a:rPr lang="cs-CZ" sz="2200" dirty="0" smtClean="0"/>
              <a:t>(koleno – bok)</a:t>
            </a:r>
            <a:endParaRPr lang="cs-CZ" dirty="0" smtClean="0"/>
          </a:p>
          <a:p>
            <a:pPr lvl="1"/>
            <a:r>
              <a:rPr lang="cs-CZ" dirty="0" smtClean="0"/>
              <a:t>ve stejném čase</a:t>
            </a:r>
          </a:p>
          <a:p>
            <a:r>
              <a:rPr lang="cs-CZ" dirty="0" smtClean="0"/>
              <a:t>Dráha (vzdálenost) mezi stejným bodem </a:t>
            </a:r>
            <a:r>
              <a:rPr lang="cs-CZ" sz="2200" dirty="0" smtClean="0"/>
              <a:t>(poloha boku při snížení a výskoku)</a:t>
            </a:r>
          </a:p>
          <a:p>
            <a:pPr lvl="1"/>
            <a:r>
              <a:rPr lang="cs-CZ" dirty="0" smtClean="0"/>
              <a:t>Vzhledem k času (pohybu)</a:t>
            </a:r>
            <a:endParaRPr lang="cs-CZ" dirty="0"/>
          </a:p>
        </p:txBody>
      </p:sp>
      <p:pic>
        <p:nvPicPr>
          <p:cNvPr id="7" name="Zástupný symbol pro obsah 6" descr="hau-30000.jpeg"/>
          <p:cNvPicPr>
            <a:picLocks noGrp="1" noChangeAspect="1"/>
          </p:cNvPicPr>
          <p:nvPr>
            <p:ph sz="half" idx="2"/>
          </p:nvPr>
        </p:nvPicPr>
        <p:blipFill>
          <a:blip r:embed="rId2" cstate="print"/>
          <a:stretch>
            <a:fillRect/>
          </a:stretch>
        </p:blipFill>
        <p:spPr>
          <a:xfrm>
            <a:off x="4788024" y="548680"/>
            <a:ext cx="3600400" cy="2880320"/>
          </a:xfrm>
        </p:spPr>
      </p:pic>
      <p:pic>
        <p:nvPicPr>
          <p:cNvPr id="8" name="Obrázek 7" descr="hau-50000.jpeg"/>
          <p:cNvPicPr>
            <a:picLocks noChangeAspect="1"/>
          </p:cNvPicPr>
          <p:nvPr/>
        </p:nvPicPr>
        <p:blipFill>
          <a:blip r:embed="rId3" cstate="print"/>
          <a:stretch>
            <a:fillRect/>
          </a:stretch>
        </p:blipFill>
        <p:spPr>
          <a:xfrm>
            <a:off x="4788024" y="3645024"/>
            <a:ext cx="3600400" cy="2880320"/>
          </a:xfrm>
          <a:prstGeom prst="rect">
            <a:avLst/>
          </a:prstGeom>
        </p:spPr>
      </p:pic>
      <p:cxnSp>
        <p:nvCxnSpPr>
          <p:cNvPr id="10" name="Přímá spojovací čára 9"/>
          <p:cNvCxnSpPr/>
          <p:nvPr/>
        </p:nvCxnSpPr>
        <p:spPr>
          <a:xfrm flipV="1">
            <a:off x="6372200" y="2420888"/>
            <a:ext cx="360040" cy="288032"/>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flipV="1">
            <a:off x="6588224" y="4509120"/>
            <a:ext cx="0" cy="1008112"/>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horizontal)">
                                      <p:cBhvr>
                                        <p:cTn id="25" dur="500"/>
                                        <p:tgtEl>
                                          <p:spTgt spid="3">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Jak lze posoudit (popsat) polohu a pohyb těla</a:t>
            </a:r>
            <a:endParaRPr lang="cs-CZ" dirty="0"/>
          </a:p>
        </p:txBody>
      </p:sp>
      <p:sp>
        <p:nvSpPr>
          <p:cNvPr id="3" name="Zástupný symbol pro text 2"/>
          <p:cNvSpPr>
            <a:spLocks noGrp="1"/>
          </p:cNvSpPr>
          <p:nvPr>
            <p:ph type="body" sz="half" idx="1"/>
          </p:nvPr>
        </p:nvSpPr>
        <p:spPr/>
        <p:txBody>
          <a:bodyPr/>
          <a:lstStyle/>
          <a:p>
            <a:r>
              <a:rPr lang="cs-CZ" dirty="0" smtClean="0"/>
              <a:t>Popisem změny polohy vybraného bodu na těle (bok)</a:t>
            </a:r>
            <a:endParaRPr lang="cs-CZ" dirty="0"/>
          </a:p>
        </p:txBody>
      </p:sp>
      <p:sp>
        <p:nvSpPr>
          <p:cNvPr id="4" name="Zástupný symbol pro obsah 3"/>
          <p:cNvSpPr>
            <a:spLocks noGrp="1"/>
          </p:cNvSpPr>
          <p:nvPr>
            <p:ph sz="half" idx="2"/>
          </p:nvPr>
        </p:nvSpPr>
        <p:spPr/>
        <p:txBody>
          <a:bodyPr/>
          <a:lstStyle/>
          <a:p>
            <a:r>
              <a:rPr lang="cs-CZ" dirty="0" smtClean="0"/>
              <a:t>Popisem změny polohy těla</a:t>
            </a:r>
          </a:p>
          <a:p>
            <a:pPr lvl="1"/>
            <a:r>
              <a:rPr lang="cs-CZ" i="1" dirty="0" smtClean="0"/>
              <a:t>Co to je poloha těla?</a:t>
            </a:r>
            <a:endParaRPr lang="cs-CZ" i="1" dirty="0"/>
          </a:p>
        </p:txBody>
      </p:sp>
      <p:pic>
        <p:nvPicPr>
          <p:cNvPr id="6" name="Obrázek 5" descr="hau-50000.jpeg"/>
          <p:cNvPicPr>
            <a:picLocks noChangeAspect="1"/>
          </p:cNvPicPr>
          <p:nvPr/>
        </p:nvPicPr>
        <p:blipFill>
          <a:blip r:embed="rId2" cstate="print"/>
          <a:stretch>
            <a:fillRect/>
          </a:stretch>
        </p:blipFill>
        <p:spPr>
          <a:xfrm>
            <a:off x="3635896" y="3501008"/>
            <a:ext cx="3330370" cy="2664296"/>
          </a:xfrm>
          <a:prstGeom prst="rect">
            <a:avLst/>
          </a:prstGeom>
        </p:spPr>
      </p:pic>
      <p:cxnSp>
        <p:nvCxnSpPr>
          <p:cNvPr id="11" name="Přímá spojovací šipka 10"/>
          <p:cNvCxnSpPr/>
          <p:nvPr/>
        </p:nvCxnSpPr>
        <p:spPr>
          <a:xfrm>
            <a:off x="7236296" y="4365104"/>
            <a:ext cx="0" cy="576064"/>
          </a:xfrm>
          <a:prstGeom prst="straightConnector1">
            <a:avLst/>
          </a:prstGeom>
          <a:ln w="349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Obrázek 13" descr="hau-10000.jpeg"/>
          <p:cNvPicPr>
            <a:picLocks noChangeAspect="1"/>
          </p:cNvPicPr>
          <p:nvPr/>
        </p:nvPicPr>
        <p:blipFill>
          <a:blip r:embed="rId3" cstate="print"/>
          <a:stretch>
            <a:fillRect/>
          </a:stretch>
        </p:blipFill>
        <p:spPr>
          <a:xfrm>
            <a:off x="251520" y="3522306"/>
            <a:ext cx="3312368" cy="2649894"/>
          </a:xfrm>
          <a:prstGeom prst="rect">
            <a:avLst/>
          </a:prstGeom>
        </p:spPr>
      </p:pic>
      <p:cxnSp>
        <p:nvCxnSpPr>
          <p:cNvPr id="15" name="Přímá spojovací čára 14"/>
          <p:cNvCxnSpPr/>
          <p:nvPr/>
        </p:nvCxnSpPr>
        <p:spPr>
          <a:xfrm>
            <a:off x="1547664" y="4941168"/>
            <a:ext cx="576064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1979712" y="4365104"/>
            <a:ext cx="54006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7380312" y="4437112"/>
            <a:ext cx="724942" cy="369332"/>
          </a:xfrm>
          <a:prstGeom prst="rect">
            <a:avLst/>
          </a:prstGeom>
          <a:noFill/>
        </p:spPr>
        <p:txBody>
          <a:bodyPr wrap="none" rtlCol="0">
            <a:spAutoFit/>
          </a:bodyPr>
          <a:lstStyle/>
          <a:p>
            <a:r>
              <a:rPr lang="cs-CZ" dirty="0" smtClean="0"/>
              <a:t>dráha</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cs-CZ" altLang="cs-CZ" smtClean="0"/>
              <a:t>Těžiště těla</a:t>
            </a:r>
          </a:p>
        </p:txBody>
      </p:sp>
      <p:sp>
        <p:nvSpPr>
          <p:cNvPr id="101379" name="Rectangle 3"/>
          <p:cNvSpPr>
            <a:spLocks noGrp="1" noChangeArrowheads="1"/>
          </p:cNvSpPr>
          <p:nvPr>
            <p:ph type="body" idx="1"/>
          </p:nvPr>
        </p:nvSpPr>
        <p:spPr/>
        <p:txBody>
          <a:bodyPr/>
          <a:lstStyle/>
          <a:p>
            <a:pPr eaLnBrk="1" hangingPunct="1">
              <a:lnSpc>
                <a:spcPct val="90000"/>
              </a:lnSpc>
              <a:defRPr/>
            </a:pPr>
            <a:r>
              <a:rPr lang="cs-CZ" altLang="cs-CZ" sz="2800" dirty="0" smtClean="0"/>
              <a:t>Pro hodnocení v biomechanice a kinematice se používá termín hmotný bod, který reprezentuje hmotnost daného segmentu nebo celé soustavy obsažený v jediném nekonečně malém bodě.</a:t>
            </a:r>
          </a:p>
          <a:p>
            <a:pPr eaLnBrk="1" hangingPunct="1">
              <a:lnSpc>
                <a:spcPct val="90000"/>
              </a:lnSpc>
              <a:defRPr/>
            </a:pPr>
            <a:endParaRPr lang="cs-CZ" altLang="cs-CZ" sz="2800" dirty="0" smtClean="0"/>
          </a:p>
        </p:txBody>
      </p:sp>
      <p:pic>
        <p:nvPicPr>
          <p:cNvPr id="78850" name="Picture 2" descr="VÃ½sledek obrÃ¡zku pro tÄÅ¾iÅ¡tÄ"/>
          <p:cNvPicPr>
            <a:picLocks noChangeAspect="1" noChangeArrowheads="1"/>
          </p:cNvPicPr>
          <p:nvPr/>
        </p:nvPicPr>
        <p:blipFill>
          <a:blip r:embed="rId2" cstate="print"/>
          <a:srcRect/>
          <a:stretch>
            <a:fillRect/>
          </a:stretch>
        </p:blipFill>
        <p:spPr bwMode="auto">
          <a:xfrm>
            <a:off x="3851920" y="3284984"/>
            <a:ext cx="4684068" cy="312271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Těžiště</a:t>
            </a:r>
            <a:endParaRPr lang="cs-CZ" dirty="0"/>
          </a:p>
        </p:txBody>
      </p:sp>
      <p:sp>
        <p:nvSpPr>
          <p:cNvPr id="3" name="Zástupný symbol pro obsah 2"/>
          <p:cNvSpPr>
            <a:spLocks noGrp="1"/>
          </p:cNvSpPr>
          <p:nvPr>
            <p:ph idx="1"/>
          </p:nvPr>
        </p:nvSpPr>
        <p:spPr/>
        <p:txBody>
          <a:bodyPr/>
          <a:lstStyle/>
          <a:p>
            <a:r>
              <a:rPr lang="cs-CZ" dirty="0" smtClean="0"/>
              <a:t>Těžiště jako hmotný střed je působištěm tíhové síly , která působí na těleso.</a:t>
            </a:r>
          </a:p>
          <a:p>
            <a:r>
              <a:rPr lang="cs-CZ" dirty="0" smtClean="0"/>
              <a:t>Poloha těžiště závisí na rozložení látky v tělese</a:t>
            </a:r>
          </a:p>
          <a:p>
            <a:r>
              <a:rPr lang="cs-CZ" dirty="0" smtClean="0"/>
              <a:t>Každé hmotné těleso má vždy těžiště</a:t>
            </a:r>
          </a:p>
          <a:p>
            <a:r>
              <a:rPr lang="cs-CZ" dirty="0" smtClean="0"/>
              <a:t>Každé těleso má vždy jen jedno těžiště</a:t>
            </a:r>
          </a:p>
          <a:p>
            <a:r>
              <a:rPr lang="cs-CZ" dirty="0" smtClean="0"/>
              <a:t>Tělesa zavěšená nebo podepřená zůstávají v klidu (v rovnovážném stavu)</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lstStyle/>
          <a:p>
            <a:r>
              <a:rPr lang="cs-CZ" dirty="0" smtClean="0"/>
              <a:t>Souřadný systém</a:t>
            </a:r>
            <a:endParaRPr lang="cs-CZ" dirty="0"/>
          </a:p>
        </p:txBody>
      </p:sp>
      <p:sp>
        <p:nvSpPr>
          <p:cNvPr id="3" name="Zástupný symbol pro obsah 2"/>
          <p:cNvSpPr>
            <a:spLocks noGrp="1"/>
          </p:cNvSpPr>
          <p:nvPr>
            <p:ph idx="1"/>
          </p:nvPr>
        </p:nvSpPr>
        <p:spPr>
          <a:xfrm>
            <a:off x="467544" y="1124744"/>
            <a:ext cx="8229600" cy="4525963"/>
          </a:xfrm>
        </p:spPr>
        <p:txBody>
          <a:bodyPr>
            <a:normAutofit/>
          </a:bodyPr>
          <a:lstStyle/>
          <a:p>
            <a:r>
              <a:rPr lang="cs-CZ" sz="2400" dirty="0" smtClean="0"/>
              <a:t>Stanovení počátku (nulového bodu) a první osy</a:t>
            </a:r>
          </a:p>
          <a:p>
            <a:r>
              <a:rPr lang="cs-CZ" sz="2400" dirty="0" smtClean="0"/>
              <a:t>Stanovení roviny zobrazení 2D k vymezenému počátku přidáním další osy</a:t>
            </a:r>
          </a:p>
          <a:p>
            <a:r>
              <a:rPr lang="cs-CZ" sz="2400" dirty="0" smtClean="0"/>
              <a:t>Stanovení prostorového zobrazení 3D přidáním další osy k vymezenému počátku</a:t>
            </a:r>
            <a:endParaRPr lang="cs-CZ" sz="2400" dirty="0"/>
          </a:p>
        </p:txBody>
      </p:sp>
      <p:cxnSp>
        <p:nvCxnSpPr>
          <p:cNvPr id="4" name="Přímá spojovací šipka 3"/>
          <p:cNvCxnSpPr/>
          <p:nvPr/>
        </p:nvCxnSpPr>
        <p:spPr>
          <a:xfrm flipV="1">
            <a:off x="3635896" y="5301208"/>
            <a:ext cx="3096344" cy="7200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3563888" y="5373216"/>
            <a:ext cx="380232" cy="400110"/>
          </a:xfrm>
          <a:prstGeom prst="rect">
            <a:avLst/>
          </a:prstGeom>
          <a:noFill/>
        </p:spPr>
        <p:txBody>
          <a:bodyPr wrap="none" rtlCol="0">
            <a:spAutoFit/>
          </a:bodyPr>
          <a:lstStyle/>
          <a:p>
            <a:r>
              <a:rPr lang="cs-CZ" sz="2000" b="1" dirty="0" smtClean="0"/>
              <a:t>0,</a:t>
            </a:r>
            <a:endParaRPr lang="cs-CZ" sz="2000" b="1" dirty="0"/>
          </a:p>
        </p:txBody>
      </p:sp>
      <p:sp>
        <p:nvSpPr>
          <p:cNvPr id="7" name="Elipsa 6"/>
          <p:cNvSpPr/>
          <p:nvPr/>
        </p:nvSpPr>
        <p:spPr>
          <a:xfrm>
            <a:off x="3563888" y="53012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ovací šipka 7"/>
          <p:cNvCxnSpPr/>
          <p:nvPr/>
        </p:nvCxnSpPr>
        <p:spPr>
          <a:xfrm flipV="1">
            <a:off x="3635896" y="3284984"/>
            <a:ext cx="0" cy="208823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779912" y="5373216"/>
            <a:ext cx="380232" cy="400110"/>
          </a:xfrm>
          <a:prstGeom prst="rect">
            <a:avLst/>
          </a:prstGeom>
          <a:noFill/>
        </p:spPr>
        <p:txBody>
          <a:bodyPr wrap="none" rtlCol="0">
            <a:spAutoFit/>
          </a:bodyPr>
          <a:lstStyle/>
          <a:p>
            <a:r>
              <a:rPr lang="cs-CZ" sz="2000" b="1" dirty="0" smtClean="0"/>
              <a:t>0,</a:t>
            </a:r>
            <a:endParaRPr lang="cs-CZ" sz="2000" b="1" dirty="0"/>
          </a:p>
        </p:txBody>
      </p:sp>
      <p:cxnSp>
        <p:nvCxnSpPr>
          <p:cNvPr id="10" name="Přímá spojovací šipka 9"/>
          <p:cNvCxnSpPr/>
          <p:nvPr/>
        </p:nvCxnSpPr>
        <p:spPr>
          <a:xfrm flipH="1">
            <a:off x="1403648" y="5373216"/>
            <a:ext cx="2232248" cy="136815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3995936" y="5373216"/>
            <a:ext cx="314510" cy="400110"/>
          </a:xfrm>
          <a:prstGeom prst="rect">
            <a:avLst/>
          </a:prstGeom>
          <a:noFill/>
        </p:spPr>
        <p:txBody>
          <a:bodyPr wrap="none" rtlCol="0">
            <a:spAutoFit/>
          </a:bodyPr>
          <a:lstStyle/>
          <a:p>
            <a:r>
              <a:rPr lang="cs-CZ" sz="2000" b="1" dirty="0" smtClean="0"/>
              <a:t>0</a:t>
            </a:r>
            <a:endParaRPr lang="cs-CZ"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linds(horizont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cs-CZ" altLang="cs-CZ" smtClean="0"/>
              <a:t>Těžiště těla</a:t>
            </a:r>
          </a:p>
        </p:txBody>
      </p:sp>
      <p:sp>
        <p:nvSpPr>
          <p:cNvPr id="101379" name="Rectangle 3"/>
          <p:cNvSpPr>
            <a:spLocks noGrp="1" noChangeArrowheads="1"/>
          </p:cNvSpPr>
          <p:nvPr>
            <p:ph type="body" idx="1"/>
          </p:nvPr>
        </p:nvSpPr>
        <p:spPr/>
        <p:txBody>
          <a:bodyPr/>
          <a:lstStyle/>
          <a:p>
            <a:pPr>
              <a:lnSpc>
                <a:spcPct val="90000"/>
              </a:lnSpc>
              <a:defRPr/>
            </a:pPr>
            <a:r>
              <a:rPr lang="cs-CZ" altLang="cs-CZ" sz="2800" dirty="0" smtClean="0"/>
              <a:t>Hmotný střed soustavy (lidského těla) se nazývá těžiště těla.</a:t>
            </a:r>
          </a:p>
          <a:p>
            <a:pPr eaLnBrk="1" hangingPunct="1">
              <a:lnSpc>
                <a:spcPct val="90000"/>
              </a:lnSpc>
              <a:defRPr/>
            </a:pPr>
            <a:r>
              <a:rPr lang="cs-CZ" altLang="cs-CZ" sz="2800" dirty="0" smtClean="0"/>
              <a:t>Pro popis pohybu celého těla jako celku je využití popisu těžiště těla určitě výhodou. Jedná se především o popis trajektorie těla v průběhu pohybu, rychlost  těla v určitém okamžiku jako odraz nebo dopad apod.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r>
              <a:rPr lang="cs-CZ" altLang="cs-CZ" dirty="0" smtClean="0"/>
              <a:t>Těžiště</a:t>
            </a:r>
            <a:endParaRPr lang="en-US" altLang="cs-CZ" dirty="0" smtClean="0"/>
          </a:p>
        </p:txBody>
      </p:sp>
      <p:graphicFrame>
        <p:nvGraphicFramePr>
          <p:cNvPr id="14339" name="Object 4"/>
          <p:cNvGraphicFramePr>
            <a:graphicFrameLocks noGrp="1" noChangeAspect="1"/>
          </p:cNvGraphicFramePr>
          <p:nvPr>
            <p:ph idx="1"/>
          </p:nvPr>
        </p:nvGraphicFramePr>
        <p:xfrm>
          <a:off x="1403350" y="1700213"/>
          <a:ext cx="6553200" cy="4629150"/>
        </p:xfrm>
        <a:graphic>
          <a:graphicData uri="http://schemas.openxmlformats.org/presentationml/2006/ole">
            <mc:AlternateContent xmlns:mc="http://schemas.openxmlformats.org/markup-compatibility/2006">
              <mc:Choice xmlns:v="urn:schemas-microsoft-com:vml" Requires="v">
                <p:oleObj spid="_x0000_s35843" name="Rastrový obrázek" r:id="rId3" imgW="3780952" imgH="3086531" progId="PBrush">
                  <p:embed/>
                </p:oleObj>
              </mc:Choice>
              <mc:Fallback>
                <p:oleObj name="Rastrový obrázek" r:id="rId3" imgW="3780952" imgH="3086531" progId="PBrush">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700213"/>
                        <a:ext cx="65532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341" name="Text Box 8"/>
          <p:cNvSpPr txBox="1">
            <a:spLocks noChangeArrowheads="1"/>
          </p:cNvSpPr>
          <p:nvPr/>
        </p:nvSpPr>
        <p:spPr bwMode="auto">
          <a:xfrm>
            <a:off x="5292080" y="3356992"/>
            <a:ext cx="2592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cs-CZ" altLang="cs-CZ" sz="2400" dirty="0" smtClean="0">
                <a:solidFill>
                  <a:srgbClr val="C00000"/>
                </a:solidFill>
              </a:rPr>
              <a:t>Těžiště těla je virtuální bod</a:t>
            </a:r>
            <a:endParaRPr lang="en-US" altLang="cs-CZ" sz="2400" dirty="0">
              <a:solidFill>
                <a:srgbClr val="C00000"/>
              </a:solidFill>
            </a:endParaRPr>
          </a:p>
        </p:txBody>
      </p:sp>
      <p:cxnSp>
        <p:nvCxnSpPr>
          <p:cNvPr id="10" name="Přímá spojovací šipka 9"/>
          <p:cNvCxnSpPr>
            <a:stCxn id="14341" idx="1"/>
          </p:cNvCxnSpPr>
          <p:nvPr/>
        </p:nvCxnSpPr>
        <p:spPr>
          <a:xfrm flipH="1">
            <a:off x="4067944" y="3772491"/>
            <a:ext cx="1224136" cy="1655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1476375" y="333375"/>
            <a:ext cx="5759450" cy="914400"/>
          </a:xfrm>
        </p:spPr>
        <p:txBody>
          <a:bodyPr>
            <a:normAutofit/>
          </a:bodyPr>
          <a:lstStyle/>
          <a:p>
            <a:r>
              <a:rPr lang="cs-CZ" altLang="cs-CZ" dirty="0" smtClean="0"/>
              <a:t>Lidské tělo – těžiště těla</a:t>
            </a:r>
          </a:p>
        </p:txBody>
      </p:sp>
      <p:pic>
        <p:nvPicPr>
          <p:cNvPr id="10243"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71775" y="1538288"/>
            <a:ext cx="2754313" cy="4481512"/>
          </a:xfrm>
        </p:spPr>
      </p:pic>
      <p:sp>
        <p:nvSpPr>
          <p:cNvPr id="9" name="Šipka doprava 8"/>
          <p:cNvSpPr>
            <a:spLocks noChangeArrowheads="1"/>
          </p:cNvSpPr>
          <p:nvPr/>
        </p:nvSpPr>
        <p:spPr bwMode="auto">
          <a:xfrm>
            <a:off x="3419475" y="4652963"/>
            <a:ext cx="2089150" cy="215900"/>
          </a:xfrm>
          <a:prstGeom prst="rightArrow">
            <a:avLst>
              <a:gd name="adj1" fmla="val 50000"/>
              <a:gd name="adj2" fmla="val 50040"/>
            </a:avLst>
          </a:prstGeom>
          <a:solidFill>
            <a:srgbClr val="002060"/>
          </a:solidFill>
          <a:ln w="12700" algn="ctr">
            <a:solidFill>
              <a:schemeClr val="tx1"/>
            </a:solidFill>
            <a:round/>
            <a:headEnd type="none" w="sm" len="sm"/>
            <a:tailEnd type="none" w="sm" len="sm"/>
          </a:ln>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cs-CZ" altLang="cs-CZ">
              <a:solidFill>
                <a:srgbClr val="002060"/>
              </a:solidFill>
            </a:endParaRPr>
          </a:p>
        </p:txBody>
      </p:sp>
      <p:sp>
        <p:nvSpPr>
          <p:cNvPr id="10" name="Šipka doprava 9"/>
          <p:cNvSpPr>
            <a:spLocks noChangeArrowheads="1"/>
          </p:cNvSpPr>
          <p:nvPr/>
        </p:nvSpPr>
        <p:spPr bwMode="auto">
          <a:xfrm>
            <a:off x="3276600" y="1557338"/>
            <a:ext cx="2087563" cy="215900"/>
          </a:xfrm>
          <a:prstGeom prst="rightArrow">
            <a:avLst>
              <a:gd name="adj1" fmla="val 50000"/>
              <a:gd name="adj2" fmla="val 50002"/>
            </a:avLst>
          </a:prstGeom>
          <a:solidFill>
            <a:srgbClr val="002060"/>
          </a:solidFill>
          <a:ln w="12700" algn="ctr">
            <a:solidFill>
              <a:schemeClr val="tx1"/>
            </a:solidFill>
            <a:round/>
            <a:headEnd type="none" w="sm" len="sm"/>
            <a:tailEnd type="none" w="sm" len="sm"/>
          </a:ln>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cs-CZ" altLang="cs-CZ">
              <a:solidFill>
                <a:srgbClr val="002060"/>
              </a:solidFill>
            </a:endParaRPr>
          </a:p>
        </p:txBody>
      </p:sp>
      <p:sp>
        <p:nvSpPr>
          <p:cNvPr id="11" name="Šipka doprava 10"/>
          <p:cNvSpPr/>
          <p:nvPr/>
        </p:nvSpPr>
        <p:spPr bwMode="auto">
          <a:xfrm>
            <a:off x="3275856" y="2420888"/>
            <a:ext cx="2088232" cy="216024"/>
          </a:xfrm>
          <a:prstGeom prst="rightArrow">
            <a:avLst/>
          </a:prstGeom>
          <a:solidFill>
            <a:srgbClr val="002060"/>
          </a:solidFill>
          <a:ln w="12700" cap="flat" cmpd="sng" algn="ctr">
            <a:solidFill>
              <a:schemeClr val="tx1"/>
            </a:solidFill>
            <a:prstDash val="solid"/>
            <a:round/>
            <a:headEnd type="none" w="sm" len="sm"/>
            <a:tailEnd type="none" w="sm" len="sm"/>
          </a:ln>
          <a:effectLst/>
          <a:scene3d>
            <a:camera prst="orthographicFront">
              <a:rot lat="0" lon="10799999" rev="0"/>
            </a:camera>
            <a:lightRig rig="threePt" dir="t"/>
          </a:scene3d>
        </p:spPr>
        <p:txBody>
          <a:bodyPr/>
          <a:lstStyle/>
          <a:p>
            <a:pPr>
              <a:defRPr/>
            </a:pPr>
            <a:endParaRPr lang="cs-CZ">
              <a:solidFill>
                <a:srgbClr val="002060"/>
              </a:solidFill>
            </a:endParaRPr>
          </a:p>
        </p:txBody>
      </p:sp>
      <p:sp>
        <p:nvSpPr>
          <p:cNvPr id="12" name="Šipka doprava 11"/>
          <p:cNvSpPr>
            <a:spLocks noChangeArrowheads="1"/>
          </p:cNvSpPr>
          <p:nvPr/>
        </p:nvSpPr>
        <p:spPr bwMode="auto">
          <a:xfrm>
            <a:off x="3429000" y="3644900"/>
            <a:ext cx="2087563" cy="215900"/>
          </a:xfrm>
          <a:prstGeom prst="rightArrow">
            <a:avLst>
              <a:gd name="adj1" fmla="val 50000"/>
              <a:gd name="adj2" fmla="val 50002"/>
            </a:avLst>
          </a:prstGeom>
          <a:solidFill>
            <a:srgbClr val="002060"/>
          </a:solidFill>
          <a:ln w="12700" algn="ctr">
            <a:solidFill>
              <a:schemeClr val="tx1"/>
            </a:solidFill>
            <a:round/>
            <a:headEnd type="none" w="sm" len="sm"/>
            <a:tailEnd type="none" w="sm" len="sm"/>
          </a:ln>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cs-CZ" altLang="cs-CZ">
              <a:solidFill>
                <a:srgbClr val="002060"/>
              </a:solidFill>
            </a:endParaRPr>
          </a:p>
        </p:txBody>
      </p:sp>
      <p:sp>
        <p:nvSpPr>
          <p:cNvPr id="8" name="TextovéPole 7"/>
          <p:cNvSpPr txBox="1"/>
          <p:nvPr/>
        </p:nvSpPr>
        <p:spPr>
          <a:xfrm>
            <a:off x="1043608" y="5877272"/>
            <a:ext cx="7335470" cy="369332"/>
          </a:xfrm>
          <a:prstGeom prst="rect">
            <a:avLst/>
          </a:prstGeom>
          <a:noFill/>
        </p:spPr>
        <p:txBody>
          <a:bodyPr wrap="none" rtlCol="0">
            <a:spAutoFit/>
          </a:bodyPr>
          <a:lstStyle/>
          <a:p>
            <a:r>
              <a:rPr lang="cs-CZ" dirty="0" smtClean="0"/>
              <a:t>Lidské tělo se skládá z jednotlivých segmentů spojených kloubním systémem</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0" y="476250"/>
            <a:ext cx="9144000" cy="914400"/>
          </a:xfrm>
        </p:spPr>
        <p:txBody>
          <a:bodyPr>
            <a:normAutofit fontScale="90000"/>
          </a:bodyPr>
          <a:lstStyle/>
          <a:p>
            <a:r>
              <a:rPr lang="cs-CZ" altLang="cs-CZ" dirty="0" smtClean="0"/>
              <a:t>Nahrazení celého těla</a:t>
            </a:r>
            <a:br>
              <a:rPr lang="cs-CZ" altLang="cs-CZ" dirty="0" smtClean="0"/>
            </a:br>
            <a:r>
              <a:rPr lang="cs-CZ" altLang="cs-CZ" dirty="0" smtClean="0"/>
              <a:t>jedním bodem</a:t>
            </a:r>
          </a:p>
        </p:txBody>
      </p:sp>
      <p:pic>
        <p:nvPicPr>
          <p:cNvPr id="11267"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987675" y="1557338"/>
            <a:ext cx="3097213" cy="4891087"/>
          </a:xfrm>
        </p:spPr>
      </p:pic>
      <p:sp>
        <p:nvSpPr>
          <p:cNvPr id="11268" name="Ovál 4"/>
          <p:cNvSpPr>
            <a:spLocks noChangeArrowheads="1"/>
          </p:cNvSpPr>
          <p:nvPr/>
        </p:nvSpPr>
        <p:spPr bwMode="auto">
          <a:xfrm>
            <a:off x="3779838" y="2349500"/>
            <a:ext cx="1584325" cy="2159000"/>
          </a:xfrm>
          <a:prstGeom prst="ellipse">
            <a:avLst/>
          </a:prstGeom>
          <a:solidFill>
            <a:schemeClr val="accent1">
              <a:alpha val="0"/>
            </a:schemeClr>
          </a:solidFill>
          <a:ln w="63500" algn="ctr">
            <a:solidFill>
              <a:srgbClr val="002060"/>
            </a:solidFill>
            <a:round/>
            <a:headEnd type="none" w="sm" len="sm"/>
            <a:tailEnd type="none" w="sm" len="sm"/>
          </a:ln>
        </p:spPr>
        <p:txBody>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endParaRPr lang="cs-CZ" altLang="cs-CZ"/>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Model těla</a:t>
            </a:r>
            <a:br>
              <a:rPr lang="cs-CZ" dirty="0" smtClean="0"/>
            </a:br>
            <a:r>
              <a:rPr lang="cs-CZ" sz="3600" dirty="0" smtClean="0"/>
              <a:t>nahrazení segmentů pevnými částmi</a:t>
            </a:r>
            <a:endParaRPr lang="cs-CZ" dirty="0"/>
          </a:p>
        </p:txBody>
      </p:sp>
      <p:grpSp>
        <p:nvGrpSpPr>
          <p:cNvPr id="3" name="Group 6"/>
          <p:cNvGrpSpPr>
            <a:grpSpLocks/>
          </p:cNvGrpSpPr>
          <p:nvPr/>
        </p:nvGrpSpPr>
        <p:grpSpPr bwMode="auto">
          <a:xfrm>
            <a:off x="3059832" y="1767310"/>
            <a:ext cx="2583440" cy="4176464"/>
            <a:chOff x="5178" y="1779"/>
            <a:chExt cx="2448" cy="4176"/>
          </a:xfrm>
        </p:grpSpPr>
        <p:sp>
          <p:nvSpPr>
            <p:cNvPr id="7" name="AutoShape 7"/>
            <p:cNvSpPr>
              <a:spLocks noChangeArrowheads="1"/>
            </p:cNvSpPr>
            <p:nvPr/>
          </p:nvSpPr>
          <p:spPr bwMode="auto">
            <a:xfrm>
              <a:off x="6042" y="2643"/>
              <a:ext cx="720" cy="1008"/>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8" name="AutoShape 8"/>
            <p:cNvSpPr>
              <a:spLocks noChangeArrowheads="1"/>
            </p:cNvSpPr>
            <p:nvPr/>
          </p:nvSpPr>
          <p:spPr bwMode="auto">
            <a:xfrm>
              <a:off x="5898" y="2355"/>
              <a:ext cx="1008" cy="720"/>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9" name="AutoShape 9"/>
            <p:cNvSpPr>
              <a:spLocks noChangeArrowheads="1"/>
            </p:cNvSpPr>
            <p:nvPr/>
          </p:nvSpPr>
          <p:spPr bwMode="auto">
            <a:xfrm rot="1490281">
              <a:off x="5417" y="2399"/>
              <a:ext cx="183" cy="1008"/>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10" name="AutoShape 10"/>
            <p:cNvSpPr>
              <a:spLocks noChangeArrowheads="1"/>
            </p:cNvSpPr>
            <p:nvPr/>
          </p:nvSpPr>
          <p:spPr bwMode="auto">
            <a:xfrm rot="613176">
              <a:off x="5910" y="3652"/>
              <a:ext cx="272" cy="1872"/>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11" name="AutoShape 11"/>
            <p:cNvSpPr>
              <a:spLocks noChangeArrowheads="1"/>
            </p:cNvSpPr>
            <p:nvPr/>
          </p:nvSpPr>
          <p:spPr bwMode="auto">
            <a:xfrm rot="-846795">
              <a:off x="6762" y="3651"/>
              <a:ext cx="274" cy="1872"/>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12" name="AutoShape 12"/>
            <p:cNvSpPr>
              <a:spLocks noChangeArrowheads="1"/>
            </p:cNvSpPr>
            <p:nvPr/>
          </p:nvSpPr>
          <p:spPr bwMode="auto">
            <a:xfrm rot="-1431011">
              <a:off x="7194" y="2355"/>
              <a:ext cx="163" cy="1008"/>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13" name="AutoShape 13"/>
            <p:cNvSpPr>
              <a:spLocks noChangeArrowheads="1"/>
            </p:cNvSpPr>
            <p:nvPr/>
          </p:nvSpPr>
          <p:spPr bwMode="auto">
            <a:xfrm>
              <a:off x="7050" y="5667"/>
              <a:ext cx="288" cy="288"/>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14" name="AutoShape 14"/>
            <p:cNvSpPr>
              <a:spLocks noChangeArrowheads="1"/>
            </p:cNvSpPr>
            <p:nvPr/>
          </p:nvSpPr>
          <p:spPr bwMode="auto">
            <a:xfrm>
              <a:off x="7482" y="3507"/>
              <a:ext cx="144" cy="144"/>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15" name="AutoShape 15"/>
            <p:cNvSpPr>
              <a:spLocks noChangeArrowheads="1"/>
            </p:cNvSpPr>
            <p:nvPr/>
          </p:nvSpPr>
          <p:spPr bwMode="auto">
            <a:xfrm>
              <a:off x="5178" y="3507"/>
              <a:ext cx="144" cy="144"/>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16" name="AutoShape 16"/>
            <p:cNvSpPr>
              <a:spLocks noChangeArrowheads="1"/>
            </p:cNvSpPr>
            <p:nvPr/>
          </p:nvSpPr>
          <p:spPr bwMode="auto">
            <a:xfrm>
              <a:off x="5754" y="5667"/>
              <a:ext cx="288" cy="288"/>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17" name="AutoShape 17"/>
            <p:cNvSpPr>
              <a:spLocks noChangeArrowheads="1"/>
            </p:cNvSpPr>
            <p:nvPr/>
          </p:nvSpPr>
          <p:spPr bwMode="auto">
            <a:xfrm>
              <a:off x="6330" y="2067"/>
              <a:ext cx="144" cy="432"/>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sp>
          <p:nvSpPr>
            <p:cNvPr id="18" name="AutoShape 18"/>
            <p:cNvSpPr>
              <a:spLocks noChangeArrowheads="1"/>
            </p:cNvSpPr>
            <p:nvPr/>
          </p:nvSpPr>
          <p:spPr bwMode="auto">
            <a:xfrm>
              <a:off x="6186" y="1779"/>
              <a:ext cx="432" cy="432"/>
            </a:xfrm>
            <a:prstGeom prst="flowChartMagneticDisk">
              <a:avLst/>
            </a:prstGeom>
            <a:gradFill rotWithShape="1">
              <a:gsLst>
                <a:gs pos="0">
                  <a:srgbClr val="C0C0C0"/>
                </a:gs>
                <a:gs pos="50000">
                  <a:srgbClr val="FFFFFF"/>
                </a:gs>
                <a:gs pos="100000">
                  <a:srgbClr val="C0C0C0"/>
                </a:gs>
              </a:gsLst>
              <a:lin ang="0" scaled="1"/>
            </a:gradFill>
            <a:ln w="9525">
              <a:solidFill>
                <a:srgbClr val="000000"/>
              </a:solidFill>
              <a:round/>
              <a:headEnd/>
              <a:tailEnd/>
            </a:ln>
          </p:spPr>
          <p:txBody>
            <a:bodyPr/>
            <a:lstStyle/>
            <a:p>
              <a:endParaRPr lang="cs-CZ"/>
            </a:p>
          </p:txBody>
        </p:sp>
      </p:grpSp>
    </p:spTree>
    <p:extLst>
      <p:ext uri="{BB962C8B-B14F-4D97-AF65-F5344CB8AC3E}">
        <p14:creationId xmlns:p14="http://schemas.microsoft.com/office/powerpoint/2010/main" val="3668147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cs-CZ" altLang="cs-CZ" dirty="0" smtClean="0"/>
              <a:t>Těžiště těla</a:t>
            </a:r>
            <a:br>
              <a:rPr lang="cs-CZ" altLang="cs-CZ" dirty="0" smtClean="0"/>
            </a:br>
            <a:r>
              <a:rPr lang="en-US" altLang="cs-CZ" dirty="0" smtClean="0"/>
              <a:t>Centre of </a:t>
            </a:r>
            <a:r>
              <a:rPr lang="en-US" altLang="cs-CZ" dirty="0" err="1" smtClean="0"/>
              <a:t>Gravit</a:t>
            </a:r>
            <a:r>
              <a:rPr lang="cs-CZ" altLang="cs-CZ" dirty="0" smtClean="0"/>
              <a:t>y (COG - COM)</a:t>
            </a:r>
            <a:endParaRPr lang="en-US" altLang="cs-CZ" dirty="0" smtClean="0"/>
          </a:p>
        </p:txBody>
      </p:sp>
      <p:sp>
        <p:nvSpPr>
          <p:cNvPr id="123907" name="Rectangle 3"/>
          <p:cNvSpPr>
            <a:spLocks noGrp="1" noChangeArrowheads="1"/>
          </p:cNvSpPr>
          <p:nvPr>
            <p:ph type="body" sz="half" idx="1"/>
          </p:nvPr>
        </p:nvSpPr>
        <p:spPr>
          <a:xfrm>
            <a:off x="250825" y="1989138"/>
            <a:ext cx="5184775" cy="3671887"/>
          </a:xfrm>
        </p:spPr>
        <p:txBody>
          <a:bodyPr/>
          <a:lstStyle/>
          <a:p>
            <a:pPr algn="l">
              <a:defRPr/>
            </a:pPr>
            <a:r>
              <a:rPr lang="cs-CZ" altLang="cs-CZ" sz="2400" dirty="0" smtClean="0">
                <a:latin typeface="+mj-lt"/>
              </a:rPr>
              <a:t>Těžiště těla:</a:t>
            </a:r>
          </a:p>
          <a:p>
            <a:pPr algn="l">
              <a:defRPr/>
            </a:pPr>
            <a:r>
              <a:rPr lang="cs-CZ" altLang="cs-CZ" sz="2400" dirty="0" smtClean="0">
                <a:latin typeface="+mj-lt"/>
              </a:rPr>
              <a:t>bod nulové velikosti ve kterém je koncentrována hmotnost celého těla</a:t>
            </a:r>
          </a:p>
          <a:p>
            <a:pPr algn="l">
              <a:defRPr/>
            </a:pPr>
            <a:r>
              <a:rPr lang="cs-CZ" altLang="cs-CZ" sz="2400" dirty="0" smtClean="0">
                <a:latin typeface="+mj-lt"/>
              </a:rPr>
              <a:t>Jedna z možností, jak zjednodušeně popsat polohu a pohyb těla</a:t>
            </a:r>
            <a:endParaRPr lang="en-US" altLang="cs-CZ" sz="2400" dirty="0" smtClean="0">
              <a:latin typeface="+mj-lt"/>
            </a:endParaRPr>
          </a:p>
        </p:txBody>
      </p:sp>
      <p:pic>
        <p:nvPicPr>
          <p:cNvPr id="12292" name="Picture 4" descr="segmenty-cg"/>
          <p:cNvPicPr>
            <a:picLocks noGrp="1" noChangeAspect="1" noChangeArrowheads="1"/>
          </p:cNvPicPr>
          <p:nvPr>
            <p:ph sz="half" idx="2"/>
          </p:nvPr>
        </p:nvPicPr>
        <p:blipFill>
          <a:blip r:embed="rId2" cstate="print">
            <a:lum bright="-8000" contrast="26000"/>
            <a:extLst>
              <a:ext uri="{28A0092B-C50C-407E-A947-70E740481C1C}">
                <a14:useLocalDpi xmlns:a14="http://schemas.microsoft.com/office/drawing/2010/main" val="0"/>
              </a:ext>
            </a:extLst>
          </a:blip>
          <a:srcRect/>
          <a:stretch>
            <a:fillRect/>
          </a:stretch>
        </p:blipFill>
        <p:spPr>
          <a:xfrm>
            <a:off x="5150778" y="1484784"/>
            <a:ext cx="3741701" cy="4535487"/>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sz="half" idx="1"/>
          </p:nvPr>
        </p:nvSpPr>
        <p:spPr>
          <a:xfrm>
            <a:off x="457200" y="1600200"/>
            <a:ext cx="5122912" cy="4530725"/>
          </a:xfrm>
        </p:spPr>
        <p:txBody>
          <a:bodyPr>
            <a:normAutofit/>
          </a:bodyPr>
          <a:lstStyle/>
          <a:p>
            <a:r>
              <a:rPr lang="cs-CZ" dirty="0" smtClean="0"/>
              <a:t>Každý segment těla má svoji specifikovanou poměrovou hmotnost a polohu těžiště</a:t>
            </a:r>
          </a:p>
          <a:p>
            <a:r>
              <a:rPr lang="cs-CZ" dirty="0" smtClean="0"/>
              <a:t>Součtem všech dílčích těžišť se získá těžiště celkové</a:t>
            </a:r>
            <a:endParaRPr lang="cs-CZ" dirty="0"/>
          </a:p>
        </p:txBody>
      </p:sp>
      <p:pic>
        <p:nvPicPr>
          <p:cNvPr id="5" name="Zástupný symbol pro obsah 4" descr="teziste.jpg"/>
          <p:cNvPicPr>
            <a:picLocks noGrp="1" noChangeAspect="1"/>
          </p:cNvPicPr>
          <p:nvPr>
            <p:ph sz="half" idx="2"/>
          </p:nvPr>
        </p:nvPicPr>
        <p:blipFill>
          <a:blip r:embed="rId2" cstate="print"/>
          <a:stretch>
            <a:fillRect/>
          </a:stretch>
        </p:blipFill>
        <p:spPr>
          <a:xfrm>
            <a:off x="5657600" y="1664659"/>
            <a:ext cx="3240360" cy="466101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227" name="Group 147"/>
          <p:cNvGraphicFramePr>
            <a:graphicFrameLocks noGrp="1"/>
          </p:cNvGraphicFramePr>
          <p:nvPr/>
        </p:nvGraphicFramePr>
        <p:xfrm>
          <a:off x="3707904" y="1412776"/>
          <a:ext cx="5292080" cy="4795184"/>
        </p:xfrm>
        <a:graphic>
          <a:graphicData uri="http://schemas.openxmlformats.org/drawingml/2006/table">
            <a:tbl>
              <a:tblPr>
                <a:effectLst>
                  <a:outerShdw blurRad="50800" dist="50800" dir="5400000" algn="ctr" rotWithShape="0">
                    <a:schemeClr val="bg1"/>
                  </a:outerShdw>
                </a:effectLst>
              </a:tblPr>
              <a:tblGrid>
                <a:gridCol w="1984530"/>
                <a:gridCol w="3307550"/>
              </a:tblGrid>
              <a:tr h="39115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rgbClr val="C00000"/>
                          </a:solidFill>
                          <a:effectLst/>
                          <a:latin typeface="Arial" charset="0"/>
                          <a:cs typeface="Arial" charset="0"/>
                        </a:rPr>
                        <a:t>Segment</a:t>
                      </a:r>
                    </a:p>
                  </a:txBody>
                  <a:tcPr horzOverflow="overflow">
                    <a:lnL w="381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600" b="1" i="0" u="none" strike="noStrike" cap="none" normalizeH="0" baseline="0" dirty="0" smtClean="0">
                          <a:ln>
                            <a:noFill/>
                          </a:ln>
                          <a:solidFill>
                            <a:srgbClr val="C00000"/>
                          </a:solidFill>
                          <a:effectLst/>
                          <a:latin typeface="Arial" charset="0"/>
                          <a:cs typeface="Arial" charset="0"/>
                        </a:rPr>
                        <a:t>Relativní hmotnost</a:t>
                      </a:r>
                    </a:p>
                  </a:txBody>
                  <a:tcPr horzOverflow="overflow">
                    <a:lnL w="127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r>
              <a:tr h="53516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Hlava</a:t>
                      </a:r>
                    </a:p>
                  </a:txBody>
                  <a:tcPr horzOverflow="overflow">
                    <a:lnL w="381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Arial" charset="0"/>
                          <a:cs typeface="Arial" charset="0"/>
                        </a:rPr>
                        <a:t>0,074</a:t>
                      </a:r>
                    </a:p>
                  </a:txBody>
                  <a:tcPr horzOverflow="overflow">
                    <a:lnL w="127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r>
              <a:tr h="53084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Trup</a:t>
                      </a:r>
                    </a:p>
                  </a:txBody>
                  <a:tcPr horzOverflow="overflow">
                    <a:lnL w="381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0,448</a:t>
                      </a:r>
                    </a:p>
                  </a:txBody>
                  <a:tcPr horzOverflow="overflow">
                    <a:lnL w="127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r>
              <a:tr h="53516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Stehno</a:t>
                      </a:r>
                    </a:p>
                  </a:txBody>
                  <a:tcPr horzOverflow="overflow">
                    <a:lnL w="381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0,124</a:t>
                      </a:r>
                    </a:p>
                  </a:txBody>
                  <a:tcPr horzOverflow="overflow">
                    <a:lnL w="127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r>
              <a:tr h="53516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Arial" charset="0"/>
                          <a:cs typeface="Arial" charset="0"/>
                        </a:rPr>
                        <a:t>Bérec</a:t>
                      </a:r>
                    </a:p>
                  </a:txBody>
                  <a:tcPr horzOverflow="overflow">
                    <a:lnL w="381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0,046</a:t>
                      </a:r>
                    </a:p>
                  </a:txBody>
                  <a:tcPr horzOverflow="overflow">
                    <a:lnL w="127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r>
              <a:tr h="53516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Arial" charset="0"/>
                          <a:cs typeface="Arial" charset="0"/>
                        </a:rPr>
                        <a:t>Noha</a:t>
                      </a:r>
                    </a:p>
                  </a:txBody>
                  <a:tcPr horzOverflow="overflow">
                    <a:lnL w="381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0,016</a:t>
                      </a:r>
                    </a:p>
                  </a:txBody>
                  <a:tcPr horzOverflow="overflow">
                    <a:lnL w="127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r>
              <a:tr h="53516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Nadloktí</a:t>
                      </a:r>
                    </a:p>
                  </a:txBody>
                  <a:tcPr horzOverflow="overflow">
                    <a:lnL w="381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0,029</a:t>
                      </a:r>
                    </a:p>
                  </a:txBody>
                  <a:tcPr horzOverflow="overflow">
                    <a:lnL w="127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r>
              <a:tr h="53516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smtClean="0">
                          <a:ln>
                            <a:noFill/>
                          </a:ln>
                          <a:solidFill>
                            <a:schemeClr val="tx1"/>
                          </a:solidFill>
                          <a:effectLst/>
                          <a:latin typeface="Arial" charset="0"/>
                          <a:cs typeface="Arial" charset="0"/>
                        </a:rPr>
                        <a:t>Předloktí</a:t>
                      </a:r>
                    </a:p>
                  </a:txBody>
                  <a:tcPr horzOverflow="overflow">
                    <a:lnL w="381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0,017</a:t>
                      </a:r>
                    </a:p>
                  </a:txBody>
                  <a:tcPr horzOverflow="overflow">
                    <a:lnL w="127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r>
              <a:tr h="53516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Ruka</a:t>
                      </a:r>
                    </a:p>
                  </a:txBody>
                  <a:tcPr horzOverflow="overflow">
                    <a:lnL w="381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altLang="cs-CZ" sz="2800" b="0" i="0" u="none" strike="noStrike" cap="none" normalizeH="0" baseline="0" dirty="0" smtClean="0">
                          <a:ln>
                            <a:noFill/>
                          </a:ln>
                          <a:solidFill>
                            <a:schemeClr val="tx1"/>
                          </a:solidFill>
                          <a:effectLst/>
                          <a:latin typeface="Arial" charset="0"/>
                          <a:cs typeface="Arial" charset="0"/>
                        </a:rPr>
                        <a:t>0,007</a:t>
                      </a:r>
                    </a:p>
                  </a:txBody>
                  <a:tcPr horzOverflow="overflow">
                    <a:lnL w="127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chemeClr val="bg1"/>
                    </a:solidFill>
                  </a:tcPr>
                </a:tc>
              </a:tr>
            </a:tbl>
          </a:graphicData>
        </a:graphic>
      </p:graphicFrame>
      <p:sp>
        <p:nvSpPr>
          <p:cNvPr id="28674" name="Rectangle 2"/>
          <p:cNvSpPr>
            <a:spLocks noGrp="1" noChangeArrowheads="1"/>
          </p:cNvSpPr>
          <p:nvPr>
            <p:ph type="title"/>
          </p:nvPr>
        </p:nvSpPr>
        <p:spPr>
          <a:xfrm>
            <a:off x="457200" y="274638"/>
            <a:ext cx="8229600" cy="715962"/>
          </a:xfrm>
        </p:spPr>
        <p:txBody>
          <a:bodyPr/>
          <a:lstStyle/>
          <a:p>
            <a:pPr eaLnBrk="1" hangingPunct="1"/>
            <a:r>
              <a:rPr lang="cs-CZ" altLang="cs-CZ" sz="3600" dirty="0" smtClean="0"/>
              <a:t>Těžiště těla – výslednice těžišť segmentů</a:t>
            </a:r>
          </a:p>
        </p:txBody>
      </p:sp>
      <p:pic>
        <p:nvPicPr>
          <p:cNvPr id="28707" name="Picture 148"/>
          <p:cNvPicPr>
            <a:picLocks noChangeAspect="1" noChangeArrowheads="1"/>
          </p:cNvPicPr>
          <p:nvPr/>
        </p:nvPicPr>
        <p:blipFill>
          <a:blip r:embed="rId2" cstate="print"/>
          <a:srcRect/>
          <a:stretch>
            <a:fillRect/>
          </a:stretch>
        </p:blipFill>
        <p:spPr bwMode="auto">
          <a:xfrm>
            <a:off x="107504" y="1412776"/>
            <a:ext cx="3521075" cy="4967287"/>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0" y="476250"/>
            <a:ext cx="9144000" cy="914400"/>
          </a:xfrm>
        </p:spPr>
        <p:txBody>
          <a:bodyPr>
            <a:normAutofit fontScale="90000"/>
          </a:bodyPr>
          <a:lstStyle/>
          <a:p>
            <a:r>
              <a:rPr lang="cs-CZ" altLang="cs-CZ" dirty="0" smtClean="0"/>
              <a:t>Těžiště těla  </a:t>
            </a:r>
            <a:br>
              <a:rPr lang="cs-CZ" altLang="cs-CZ" dirty="0" smtClean="0"/>
            </a:br>
            <a:r>
              <a:rPr lang="cs-CZ" altLang="cs-CZ" sz="3600" dirty="0" smtClean="0"/>
              <a:t>nahrazení celého těla jedním bodem</a:t>
            </a:r>
            <a:endParaRPr lang="cs-CZ" altLang="cs-CZ" dirty="0" smtClean="0"/>
          </a:p>
        </p:txBody>
      </p:sp>
      <p:pic>
        <p:nvPicPr>
          <p:cNvPr id="11267"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7544" y="1628800"/>
            <a:ext cx="2781482" cy="4392488"/>
          </a:xfrm>
        </p:spPr>
      </p:pic>
      <p:pic>
        <p:nvPicPr>
          <p:cNvPr id="5" name="Obrázek 4" descr="postavicka-05.jpg"/>
          <p:cNvPicPr>
            <a:picLocks noChangeAspect="1"/>
          </p:cNvPicPr>
          <p:nvPr/>
        </p:nvPicPr>
        <p:blipFill>
          <a:blip r:embed="rId3" cstate="print"/>
          <a:stretch>
            <a:fillRect/>
          </a:stretch>
        </p:blipFill>
        <p:spPr>
          <a:xfrm>
            <a:off x="3707904" y="1628800"/>
            <a:ext cx="4248472" cy="4248472"/>
          </a:xfrm>
          <a:prstGeom prst="rect">
            <a:avLst/>
          </a:prstGeom>
        </p:spPr>
      </p:pic>
      <p:sp>
        <p:nvSpPr>
          <p:cNvPr id="6" name="Elipsa 5"/>
          <p:cNvSpPr/>
          <p:nvPr/>
        </p:nvSpPr>
        <p:spPr>
          <a:xfrm>
            <a:off x="7164288" y="42210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4355976" y="422108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Elipsa 7"/>
          <p:cNvSpPr/>
          <p:nvPr/>
        </p:nvSpPr>
        <p:spPr>
          <a:xfrm>
            <a:off x="5724128" y="41490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Popis polohy a pohybu</a:t>
            </a:r>
            <a:endParaRPr lang="cs-CZ" dirty="0"/>
          </a:p>
        </p:txBody>
      </p:sp>
      <p:sp>
        <p:nvSpPr>
          <p:cNvPr id="3" name="Zástupný symbol pro obsah 2"/>
          <p:cNvSpPr>
            <a:spLocks noGrp="1"/>
          </p:cNvSpPr>
          <p:nvPr>
            <p:ph idx="1"/>
          </p:nvPr>
        </p:nvSpPr>
        <p:spPr/>
        <p:txBody>
          <a:bodyPr/>
          <a:lstStyle/>
          <a:p>
            <a:r>
              <a:rPr lang="cs-CZ" dirty="0" smtClean="0"/>
              <a:t>2D – plošný</a:t>
            </a:r>
          </a:p>
          <a:p>
            <a:r>
              <a:rPr lang="cs-CZ" dirty="0" smtClean="0"/>
              <a:t>3D - prostorový</a:t>
            </a:r>
            <a:endParaRPr lang="cs-CZ" dirty="0"/>
          </a:p>
        </p:txBody>
      </p:sp>
      <p:pic>
        <p:nvPicPr>
          <p:cNvPr id="4" name="Obrázek 3" descr="osy0.jpg"/>
          <p:cNvPicPr>
            <a:picLocks noChangeAspect="1"/>
          </p:cNvPicPr>
          <p:nvPr/>
        </p:nvPicPr>
        <p:blipFill>
          <a:blip r:embed="rId2" cstate="print"/>
          <a:srcRect l="23622" t="18268" r="38268" b="36535"/>
          <a:stretch>
            <a:fillRect/>
          </a:stretch>
        </p:blipFill>
        <p:spPr>
          <a:xfrm>
            <a:off x="508486" y="2967434"/>
            <a:ext cx="3271426" cy="2909838"/>
          </a:xfrm>
          <a:prstGeom prst="rect">
            <a:avLst/>
          </a:prstGeom>
        </p:spPr>
      </p:pic>
      <p:pic>
        <p:nvPicPr>
          <p:cNvPr id="5" name="Obrázek 4" descr="osy1.jpg"/>
          <p:cNvPicPr>
            <a:picLocks noChangeAspect="1"/>
          </p:cNvPicPr>
          <p:nvPr/>
        </p:nvPicPr>
        <p:blipFill>
          <a:blip r:embed="rId3" cstate="print"/>
          <a:srcRect l="13701" t="18898" r="37795" b="22047"/>
          <a:stretch>
            <a:fillRect/>
          </a:stretch>
        </p:blipFill>
        <p:spPr>
          <a:xfrm>
            <a:off x="3779912" y="2852936"/>
            <a:ext cx="4248472" cy="3879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cs-CZ" altLang="cs-CZ" smtClean="0"/>
              <a:t>Základní výpočetní vztahy</a:t>
            </a:r>
          </a:p>
        </p:txBody>
      </p:sp>
      <p:sp>
        <p:nvSpPr>
          <p:cNvPr id="100355" name="Rectangle 3"/>
          <p:cNvSpPr>
            <a:spLocks noGrp="1" noChangeArrowheads="1"/>
          </p:cNvSpPr>
          <p:nvPr>
            <p:ph type="body" idx="1"/>
          </p:nvPr>
        </p:nvSpPr>
        <p:spPr/>
        <p:txBody>
          <a:bodyPr/>
          <a:lstStyle/>
          <a:p>
            <a:pPr eaLnBrk="1" hangingPunct="1">
              <a:defRPr/>
            </a:pPr>
            <a:r>
              <a:rPr lang="cs-CZ" altLang="cs-CZ" smtClean="0"/>
              <a:t>Soustava měřitelných částic reprezentovaných hmotností (m) je ve vztahu působící síly (F) a zrychlení (a), které síla hmotě uděluje.</a:t>
            </a:r>
          </a:p>
          <a:p>
            <a:pPr eaLnBrk="1" hangingPunct="1">
              <a:buFont typeface="Wingdings" pitchFamily="2" charset="2"/>
              <a:buNone/>
              <a:defRPr/>
            </a:pPr>
            <a:r>
              <a:rPr lang="cs-CZ" altLang="cs-CZ" smtClean="0"/>
              <a:t>			 </a:t>
            </a:r>
            <a:r>
              <a:rPr lang="cs-CZ" altLang="cs-CZ" smtClean="0">
                <a:solidFill>
                  <a:srgbClr val="FFFF00"/>
                </a:solidFill>
              </a:rPr>
              <a:t>m = F/a (kg)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cs-CZ" altLang="cs-CZ" smtClean="0"/>
              <a:t>Pohyb</a:t>
            </a:r>
          </a:p>
        </p:txBody>
      </p:sp>
      <p:sp>
        <p:nvSpPr>
          <p:cNvPr id="102403" name="Rectangle 3"/>
          <p:cNvSpPr>
            <a:spLocks noGrp="1" noChangeArrowheads="1"/>
          </p:cNvSpPr>
          <p:nvPr>
            <p:ph type="body" idx="1"/>
          </p:nvPr>
        </p:nvSpPr>
        <p:spPr/>
        <p:txBody>
          <a:bodyPr/>
          <a:lstStyle/>
          <a:p>
            <a:pPr eaLnBrk="1" hangingPunct="1">
              <a:defRPr/>
            </a:pPr>
            <a:r>
              <a:rPr lang="cs-CZ" altLang="cs-CZ" sz="2800" dirty="0" smtClean="0"/>
              <a:t>Změna polohy hmotného bodu v prostoru se nazývá mechanický pohyb a ten probíhá po určité trajektorii (dráze) s označením (s).</a:t>
            </a:r>
          </a:p>
          <a:p>
            <a:pPr eaLnBrk="1" hangingPunct="1">
              <a:defRPr/>
            </a:pPr>
            <a:r>
              <a:rPr lang="cs-CZ" altLang="cs-CZ" sz="2800" dirty="0" smtClean="0"/>
              <a:t>Pohyb tělesa v prostoru probíhá po určité dráze a po určitý čas s označením (t). Pohyb lze popsat jako přímočarý, křivočarý nebo kruhový. Pohyb tělesa při rovnoměrném pohybu lze vyjádřit rychlostí</a:t>
            </a:r>
          </a:p>
          <a:p>
            <a:pPr eaLnBrk="1" hangingPunct="1">
              <a:buFont typeface="Wingdings" pitchFamily="2" charset="2"/>
              <a:buNone/>
              <a:defRPr/>
            </a:pPr>
            <a:r>
              <a:rPr lang="cs-CZ" altLang="cs-CZ" sz="2800" dirty="0" smtClean="0"/>
              <a:t>			</a:t>
            </a:r>
          </a:p>
          <a:p>
            <a:pPr eaLnBrk="1" hangingPunct="1">
              <a:buFont typeface="Wingdings" pitchFamily="2" charset="2"/>
              <a:buNone/>
              <a:defRPr/>
            </a:pPr>
            <a:r>
              <a:rPr lang="cs-CZ" altLang="cs-CZ" sz="2800" dirty="0" smtClean="0">
                <a:solidFill>
                  <a:srgbClr val="C00000"/>
                </a:solidFill>
              </a:rPr>
              <a:t>				</a:t>
            </a:r>
            <a:r>
              <a:rPr lang="cs-CZ" altLang="cs-CZ" sz="2800" b="1" dirty="0" smtClean="0">
                <a:solidFill>
                  <a:srgbClr val="C00000"/>
                </a:solidFill>
              </a:rPr>
              <a:t>v = s / t </a:t>
            </a:r>
            <a:r>
              <a:rPr lang="cs-CZ" altLang="cs-CZ" sz="2800" dirty="0" smtClean="0">
                <a:solidFill>
                  <a:srgbClr val="C00000"/>
                </a:solidFill>
              </a:rPr>
              <a:t>	(m/s)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68313" y="0"/>
            <a:ext cx="8229600" cy="1143000"/>
          </a:xfrm>
        </p:spPr>
        <p:txBody>
          <a:bodyPr/>
          <a:lstStyle/>
          <a:p>
            <a:pPr eaLnBrk="1" hangingPunct="1">
              <a:defRPr/>
            </a:pPr>
            <a:r>
              <a:rPr lang="cs-CZ" altLang="cs-CZ" smtClean="0"/>
              <a:t>Souřadný systém</a:t>
            </a:r>
          </a:p>
        </p:txBody>
      </p:sp>
      <p:sp>
        <p:nvSpPr>
          <p:cNvPr id="103427" name="Rectangle 3"/>
          <p:cNvSpPr>
            <a:spLocks noGrp="1" noChangeArrowheads="1"/>
          </p:cNvSpPr>
          <p:nvPr>
            <p:ph type="body" idx="1"/>
          </p:nvPr>
        </p:nvSpPr>
        <p:spPr>
          <a:xfrm>
            <a:off x="468313" y="1052513"/>
            <a:ext cx="8229600" cy="2116137"/>
          </a:xfrm>
        </p:spPr>
        <p:txBody>
          <a:bodyPr/>
          <a:lstStyle/>
          <a:p>
            <a:pPr eaLnBrk="1" hangingPunct="1">
              <a:defRPr/>
            </a:pPr>
            <a:r>
              <a:rPr lang="cs-CZ" altLang="cs-CZ" smtClean="0"/>
              <a:t>Při popisu polohy a jeho změn je zapotřebí zavést souřadný systém, který je jednoznačně určen svým počátkem a měřítkem.</a:t>
            </a:r>
          </a:p>
          <a:p>
            <a:pPr eaLnBrk="1" hangingPunct="1">
              <a:defRPr/>
            </a:pPr>
            <a:endParaRPr lang="cs-CZ" altLang="cs-CZ" smtClean="0"/>
          </a:p>
        </p:txBody>
      </p:sp>
      <p:pic>
        <p:nvPicPr>
          <p:cNvPr id="17412" name="Picture 4" descr="Sour-system"/>
          <p:cNvPicPr>
            <a:picLocks noChangeAspect="1" noChangeArrowheads="1"/>
          </p:cNvPicPr>
          <p:nvPr/>
        </p:nvPicPr>
        <p:blipFill>
          <a:blip r:embed="rId2" cstate="print"/>
          <a:srcRect/>
          <a:stretch>
            <a:fillRect/>
          </a:stretch>
        </p:blipFill>
        <p:spPr bwMode="auto">
          <a:xfrm>
            <a:off x="3132138" y="2781300"/>
            <a:ext cx="4103687"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cs-CZ" altLang="cs-CZ" smtClean="0">
                <a:solidFill>
                  <a:schemeClr val="tx1"/>
                </a:solidFill>
              </a:rPr>
              <a:t>Analýza prostorová – 3D</a:t>
            </a:r>
          </a:p>
        </p:txBody>
      </p:sp>
      <p:sp>
        <p:nvSpPr>
          <p:cNvPr id="104451" name="Line 3"/>
          <p:cNvSpPr>
            <a:spLocks noChangeShapeType="1"/>
          </p:cNvSpPr>
          <p:nvPr/>
        </p:nvSpPr>
        <p:spPr bwMode="auto">
          <a:xfrm flipV="1">
            <a:off x="2987675" y="1628775"/>
            <a:ext cx="0" cy="2160588"/>
          </a:xfrm>
          <a:prstGeom prst="line">
            <a:avLst/>
          </a:prstGeom>
          <a:noFill/>
          <a:ln w="60325">
            <a:solidFill>
              <a:srgbClr val="FFFF00"/>
            </a:solidFill>
            <a:round/>
            <a:headEnd/>
            <a:tailEnd type="triangle" w="med" len="med"/>
          </a:ln>
          <a:effectLst/>
        </p:spPr>
        <p:txBody>
          <a:bodyPr/>
          <a:lstStyle/>
          <a:p>
            <a:endParaRPr lang="cs-CZ"/>
          </a:p>
        </p:txBody>
      </p:sp>
      <p:sp>
        <p:nvSpPr>
          <p:cNvPr id="104452" name="Line 4"/>
          <p:cNvSpPr>
            <a:spLocks noChangeShapeType="1"/>
          </p:cNvSpPr>
          <p:nvPr/>
        </p:nvSpPr>
        <p:spPr bwMode="auto">
          <a:xfrm flipV="1">
            <a:off x="2987675" y="3789363"/>
            <a:ext cx="3455988" cy="0"/>
          </a:xfrm>
          <a:prstGeom prst="line">
            <a:avLst/>
          </a:prstGeom>
          <a:noFill/>
          <a:ln w="60325">
            <a:solidFill>
              <a:srgbClr val="FFFF00"/>
            </a:solidFill>
            <a:round/>
            <a:headEnd/>
            <a:tailEnd type="triangle" w="med" len="med"/>
          </a:ln>
          <a:effectLst/>
        </p:spPr>
        <p:txBody>
          <a:bodyPr/>
          <a:lstStyle/>
          <a:p>
            <a:endParaRPr lang="cs-CZ"/>
          </a:p>
        </p:txBody>
      </p:sp>
      <p:sp>
        <p:nvSpPr>
          <p:cNvPr id="104453" name="Line 5"/>
          <p:cNvSpPr>
            <a:spLocks noChangeShapeType="1"/>
          </p:cNvSpPr>
          <p:nvPr/>
        </p:nvSpPr>
        <p:spPr bwMode="auto">
          <a:xfrm flipH="1">
            <a:off x="1619250" y="3789363"/>
            <a:ext cx="1368425" cy="1368425"/>
          </a:xfrm>
          <a:prstGeom prst="line">
            <a:avLst/>
          </a:prstGeom>
          <a:noFill/>
          <a:ln w="60325">
            <a:solidFill>
              <a:srgbClr val="FFFF00"/>
            </a:solidFill>
            <a:round/>
            <a:headEnd/>
            <a:tailEnd type="triangle" w="med" len="med"/>
          </a:ln>
          <a:effectLst/>
        </p:spPr>
        <p:txBody>
          <a:bodyPr/>
          <a:lstStyle/>
          <a:p>
            <a:endParaRPr lang="cs-CZ"/>
          </a:p>
        </p:txBody>
      </p:sp>
      <p:sp>
        <p:nvSpPr>
          <p:cNvPr id="104454" name="Text Box 6"/>
          <p:cNvSpPr txBox="1">
            <a:spLocks noChangeArrowheads="1"/>
          </p:cNvSpPr>
          <p:nvPr/>
        </p:nvSpPr>
        <p:spPr bwMode="auto">
          <a:xfrm>
            <a:off x="3059113" y="1484313"/>
            <a:ext cx="360362" cy="457200"/>
          </a:xfrm>
          <a:prstGeom prst="rect">
            <a:avLst/>
          </a:prstGeom>
          <a:noFill/>
          <a:ln w="9525">
            <a:noFill/>
            <a:miter lim="800000"/>
            <a:headEnd/>
            <a:tailEnd/>
          </a:ln>
          <a:effectLst/>
        </p:spPr>
        <p:txBody>
          <a:bodyPr>
            <a:spAutoFit/>
          </a:bodyPr>
          <a:lstStyle/>
          <a:p>
            <a:pPr>
              <a:spcBef>
                <a:spcPct val="50000"/>
              </a:spcBef>
            </a:pPr>
            <a:r>
              <a:rPr lang="cs-CZ" altLang="cs-CZ" sz="2400">
                <a:solidFill>
                  <a:srgbClr val="FFFF00"/>
                </a:solidFill>
              </a:rPr>
              <a:t>Y</a:t>
            </a:r>
          </a:p>
        </p:txBody>
      </p:sp>
      <p:sp>
        <p:nvSpPr>
          <p:cNvPr id="104455" name="Text Box 7"/>
          <p:cNvSpPr txBox="1">
            <a:spLocks noChangeArrowheads="1"/>
          </p:cNvSpPr>
          <p:nvPr/>
        </p:nvSpPr>
        <p:spPr bwMode="auto">
          <a:xfrm>
            <a:off x="5867400" y="3284538"/>
            <a:ext cx="360363" cy="457200"/>
          </a:xfrm>
          <a:prstGeom prst="rect">
            <a:avLst/>
          </a:prstGeom>
          <a:noFill/>
          <a:ln w="9525">
            <a:noFill/>
            <a:miter lim="800000"/>
            <a:headEnd/>
            <a:tailEnd/>
          </a:ln>
          <a:effectLst/>
        </p:spPr>
        <p:txBody>
          <a:bodyPr>
            <a:spAutoFit/>
          </a:bodyPr>
          <a:lstStyle/>
          <a:p>
            <a:pPr>
              <a:spcBef>
                <a:spcPct val="50000"/>
              </a:spcBef>
            </a:pPr>
            <a:r>
              <a:rPr lang="cs-CZ" altLang="cs-CZ" sz="2400">
                <a:solidFill>
                  <a:srgbClr val="FFFF00"/>
                </a:solidFill>
              </a:rPr>
              <a:t>X</a:t>
            </a:r>
          </a:p>
        </p:txBody>
      </p:sp>
      <p:sp>
        <p:nvSpPr>
          <p:cNvPr id="104456" name="Text Box 8"/>
          <p:cNvSpPr txBox="1">
            <a:spLocks noChangeArrowheads="1"/>
          </p:cNvSpPr>
          <p:nvPr/>
        </p:nvSpPr>
        <p:spPr bwMode="auto">
          <a:xfrm>
            <a:off x="1403350" y="4508500"/>
            <a:ext cx="360363" cy="457200"/>
          </a:xfrm>
          <a:prstGeom prst="rect">
            <a:avLst/>
          </a:prstGeom>
          <a:noFill/>
          <a:ln w="9525">
            <a:noFill/>
            <a:miter lim="800000"/>
            <a:headEnd/>
            <a:tailEnd/>
          </a:ln>
          <a:effectLst/>
        </p:spPr>
        <p:txBody>
          <a:bodyPr>
            <a:spAutoFit/>
          </a:bodyPr>
          <a:lstStyle/>
          <a:p>
            <a:pPr>
              <a:spcBef>
                <a:spcPct val="50000"/>
              </a:spcBef>
            </a:pPr>
            <a:r>
              <a:rPr lang="cs-CZ" altLang="cs-CZ" sz="2400">
                <a:solidFill>
                  <a:srgbClr val="FFFF00"/>
                </a:solidFill>
              </a:rPr>
              <a:t>Z</a:t>
            </a:r>
          </a:p>
        </p:txBody>
      </p:sp>
      <p:sp>
        <p:nvSpPr>
          <p:cNvPr id="104457" name="Text Box 9"/>
          <p:cNvSpPr txBox="1">
            <a:spLocks noChangeArrowheads="1"/>
          </p:cNvSpPr>
          <p:nvPr/>
        </p:nvSpPr>
        <p:spPr bwMode="auto">
          <a:xfrm>
            <a:off x="2555875" y="3429000"/>
            <a:ext cx="360363" cy="457200"/>
          </a:xfrm>
          <a:prstGeom prst="rect">
            <a:avLst/>
          </a:prstGeom>
          <a:noFill/>
          <a:ln w="9525">
            <a:noFill/>
            <a:miter lim="800000"/>
            <a:headEnd/>
            <a:tailEnd/>
          </a:ln>
          <a:effectLst/>
        </p:spPr>
        <p:txBody>
          <a:bodyPr>
            <a:spAutoFit/>
          </a:bodyPr>
          <a:lstStyle/>
          <a:p>
            <a:pPr>
              <a:spcBef>
                <a:spcPct val="50000"/>
              </a:spcBef>
            </a:pPr>
            <a:r>
              <a:rPr lang="cs-CZ" altLang="cs-CZ" sz="2400">
                <a:solidFill>
                  <a:srgbClr val="FFFF00"/>
                </a:solidFill>
              </a:rPr>
              <a:t>0</a:t>
            </a:r>
          </a:p>
        </p:txBody>
      </p:sp>
      <p:sp>
        <p:nvSpPr>
          <p:cNvPr id="104458" name="Text Box 10"/>
          <p:cNvSpPr txBox="1">
            <a:spLocks noChangeArrowheads="1"/>
          </p:cNvSpPr>
          <p:nvPr/>
        </p:nvSpPr>
        <p:spPr bwMode="auto">
          <a:xfrm>
            <a:off x="2268538" y="3429000"/>
            <a:ext cx="503237" cy="457200"/>
          </a:xfrm>
          <a:prstGeom prst="rect">
            <a:avLst/>
          </a:prstGeom>
          <a:noFill/>
          <a:ln w="9525">
            <a:noFill/>
            <a:miter lim="800000"/>
            <a:headEnd/>
            <a:tailEnd/>
          </a:ln>
          <a:effectLst/>
        </p:spPr>
        <p:txBody>
          <a:bodyPr>
            <a:spAutoFit/>
          </a:bodyPr>
          <a:lstStyle/>
          <a:p>
            <a:pPr>
              <a:spcBef>
                <a:spcPct val="50000"/>
              </a:spcBef>
            </a:pPr>
            <a:r>
              <a:rPr lang="cs-CZ" altLang="cs-CZ" sz="2400">
                <a:solidFill>
                  <a:srgbClr val="FFFF00"/>
                </a:solidFill>
              </a:rPr>
              <a:t>0,</a:t>
            </a:r>
          </a:p>
        </p:txBody>
      </p:sp>
      <p:sp>
        <p:nvSpPr>
          <p:cNvPr id="104459" name="Text Box 11"/>
          <p:cNvSpPr txBox="1">
            <a:spLocks noChangeArrowheads="1"/>
          </p:cNvSpPr>
          <p:nvPr/>
        </p:nvSpPr>
        <p:spPr bwMode="auto">
          <a:xfrm>
            <a:off x="1979613" y="3429000"/>
            <a:ext cx="936625" cy="457200"/>
          </a:xfrm>
          <a:prstGeom prst="rect">
            <a:avLst/>
          </a:prstGeom>
          <a:noFill/>
          <a:ln w="9525">
            <a:noFill/>
            <a:miter lim="800000"/>
            <a:headEnd/>
            <a:tailEnd/>
          </a:ln>
          <a:effectLst/>
        </p:spPr>
        <p:txBody>
          <a:bodyPr>
            <a:spAutoFit/>
          </a:bodyPr>
          <a:lstStyle/>
          <a:p>
            <a:pPr>
              <a:spcBef>
                <a:spcPct val="50000"/>
              </a:spcBef>
            </a:pPr>
            <a:r>
              <a:rPr lang="cs-CZ" altLang="cs-CZ" sz="2400">
                <a:solidFill>
                  <a:srgbClr val="FFFF00"/>
                </a:solidFill>
              </a:rPr>
              <a:t>0,</a:t>
            </a:r>
          </a:p>
        </p:txBody>
      </p:sp>
      <p:sp>
        <p:nvSpPr>
          <p:cNvPr id="104460" name="Text Box 12"/>
          <p:cNvSpPr txBox="1">
            <a:spLocks noChangeArrowheads="1"/>
          </p:cNvSpPr>
          <p:nvPr/>
        </p:nvSpPr>
        <p:spPr bwMode="auto">
          <a:xfrm>
            <a:off x="6300788" y="4005263"/>
            <a:ext cx="2663825" cy="762000"/>
          </a:xfrm>
          <a:prstGeom prst="rect">
            <a:avLst/>
          </a:prstGeom>
          <a:noFill/>
          <a:ln w="9525">
            <a:noFill/>
            <a:miter lim="800000"/>
            <a:headEnd/>
            <a:tailEnd/>
          </a:ln>
          <a:effectLst/>
        </p:spPr>
        <p:txBody>
          <a:bodyPr>
            <a:spAutoFit/>
          </a:bodyPr>
          <a:lstStyle/>
          <a:p>
            <a:pPr>
              <a:spcBef>
                <a:spcPct val="50000"/>
              </a:spcBef>
              <a:buFontTx/>
              <a:buChar char="•"/>
            </a:pPr>
            <a:r>
              <a:rPr lang="cs-CZ" altLang="cs-CZ" sz="4400">
                <a:solidFill>
                  <a:srgbClr val="FFFF00"/>
                </a:solidFill>
              </a:rPr>
              <a:t> osa</a:t>
            </a:r>
          </a:p>
        </p:txBody>
      </p:sp>
      <p:sp>
        <p:nvSpPr>
          <p:cNvPr id="104461" name="Text Box 13"/>
          <p:cNvSpPr txBox="1">
            <a:spLocks noChangeArrowheads="1"/>
          </p:cNvSpPr>
          <p:nvPr/>
        </p:nvSpPr>
        <p:spPr bwMode="auto">
          <a:xfrm>
            <a:off x="6300788" y="4581525"/>
            <a:ext cx="2663825" cy="762000"/>
          </a:xfrm>
          <a:prstGeom prst="rect">
            <a:avLst/>
          </a:prstGeom>
          <a:noFill/>
          <a:ln w="9525">
            <a:noFill/>
            <a:miter lim="800000"/>
            <a:headEnd/>
            <a:tailEnd/>
          </a:ln>
          <a:effectLst/>
        </p:spPr>
        <p:txBody>
          <a:bodyPr>
            <a:spAutoFit/>
          </a:bodyPr>
          <a:lstStyle/>
          <a:p>
            <a:pPr>
              <a:spcBef>
                <a:spcPct val="50000"/>
              </a:spcBef>
              <a:buFontTx/>
              <a:buChar char="•"/>
            </a:pPr>
            <a:r>
              <a:rPr lang="cs-CZ" altLang="cs-CZ" sz="4400">
                <a:solidFill>
                  <a:srgbClr val="FFFF00"/>
                </a:solidFill>
              </a:rPr>
              <a:t> rovina</a:t>
            </a:r>
          </a:p>
        </p:txBody>
      </p:sp>
      <p:sp>
        <p:nvSpPr>
          <p:cNvPr id="104462" name="Text Box 14"/>
          <p:cNvSpPr txBox="1">
            <a:spLocks noChangeArrowheads="1"/>
          </p:cNvSpPr>
          <p:nvPr/>
        </p:nvSpPr>
        <p:spPr bwMode="auto">
          <a:xfrm>
            <a:off x="6300788" y="5157788"/>
            <a:ext cx="2663825" cy="762000"/>
          </a:xfrm>
          <a:prstGeom prst="rect">
            <a:avLst/>
          </a:prstGeom>
          <a:noFill/>
          <a:ln w="9525">
            <a:noFill/>
            <a:miter lim="800000"/>
            <a:headEnd/>
            <a:tailEnd/>
          </a:ln>
          <a:effectLst/>
        </p:spPr>
        <p:txBody>
          <a:bodyPr>
            <a:spAutoFit/>
          </a:bodyPr>
          <a:lstStyle/>
          <a:p>
            <a:pPr>
              <a:spcBef>
                <a:spcPct val="50000"/>
              </a:spcBef>
              <a:buFontTx/>
              <a:buChar char="•"/>
            </a:pPr>
            <a:r>
              <a:rPr lang="cs-CZ" altLang="cs-CZ" sz="4400">
                <a:solidFill>
                  <a:srgbClr val="FFFF00"/>
                </a:solidFill>
              </a:rPr>
              <a:t> prostor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linds(horizontal)">
                                      <p:cBhvr>
                                        <p:cTn id="7" dur="500"/>
                                        <p:tgtEl>
                                          <p:spTgt spid="1044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455"/>
                                        </p:tgtEl>
                                        <p:attrNameLst>
                                          <p:attrName>style.visibility</p:attrName>
                                        </p:attrNameLst>
                                      </p:cBhvr>
                                      <p:to>
                                        <p:strVal val="visible"/>
                                      </p:to>
                                    </p:set>
                                    <p:animEffect transition="in" filter="blinds(horizontal)">
                                      <p:cBhvr>
                                        <p:cTn id="10" dur="500"/>
                                        <p:tgtEl>
                                          <p:spTgt spid="1044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4457"/>
                                        </p:tgtEl>
                                        <p:attrNameLst>
                                          <p:attrName>style.visibility</p:attrName>
                                        </p:attrNameLst>
                                      </p:cBhvr>
                                      <p:to>
                                        <p:strVal val="visible"/>
                                      </p:to>
                                    </p:set>
                                    <p:animEffect transition="in" filter="blinds(horizontal)">
                                      <p:cBhvr>
                                        <p:cTn id="15" dur="500"/>
                                        <p:tgtEl>
                                          <p:spTgt spid="10445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4460"/>
                                        </p:tgtEl>
                                        <p:attrNameLst>
                                          <p:attrName>style.visibility</p:attrName>
                                        </p:attrNameLst>
                                      </p:cBhvr>
                                      <p:to>
                                        <p:strVal val="visible"/>
                                      </p:to>
                                    </p:set>
                                    <p:animEffect transition="in" filter="blinds(horizontal)">
                                      <p:cBhvr>
                                        <p:cTn id="20" dur="500"/>
                                        <p:tgtEl>
                                          <p:spTgt spid="1044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4451"/>
                                        </p:tgtEl>
                                        <p:attrNameLst>
                                          <p:attrName>style.visibility</p:attrName>
                                        </p:attrNameLst>
                                      </p:cBhvr>
                                      <p:to>
                                        <p:strVal val="visible"/>
                                      </p:to>
                                    </p:set>
                                    <p:animEffect transition="in" filter="blinds(horizontal)">
                                      <p:cBhvr>
                                        <p:cTn id="25" dur="500"/>
                                        <p:tgtEl>
                                          <p:spTgt spid="10445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4454"/>
                                        </p:tgtEl>
                                        <p:attrNameLst>
                                          <p:attrName>style.visibility</p:attrName>
                                        </p:attrNameLst>
                                      </p:cBhvr>
                                      <p:to>
                                        <p:strVal val="visible"/>
                                      </p:to>
                                    </p:set>
                                    <p:animEffect transition="in" filter="blinds(horizontal)">
                                      <p:cBhvr>
                                        <p:cTn id="28" dur="500"/>
                                        <p:tgtEl>
                                          <p:spTgt spid="1044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458"/>
                                        </p:tgtEl>
                                        <p:attrNameLst>
                                          <p:attrName>style.visibility</p:attrName>
                                        </p:attrNameLst>
                                      </p:cBhvr>
                                      <p:to>
                                        <p:strVal val="visible"/>
                                      </p:to>
                                    </p:set>
                                    <p:animEffect transition="in" filter="blinds(horizontal)">
                                      <p:cBhvr>
                                        <p:cTn id="33" dur="500"/>
                                        <p:tgtEl>
                                          <p:spTgt spid="1044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4461"/>
                                        </p:tgtEl>
                                        <p:attrNameLst>
                                          <p:attrName>style.visibility</p:attrName>
                                        </p:attrNameLst>
                                      </p:cBhvr>
                                      <p:to>
                                        <p:strVal val="visible"/>
                                      </p:to>
                                    </p:set>
                                    <p:animEffect transition="in" filter="blinds(horizontal)">
                                      <p:cBhvr>
                                        <p:cTn id="38" dur="500"/>
                                        <p:tgtEl>
                                          <p:spTgt spid="10446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453"/>
                                        </p:tgtEl>
                                        <p:attrNameLst>
                                          <p:attrName>style.visibility</p:attrName>
                                        </p:attrNameLst>
                                      </p:cBhvr>
                                      <p:to>
                                        <p:strVal val="visible"/>
                                      </p:to>
                                    </p:set>
                                    <p:anim calcmode="lin" valueType="num">
                                      <p:cBhvr additive="base">
                                        <p:cTn id="43" dur="500" fill="hold"/>
                                        <p:tgtEl>
                                          <p:spTgt spid="104453"/>
                                        </p:tgtEl>
                                        <p:attrNameLst>
                                          <p:attrName>ppt_x</p:attrName>
                                        </p:attrNameLst>
                                      </p:cBhvr>
                                      <p:tavLst>
                                        <p:tav tm="0">
                                          <p:val>
                                            <p:strVal val="#ppt_x"/>
                                          </p:val>
                                        </p:tav>
                                        <p:tav tm="100000">
                                          <p:val>
                                            <p:strVal val="#ppt_x"/>
                                          </p:val>
                                        </p:tav>
                                      </p:tavLst>
                                    </p:anim>
                                    <p:anim calcmode="lin" valueType="num">
                                      <p:cBhvr additive="base">
                                        <p:cTn id="44" dur="500" fill="hold"/>
                                        <p:tgtEl>
                                          <p:spTgt spid="10445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4456"/>
                                        </p:tgtEl>
                                        <p:attrNameLst>
                                          <p:attrName>style.visibility</p:attrName>
                                        </p:attrNameLst>
                                      </p:cBhvr>
                                      <p:to>
                                        <p:strVal val="visible"/>
                                      </p:to>
                                    </p:set>
                                    <p:anim calcmode="lin" valueType="num">
                                      <p:cBhvr additive="base">
                                        <p:cTn id="49" dur="500" fill="hold"/>
                                        <p:tgtEl>
                                          <p:spTgt spid="104456"/>
                                        </p:tgtEl>
                                        <p:attrNameLst>
                                          <p:attrName>ppt_x</p:attrName>
                                        </p:attrNameLst>
                                      </p:cBhvr>
                                      <p:tavLst>
                                        <p:tav tm="0">
                                          <p:val>
                                            <p:strVal val="#ppt_x"/>
                                          </p:val>
                                        </p:tav>
                                        <p:tav tm="100000">
                                          <p:val>
                                            <p:strVal val="#ppt_x"/>
                                          </p:val>
                                        </p:tav>
                                      </p:tavLst>
                                    </p:anim>
                                    <p:anim calcmode="lin" valueType="num">
                                      <p:cBhvr additive="base">
                                        <p:cTn id="50" dur="500" fill="hold"/>
                                        <p:tgtEl>
                                          <p:spTgt spid="10445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4459"/>
                                        </p:tgtEl>
                                        <p:attrNameLst>
                                          <p:attrName>style.visibility</p:attrName>
                                        </p:attrNameLst>
                                      </p:cBhvr>
                                      <p:to>
                                        <p:strVal val="visible"/>
                                      </p:to>
                                    </p:set>
                                    <p:anim calcmode="lin" valueType="num">
                                      <p:cBhvr additive="base">
                                        <p:cTn id="55" dur="500" fill="hold"/>
                                        <p:tgtEl>
                                          <p:spTgt spid="104459"/>
                                        </p:tgtEl>
                                        <p:attrNameLst>
                                          <p:attrName>ppt_x</p:attrName>
                                        </p:attrNameLst>
                                      </p:cBhvr>
                                      <p:tavLst>
                                        <p:tav tm="0">
                                          <p:val>
                                            <p:strVal val="#ppt_x"/>
                                          </p:val>
                                        </p:tav>
                                        <p:tav tm="100000">
                                          <p:val>
                                            <p:strVal val="#ppt_x"/>
                                          </p:val>
                                        </p:tav>
                                      </p:tavLst>
                                    </p:anim>
                                    <p:anim calcmode="lin" valueType="num">
                                      <p:cBhvr additive="base">
                                        <p:cTn id="56" dur="500" fill="hold"/>
                                        <p:tgtEl>
                                          <p:spTgt spid="10445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04462"/>
                                        </p:tgtEl>
                                        <p:attrNameLst>
                                          <p:attrName>style.visibility</p:attrName>
                                        </p:attrNameLst>
                                      </p:cBhvr>
                                      <p:to>
                                        <p:strVal val="visible"/>
                                      </p:to>
                                    </p:set>
                                    <p:animEffect transition="in" filter="blinds(horizontal)">
                                      <p:cBhvr>
                                        <p:cTn id="61" dur="500"/>
                                        <p:tgtEl>
                                          <p:spTgt spid="104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2" grpId="0" animBg="1"/>
      <p:bldP spid="104453" grpId="0" animBg="1"/>
      <p:bldP spid="104454" grpId="0"/>
      <p:bldP spid="104455" grpId="0"/>
      <p:bldP spid="104456" grpId="0"/>
      <p:bldP spid="104457" grpId="0"/>
      <p:bldP spid="104458" grpId="0"/>
      <p:bldP spid="104460" grpId="0"/>
      <p:bldP spid="104461" grpId="0"/>
      <p:bldP spid="10446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cs-CZ" altLang="cs-CZ" smtClean="0">
                <a:solidFill>
                  <a:schemeClr val="tx1"/>
                </a:solidFill>
              </a:rPr>
              <a:t>Kvantitativní hodnocení</a:t>
            </a:r>
          </a:p>
        </p:txBody>
      </p:sp>
      <p:sp>
        <p:nvSpPr>
          <p:cNvPr id="97283" name="Rectangle 3"/>
          <p:cNvSpPr>
            <a:spLocks noGrp="1" noChangeArrowheads="1"/>
          </p:cNvSpPr>
          <p:nvPr>
            <p:ph type="body" sz="half" idx="1"/>
          </p:nvPr>
        </p:nvSpPr>
        <p:spPr>
          <a:xfrm>
            <a:off x="4787900" y="1484313"/>
            <a:ext cx="4038600" cy="3384550"/>
          </a:xfrm>
        </p:spPr>
        <p:txBody>
          <a:bodyPr/>
          <a:lstStyle/>
          <a:p>
            <a:pPr eaLnBrk="1" hangingPunct="1">
              <a:defRPr/>
            </a:pPr>
            <a:r>
              <a:rPr lang="cs-CZ" altLang="cs-CZ" sz="2800" smtClean="0"/>
              <a:t>Příklad běh:</a:t>
            </a:r>
          </a:p>
          <a:p>
            <a:pPr lvl="1" eaLnBrk="1" hangingPunct="1">
              <a:defRPr/>
            </a:pPr>
            <a:r>
              <a:rPr lang="cs-CZ" altLang="cs-CZ" sz="2400" smtClean="0"/>
              <a:t>Parametrem pro hodnocení může být určená vzdálenost překonaná za nejkratší dobu.</a:t>
            </a:r>
          </a:p>
          <a:p>
            <a:pPr lvl="1" eaLnBrk="1" hangingPunct="1">
              <a:buFontTx/>
              <a:buNone/>
              <a:defRPr/>
            </a:pPr>
            <a:r>
              <a:rPr lang="cs-CZ" altLang="cs-CZ" sz="2400" smtClean="0"/>
              <a:t>	dráha -  s(m)</a:t>
            </a:r>
          </a:p>
          <a:p>
            <a:pPr lvl="1" eaLnBrk="1" hangingPunct="1">
              <a:buFontTx/>
              <a:buNone/>
              <a:defRPr/>
            </a:pPr>
            <a:r>
              <a:rPr lang="cs-CZ" altLang="cs-CZ" sz="2400" smtClean="0"/>
              <a:t>	čas    -   t(s)</a:t>
            </a:r>
          </a:p>
        </p:txBody>
      </p:sp>
      <p:pic>
        <p:nvPicPr>
          <p:cNvPr id="97284" name="Picture 4" descr="beh"/>
          <p:cNvPicPr>
            <a:picLocks noGrp="1" noChangeAspect="1" noChangeArrowheads="1"/>
          </p:cNvPicPr>
          <p:nvPr>
            <p:ph sz="half" idx="2"/>
          </p:nvPr>
        </p:nvPicPr>
        <p:blipFill>
          <a:blip r:embed="rId2" cstate="print"/>
          <a:srcRect/>
          <a:stretch>
            <a:fillRect/>
          </a:stretch>
        </p:blipFill>
        <p:spPr>
          <a:xfrm>
            <a:off x="179388" y="1628775"/>
            <a:ext cx="4321175" cy="2676525"/>
          </a:xfrm>
          <a:noFill/>
        </p:spPr>
      </p:pic>
      <p:sp>
        <p:nvSpPr>
          <p:cNvPr id="97285" name="Text Box 5"/>
          <p:cNvSpPr txBox="1">
            <a:spLocks noChangeArrowheads="1"/>
          </p:cNvSpPr>
          <p:nvPr/>
        </p:nvSpPr>
        <p:spPr bwMode="auto">
          <a:xfrm>
            <a:off x="468313" y="5300663"/>
            <a:ext cx="8207375" cy="822325"/>
          </a:xfrm>
          <a:prstGeom prst="rect">
            <a:avLst/>
          </a:prstGeom>
          <a:noFill/>
          <a:ln w="9525">
            <a:noFill/>
            <a:miter lim="800000"/>
            <a:headEnd/>
            <a:tailEnd/>
          </a:ln>
          <a:effectLst/>
        </p:spPr>
        <p:txBody>
          <a:bodyPr>
            <a:spAutoFit/>
          </a:bodyPr>
          <a:lstStyle/>
          <a:p>
            <a:pPr algn="ctr">
              <a:spcBef>
                <a:spcPct val="50000"/>
              </a:spcBef>
            </a:pPr>
            <a:r>
              <a:rPr lang="cs-CZ" altLang="cs-CZ" sz="2400"/>
              <a:t>Zde může být měřítkem kvality kvantitativní hodnota – nejlepší běh je ten nejrychlejší.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additive="base">
                                        <p:cTn id="7" dur="500" fill="hold"/>
                                        <p:tgtEl>
                                          <p:spTgt spid="97284"/>
                                        </p:tgtEl>
                                        <p:attrNameLst>
                                          <p:attrName>ppt_x</p:attrName>
                                        </p:attrNameLst>
                                      </p:cBhvr>
                                      <p:tavLst>
                                        <p:tav tm="0">
                                          <p:val>
                                            <p:strVal val="#ppt_x"/>
                                          </p:val>
                                        </p:tav>
                                        <p:tav tm="100000">
                                          <p:val>
                                            <p:strVal val="#ppt_x"/>
                                          </p:val>
                                        </p:tav>
                                      </p:tavLst>
                                    </p:anim>
                                    <p:anim calcmode="lin" valueType="num">
                                      <p:cBhvr additive="base">
                                        <p:cTn id="8" dur="500" fill="hold"/>
                                        <p:tgtEl>
                                          <p:spTgt spid="972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0" end="0"/>
                                            </p:txEl>
                                          </p:spTgt>
                                        </p:tgtEl>
                                        <p:attrNameLst>
                                          <p:attrName>style.visibility</p:attrName>
                                        </p:attrNameLst>
                                      </p:cBhvr>
                                      <p:to>
                                        <p:strVal val="visible"/>
                                      </p:to>
                                    </p:set>
                                    <p:anim calcmode="lin" valueType="num">
                                      <p:cBhvr additive="base">
                                        <p:cTn id="13"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7283">
                                            <p:txEl>
                                              <p:pRg st="1" end="1"/>
                                            </p:txEl>
                                          </p:spTgt>
                                        </p:tgtEl>
                                        <p:attrNameLst>
                                          <p:attrName>style.visibility</p:attrName>
                                        </p:attrNameLst>
                                      </p:cBhvr>
                                      <p:to>
                                        <p:strVal val="visible"/>
                                      </p:to>
                                    </p:set>
                                    <p:anim calcmode="lin" valueType="num">
                                      <p:cBhvr additive="base">
                                        <p:cTn id="17"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7283">
                                            <p:txEl>
                                              <p:pRg st="2" end="2"/>
                                            </p:txEl>
                                          </p:spTgt>
                                        </p:tgtEl>
                                        <p:attrNameLst>
                                          <p:attrName>style.visibility</p:attrName>
                                        </p:attrNameLst>
                                      </p:cBhvr>
                                      <p:to>
                                        <p:strVal val="visible"/>
                                      </p:to>
                                    </p:set>
                                    <p:anim calcmode="lin" valueType="num">
                                      <p:cBhvr additive="base">
                                        <p:cTn id="21"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728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7285"/>
                                        </p:tgtEl>
                                        <p:attrNameLst>
                                          <p:attrName>style.visibility</p:attrName>
                                        </p:attrNameLst>
                                      </p:cBhvr>
                                      <p:to>
                                        <p:strVal val="visible"/>
                                      </p:to>
                                    </p:set>
                                    <p:anim calcmode="lin" valueType="num">
                                      <p:cBhvr additive="base">
                                        <p:cTn id="31" dur="500" fill="hold"/>
                                        <p:tgtEl>
                                          <p:spTgt spid="97285"/>
                                        </p:tgtEl>
                                        <p:attrNameLst>
                                          <p:attrName>ppt_x</p:attrName>
                                        </p:attrNameLst>
                                      </p:cBhvr>
                                      <p:tavLst>
                                        <p:tav tm="0">
                                          <p:val>
                                            <p:strVal val="#ppt_x"/>
                                          </p:val>
                                        </p:tav>
                                        <p:tav tm="100000">
                                          <p:val>
                                            <p:strVal val="#ppt_x"/>
                                          </p:val>
                                        </p:tav>
                                      </p:tavLst>
                                    </p:anim>
                                    <p:anim calcmode="lin" valueType="num">
                                      <p:cBhvr additive="base">
                                        <p:cTn id="32" dur="500" fill="hold"/>
                                        <p:tgtEl>
                                          <p:spTgt spid="97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9728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7813"/>
            <a:ext cx="8229600" cy="706437"/>
          </a:xfrm>
        </p:spPr>
        <p:txBody>
          <a:bodyPr/>
          <a:lstStyle/>
          <a:p>
            <a:pPr eaLnBrk="1" hangingPunct="1">
              <a:defRPr/>
            </a:pPr>
            <a:r>
              <a:rPr lang="cs-CZ" altLang="cs-CZ" sz="3200" smtClean="0">
                <a:solidFill>
                  <a:schemeClr val="tx1"/>
                </a:solidFill>
              </a:rPr>
              <a:t>Délka a doba kroku</a:t>
            </a:r>
          </a:p>
        </p:txBody>
      </p:sp>
      <p:pic>
        <p:nvPicPr>
          <p:cNvPr id="20483" name="Picture 3" descr="beh"/>
          <p:cNvPicPr>
            <a:picLocks noGrp="1" noChangeAspect="1" noChangeArrowheads="1"/>
          </p:cNvPicPr>
          <p:nvPr>
            <p:ph sz="half" idx="1"/>
          </p:nvPr>
        </p:nvPicPr>
        <p:blipFill>
          <a:blip r:embed="rId2" cstate="print"/>
          <a:srcRect/>
          <a:stretch>
            <a:fillRect/>
          </a:stretch>
        </p:blipFill>
        <p:spPr>
          <a:xfrm>
            <a:off x="395288" y="1052513"/>
            <a:ext cx="4059237" cy="2519362"/>
          </a:xfrm>
          <a:noFill/>
        </p:spPr>
      </p:pic>
      <p:pic>
        <p:nvPicPr>
          <p:cNvPr id="20484" name="Picture 4" descr="beh-1"/>
          <p:cNvPicPr>
            <a:picLocks noGrp="1" noChangeAspect="1" noChangeArrowheads="1"/>
          </p:cNvPicPr>
          <p:nvPr>
            <p:ph sz="half" idx="2"/>
          </p:nvPr>
        </p:nvPicPr>
        <p:blipFill>
          <a:blip r:embed="rId3" cstate="print"/>
          <a:srcRect/>
          <a:stretch>
            <a:fillRect/>
          </a:stretch>
        </p:blipFill>
        <p:spPr>
          <a:xfrm>
            <a:off x="4859338" y="1052513"/>
            <a:ext cx="3979862" cy="2517775"/>
          </a:xfrm>
          <a:noFill/>
        </p:spPr>
      </p:pic>
      <p:sp>
        <p:nvSpPr>
          <p:cNvPr id="98309" name="Line 5"/>
          <p:cNvSpPr>
            <a:spLocks noChangeShapeType="1"/>
          </p:cNvSpPr>
          <p:nvPr/>
        </p:nvSpPr>
        <p:spPr bwMode="auto">
          <a:xfrm flipV="1">
            <a:off x="5219700" y="2708275"/>
            <a:ext cx="2879725" cy="1873250"/>
          </a:xfrm>
          <a:prstGeom prst="line">
            <a:avLst/>
          </a:prstGeom>
          <a:noFill/>
          <a:ln w="50800">
            <a:solidFill>
              <a:srgbClr val="FFFF00"/>
            </a:solidFill>
            <a:round/>
            <a:headEnd/>
            <a:tailEnd type="triangle" w="med" len="med"/>
          </a:ln>
          <a:effectLst/>
        </p:spPr>
        <p:txBody>
          <a:bodyPr/>
          <a:lstStyle/>
          <a:p>
            <a:endParaRPr lang="cs-CZ"/>
          </a:p>
        </p:txBody>
      </p:sp>
      <p:sp>
        <p:nvSpPr>
          <p:cNvPr id="98310" name="Line 6"/>
          <p:cNvSpPr>
            <a:spLocks noChangeShapeType="1"/>
          </p:cNvSpPr>
          <p:nvPr/>
        </p:nvSpPr>
        <p:spPr bwMode="auto">
          <a:xfrm flipH="1" flipV="1">
            <a:off x="2771775" y="2636838"/>
            <a:ext cx="2305050" cy="1944687"/>
          </a:xfrm>
          <a:prstGeom prst="line">
            <a:avLst/>
          </a:prstGeom>
          <a:noFill/>
          <a:ln w="50800">
            <a:solidFill>
              <a:srgbClr val="FFFF00"/>
            </a:solidFill>
            <a:round/>
            <a:headEnd/>
            <a:tailEnd type="triangle" w="med" len="med"/>
          </a:ln>
          <a:effectLst/>
        </p:spPr>
        <p:txBody>
          <a:bodyPr/>
          <a:lstStyle/>
          <a:p>
            <a:endParaRPr lang="cs-CZ"/>
          </a:p>
        </p:txBody>
      </p:sp>
      <p:sp>
        <p:nvSpPr>
          <p:cNvPr id="98311" name="Text Box 7"/>
          <p:cNvSpPr txBox="1">
            <a:spLocks noChangeArrowheads="1"/>
          </p:cNvSpPr>
          <p:nvPr/>
        </p:nvSpPr>
        <p:spPr bwMode="auto">
          <a:xfrm>
            <a:off x="2771775" y="4797425"/>
            <a:ext cx="5113338" cy="696913"/>
          </a:xfrm>
          <a:prstGeom prst="rect">
            <a:avLst/>
          </a:prstGeom>
          <a:noFill/>
          <a:ln w="9525">
            <a:noFill/>
            <a:miter lim="800000"/>
            <a:headEnd/>
            <a:tailEnd/>
          </a:ln>
          <a:effectLst/>
        </p:spPr>
        <p:txBody>
          <a:bodyPr>
            <a:spAutoFit/>
          </a:bodyPr>
          <a:lstStyle/>
          <a:p>
            <a:pPr algn="ctr">
              <a:lnSpc>
                <a:spcPct val="40000"/>
              </a:lnSpc>
              <a:spcBef>
                <a:spcPct val="50000"/>
              </a:spcBef>
            </a:pPr>
            <a:r>
              <a:rPr lang="cs-CZ" altLang="cs-CZ"/>
              <a:t>Okamžik, kdy bérec prochází vertikálou </a:t>
            </a:r>
          </a:p>
          <a:p>
            <a:pPr algn="ctr">
              <a:lnSpc>
                <a:spcPct val="40000"/>
              </a:lnSpc>
              <a:spcBef>
                <a:spcPct val="50000"/>
              </a:spcBef>
            </a:pPr>
            <a:r>
              <a:rPr lang="cs-CZ" altLang="cs-CZ"/>
              <a:t>(shodný okamžik v obou snímcích)</a:t>
            </a:r>
          </a:p>
          <a:p>
            <a:pPr algn="ctr">
              <a:lnSpc>
                <a:spcPct val="40000"/>
              </a:lnSpc>
              <a:spcBef>
                <a:spcPct val="50000"/>
              </a:spcBef>
            </a:pPr>
            <a:r>
              <a:rPr lang="cs-CZ" altLang="cs-CZ"/>
              <a:t>t1=02:33:06s	t2=02:33:13s</a:t>
            </a:r>
          </a:p>
        </p:txBody>
      </p:sp>
      <p:sp>
        <p:nvSpPr>
          <p:cNvPr id="98312" name="Line 8"/>
          <p:cNvSpPr>
            <a:spLocks noChangeShapeType="1"/>
          </p:cNvSpPr>
          <p:nvPr/>
        </p:nvSpPr>
        <p:spPr bwMode="auto">
          <a:xfrm flipH="1" flipV="1">
            <a:off x="684213" y="2636838"/>
            <a:ext cx="503237" cy="2879725"/>
          </a:xfrm>
          <a:prstGeom prst="line">
            <a:avLst/>
          </a:prstGeom>
          <a:noFill/>
          <a:ln w="50800">
            <a:solidFill>
              <a:srgbClr val="FF0000"/>
            </a:solidFill>
            <a:round/>
            <a:headEnd/>
            <a:tailEnd type="triangle" w="med" len="med"/>
          </a:ln>
          <a:effectLst/>
        </p:spPr>
        <p:txBody>
          <a:bodyPr/>
          <a:lstStyle/>
          <a:p>
            <a:endParaRPr lang="cs-CZ"/>
          </a:p>
        </p:txBody>
      </p:sp>
      <p:sp>
        <p:nvSpPr>
          <p:cNvPr id="98313" name="Line 9"/>
          <p:cNvSpPr>
            <a:spLocks noChangeShapeType="1"/>
          </p:cNvSpPr>
          <p:nvPr/>
        </p:nvSpPr>
        <p:spPr bwMode="auto">
          <a:xfrm flipV="1">
            <a:off x="7740650" y="2708275"/>
            <a:ext cx="431800" cy="2952750"/>
          </a:xfrm>
          <a:prstGeom prst="line">
            <a:avLst/>
          </a:prstGeom>
          <a:noFill/>
          <a:ln w="50800">
            <a:solidFill>
              <a:srgbClr val="FF0000"/>
            </a:solidFill>
            <a:round/>
            <a:headEnd/>
            <a:tailEnd type="triangle" w="med" len="med"/>
          </a:ln>
          <a:effectLst/>
        </p:spPr>
        <p:txBody>
          <a:bodyPr/>
          <a:lstStyle/>
          <a:p>
            <a:endParaRPr lang="cs-CZ"/>
          </a:p>
        </p:txBody>
      </p:sp>
      <p:sp>
        <p:nvSpPr>
          <p:cNvPr id="98314" name="Line 10"/>
          <p:cNvSpPr>
            <a:spLocks noChangeShapeType="1"/>
          </p:cNvSpPr>
          <p:nvPr/>
        </p:nvSpPr>
        <p:spPr bwMode="auto">
          <a:xfrm flipV="1">
            <a:off x="2555875" y="2636838"/>
            <a:ext cx="71438" cy="2879725"/>
          </a:xfrm>
          <a:prstGeom prst="line">
            <a:avLst/>
          </a:prstGeom>
          <a:noFill/>
          <a:ln w="50800">
            <a:solidFill>
              <a:srgbClr val="FF0000"/>
            </a:solidFill>
            <a:round/>
            <a:headEnd/>
            <a:tailEnd type="triangle" w="med" len="med"/>
          </a:ln>
          <a:effectLst/>
        </p:spPr>
        <p:txBody>
          <a:bodyPr/>
          <a:lstStyle/>
          <a:p>
            <a:endParaRPr lang="cs-CZ"/>
          </a:p>
        </p:txBody>
      </p:sp>
      <p:sp>
        <p:nvSpPr>
          <p:cNvPr id="98315" name="Text Box 11"/>
          <p:cNvSpPr txBox="1">
            <a:spLocks noChangeArrowheads="1"/>
          </p:cNvSpPr>
          <p:nvPr/>
        </p:nvSpPr>
        <p:spPr bwMode="auto">
          <a:xfrm>
            <a:off x="323850" y="5876925"/>
            <a:ext cx="8820150" cy="396875"/>
          </a:xfrm>
          <a:prstGeom prst="rect">
            <a:avLst/>
          </a:prstGeom>
          <a:noFill/>
          <a:ln w="9525">
            <a:noFill/>
            <a:miter lim="800000"/>
            <a:headEnd/>
            <a:tailEnd/>
          </a:ln>
          <a:effectLst/>
        </p:spPr>
        <p:txBody>
          <a:bodyPr>
            <a:spAutoFit/>
          </a:bodyPr>
          <a:lstStyle/>
          <a:p>
            <a:pPr>
              <a:spcBef>
                <a:spcPct val="50000"/>
              </a:spcBef>
            </a:pPr>
            <a:r>
              <a:rPr lang="cs-CZ" altLang="cs-CZ" sz="2000"/>
              <a:t>Bod 0 – 0cm    Bod 1- 3,42 m				Bod 3 – 5,18 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 calcmode="lin" valueType="num">
                                      <p:cBhvr additive="base">
                                        <p:cTn id="7" dur="1000" fill="hold"/>
                                        <p:tgtEl>
                                          <p:spTgt spid="98310"/>
                                        </p:tgtEl>
                                        <p:attrNameLst>
                                          <p:attrName>ppt_x</p:attrName>
                                        </p:attrNameLst>
                                      </p:cBhvr>
                                      <p:tavLst>
                                        <p:tav tm="0">
                                          <p:val>
                                            <p:strVal val="#ppt_x"/>
                                          </p:val>
                                        </p:tav>
                                        <p:tav tm="100000">
                                          <p:val>
                                            <p:strVal val="#ppt_x"/>
                                          </p:val>
                                        </p:tav>
                                      </p:tavLst>
                                    </p:anim>
                                    <p:anim calcmode="lin" valueType="num">
                                      <p:cBhvr additive="base">
                                        <p:cTn id="8" dur="1000" fill="hold"/>
                                        <p:tgtEl>
                                          <p:spTgt spid="983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9"/>
                                        </p:tgtEl>
                                        <p:attrNameLst>
                                          <p:attrName>style.visibility</p:attrName>
                                        </p:attrNameLst>
                                      </p:cBhvr>
                                      <p:to>
                                        <p:strVal val="visible"/>
                                      </p:to>
                                    </p:set>
                                    <p:anim calcmode="lin" valueType="num">
                                      <p:cBhvr additive="base">
                                        <p:cTn id="13" dur="1000" fill="hold"/>
                                        <p:tgtEl>
                                          <p:spTgt spid="98309"/>
                                        </p:tgtEl>
                                        <p:attrNameLst>
                                          <p:attrName>ppt_x</p:attrName>
                                        </p:attrNameLst>
                                      </p:cBhvr>
                                      <p:tavLst>
                                        <p:tav tm="0">
                                          <p:val>
                                            <p:strVal val="#ppt_x"/>
                                          </p:val>
                                        </p:tav>
                                        <p:tav tm="100000">
                                          <p:val>
                                            <p:strVal val="#ppt_x"/>
                                          </p:val>
                                        </p:tav>
                                      </p:tavLst>
                                    </p:anim>
                                    <p:anim calcmode="lin" valueType="num">
                                      <p:cBhvr additive="base">
                                        <p:cTn id="14" dur="1000" fill="hold"/>
                                        <p:tgtEl>
                                          <p:spTgt spid="983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11"/>
                                        </p:tgtEl>
                                        <p:attrNameLst>
                                          <p:attrName>style.visibility</p:attrName>
                                        </p:attrNameLst>
                                      </p:cBhvr>
                                      <p:to>
                                        <p:strVal val="visible"/>
                                      </p:to>
                                    </p:set>
                                    <p:anim calcmode="lin" valueType="num">
                                      <p:cBhvr additive="base">
                                        <p:cTn id="19" dur="1000" fill="hold"/>
                                        <p:tgtEl>
                                          <p:spTgt spid="98311"/>
                                        </p:tgtEl>
                                        <p:attrNameLst>
                                          <p:attrName>ppt_x</p:attrName>
                                        </p:attrNameLst>
                                      </p:cBhvr>
                                      <p:tavLst>
                                        <p:tav tm="0">
                                          <p:val>
                                            <p:strVal val="#ppt_x"/>
                                          </p:val>
                                        </p:tav>
                                        <p:tav tm="100000">
                                          <p:val>
                                            <p:strVal val="#ppt_x"/>
                                          </p:val>
                                        </p:tav>
                                      </p:tavLst>
                                    </p:anim>
                                    <p:anim calcmode="lin" valueType="num">
                                      <p:cBhvr additive="base">
                                        <p:cTn id="20" dur="1000" fill="hold"/>
                                        <p:tgtEl>
                                          <p:spTgt spid="983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8312"/>
                                        </p:tgtEl>
                                        <p:attrNameLst>
                                          <p:attrName>style.visibility</p:attrName>
                                        </p:attrNameLst>
                                      </p:cBhvr>
                                      <p:to>
                                        <p:strVal val="visible"/>
                                      </p:to>
                                    </p:set>
                                    <p:anim calcmode="lin" valueType="num">
                                      <p:cBhvr additive="base">
                                        <p:cTn id="25" dur="1000" fill="hold"/>
                                        <p:tgtEl>
                                          <p:spTgt spid="98312"/>
                                        </p:tgtEl>
                                        <p:attrNameLst>
                                          <p:attrName>ppt_x</p:attrName>
                                        </p:attrNameLst>
                                      </p:cBhvr>
                                      <p:tavLst>
                                        <p:tav tm="0">
                                          <p:val>
                                            <p:strVal val="#ppt_x"/>
                                          </p:val>
                                        </p:tav>
                                        <p:tav tm="100000">
                                          <p:val>
                                            <p:strVal val="#ppt_x"/>
                                          </p:val>
                                        </p:tav>
                                      </p:tavLst>
                                    </p:anim>
                                    <p:anim calcmode="lin" valueType="num">
                                      <p:cBhvr additive="base">
                                        <p:cTn id="26" dur="1000" fill="hold"/>
                                        <p:tgtEl>
                                          <p:spTgt spid="983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314"/>
                                        </p:tgtEl>
                                        <p:attrNameLst>
                                          <p:attrName>style.visibility</p:attrName>
                                        </p:attrNameLst>
                                      </p:cBhvr>
                                      <p:to>
                                        <p:strVal val="visible"/>
                                      </p:to>
                                    </p:set>
                                    <p:anim calcmode="lin" valueType="num">
                                      <p:cBhvr additive="base">
                                        <p:cTn id="31" dur="1000" fill="hold"/>
                                        <p:tgtEl>
                                          <p:spTgt spid="98314"/>
                                        </p:tgtEl>
                                        <p:attrNameLst>
                                          <p:attrName>ppt_x</p:attrName>
                                        </p:attrNameLst>
                                      </p:cBhvr>
                                      <p:tavLst>
                                        <p:tav tm="0">
                                          <p:val>
                                            <p:strVal val="#ppt_x"/>
                                          </p:val>
                                        </p:tav>
                                        <p:tav tm="100000">
                                          <p:val>
                                            <p:strVal val="#ppt_x"/>
                                          </p:val>
                                        </p:tav>
                                      </p:tavLst>
                                    </p:anim>
                                    <p:anim calcmode="lin" valueType="num">
                                      <p:cBhvr additive="base">
                                        <p:cTn id="32" dur="1000" fill="hold"/>
                                        <p:tgtEl>
                                          <p:spTgt spid="983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8313"/>
                                        </p:tgtEl>
                                        <p:attrNameLst>
                                          <p:attrName>style.visibility</p:attrName>
                                        </p:attrNameLst>
                                      </p:cBhvr>
                                      <p:to>
                                        <p:strVal val="visible"/>
                                      </p:to>
                                    </p:set>
                                    <p:anim calcmode="lin" valueType="num">
                                      <p:cBhvr additive="base">
                                        <p:cTn id="37" dur="1000" fill="hold"/>
                                        <p:tgtEl>
                                          <p:spTgt spid="98313"/>
                                        </p:tgtEl>
                                        <p:attrNameLst>
                                          <p:attrName>ppt_x</p:attrName>
                                        </p:attrNameLst>
                                      </p:cBhvr>
                                      <p:tavLst>
                                        <p:tav tm="0">
                                          <p:val>
                                            <p:strVal val="#ppt_x"/>
                                          </p:val>
                                        </p:tav>
                                        <p:tav tm="100000">
                                          <p:val>
                                            <p:strVal val="#ppt_x"/>
                                          </p:val>
                                        </p:tav>
                                      </p:tavLst>
                                    </p:anim>
                                    <p:anim calcmode="lin" valueType="num">
                                      <p:cBhvr additive="base">
                                        <p:cTn id="38" dur="1000" fill="hold"/>
                                        <p:tgtEl>
                                          <p:spTgt spid="9831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8315"/>
                                        </p:tgtEl>
                                        <p:attrNameLst>
                                          <p:attrName>style.visibility</p:attrName>
                                        </p:attrNameLst>
                                      </p:cBhvr>
                                      <p:to>
                                        <p:strVal val="visible"/>
                                      </p:to>
                                    </p:set>
                                    <p:anim calcmode="lin" valueType="num">
                                      <p:cBhvr additive="base">
                                        <p:cTn id="43" dur="1000" fill="hold"/>
                                        <p:tgtEl>
                                          <p:spTgt spid="98315"/>
                                        </p:tgtEl>
                                        <p:attrNameLst>
                                          <p:attrName>ppt_x</p:attrName>
                                        </p:attrNameLst>
                                      </p:cBhvr>
                                      <p:tavLst>
                                        <p:tav tm="0">
                                          <p:val>
                                            <p:strVal val="#ppt_x"/>
                                          </p:val>
                                        </p:tav>
                                        <p:tav tm="100000">
                                          <p:val>
                                            <p:strVal val="#ppt_x"/>
                                          </p:val>
                                        </p:tav>
                                      </p:tavLst>
                                    </p:anim>
                                    <p:anim calcmode="lin" valueType="num">
                                      <p:cBhvr additive="base">
                                        <p:cTn id="44" dur="1000" fill="hold"/>
                                        <p:tgtEl>
                                          <p:spTgt spid="98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p:bldP spid="98310" grpId="0" animBg="1"/>
      <p:bldP spid="98311" grpId="0"/>
      <p:bldP spid="98312" grpId="0" animBg="1"/>
      <p:bldP spid="98313" grpId="0" animBg="1"/>
      <p:bldP spid="98314" grpId="0" animBg="1"/>
      <p:bldP spid="983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77813"/>
            <a:ext cx="8229600" cy="850900"/>
          </a:xfrm>
        </p:spPr>
        <p:txBody>
          <a:bodyPr/>
          <a:lstStyle/>
          <a:p>
            <a:pPr eaLnBrk="1" hangingPunct="1">
              <a:defRPr/>
            </a:pPr>
            <a:r>
              <a:rPr lang="cs-CZ" altLang="cs-CZ" sz="3600" smtClean="0">
                <a:solidFill>
                  <a:schemeClr val="tx1"/>
                </a:solidFill>
              </a:rPr>
              <a:t>Vyhodnocení</a:t>
            </a:r>
          </a:p>
        </p:txBody>
      </p:sp>
      <p:sp>
        <p:nvSpPr>
          <p:cNvPr id="99331" name="Rectangle 3"/>
          <p:cNvSpPr>
            <a:spLocks noGrp="1" noChangeArrowheads="1"/>
          </p:cNvSpPr>
          <p:nvPr>
            <p:ph type="body" sz="half" idx="1"/>
          </p:nvPr>
        </p:nvSpPr>
        <p:spPr>
          <a:xfrm>
            <a:off x="468313" y="1268413"/>
            <a:ext cx="8218487" cy="1684337"/>
          </a:xfrm>
        </p:spPr>
        <p:txBody>
          <a:bodyPr/>
          <a:lstStyle/>
          <a:p>
            <a:pPr eaLnBrk="1" hangingPunct="1">
              <a:defRPr/>
            </a:pPr>
            <a:r>
              <a:rPr lang="cs-CZ" altLang="cs-CZ" u="sng" smtClean="0"/>
              <a:t>Délka kroku</a:t>
            </a:r>
          </a:p>
          <a:p>
            <a:pPr eaLnBrk="1" hangingPunct="1">
              <a:buFont typeface="Wingdings" pitchFamily="2" charset="2"/>
              <a:buNone/>
              <a:defRPr/>
            </a:pPr>
            <a:r>
              <a:rPr lang="cs-CZ" altLang="cs-CZ" smtClean="0"/>
              <a:t>	</a:t>
            </a:r>
            <a:r>
              <a:rPr lang="cs-CZ" altLang="cs-CZ" sz="2400" smtClean="0"/>
              <a:t>Vůči výchozímu bodu 1 – 0m</a:t>
            </a:r>
          </a:p>
          <a:p>
            <a:pPr eaLnBrk="1" hangingPunct="1">
              <a:buFont typeface="Wingdings" pitchFamily="2" charset="2"/>
              <a:buNone/>
              <a:defRPr/>
            </a:pPr>
            <a:r>
              <a:rPr lang="cs-CZ" altLang="cs-CZ" sz="2400" smtClean="0"/>
              <a:t>	bod 3 – bod 2		5,18m – 3,42m= 1,76m	</a:t>
            </a:r>
          </a:p>
        </p:txBody>
      </p:sp>
      <p:sp>
        <p:nvSpPr>
          <p:cNvPr id="99332" name="Rectangle 4"/>
          <p:cNvSpPr>
            <a:spLocks noGrp="1" noChangeArrowheads="1"/>
          </p:cNvSpPr>
          <p:nvPr>
            <p:ph type="body" sz="half" idx="2"/>
          </p:nvPr>
        </p:nvSpPr>
        <p:spPr>
          <a:xfrm>
            <a:off x="468313" y="3068638"/>
            <a:ext cx="8280400" cy="2879725"/>
          </a:xfrm>
        </p:spPr>
        <p:txBody>
          <a:bodyPr/>
          <a:lstStyle/>
          <a:p>
            <a:pPr eaLnBrk="1" hangingPunct="1">
              <a:defRPr/>
            </a:pPr>
            <a:r>
              <a:rPr lang="cs-CZ" altLang="cs-CZ" u="sng" smtClean="0"/>
              <a:t>Čas kroku</a:t>
            </a:r>
          </a:p>
          <a:p>
            <a:pPr eaLnBrk="1" hangingPunct="1">
              <a:buFont typeface="Wingdings" pitchFamily="2" charset="2"/>
              <a:buNone/>
              <a:defRPr/>
            </a:pPr>
            <a:r>
              <a:rPr lang="cs-CZ" altLang="cs-CZ" smtClean="0"/>
              <a:t>	t1=02:33:06s		t2=02:33:13s 		</a:t>
            </a:r>
          </a:p>
          <a:p>
            <a:pPr eaLnBrk="1" hangingPunct="1">
              <a:buFont typeface="Wingdings" pitchFamily="2" charset="2"/>
              <a:buNone/>
              <a:defRPr/>
            </a:pPr>
            <a:r>
              <a:rPr lang="cs-CZ" altLang="cs-CZ" smtClean="0"/>
              <a:t>			t2-t1 = 0,28s</a:t>
            </a:r>
          </a:p>
          <a:p>
            <a:pPr eaLnBrk="1" hangingPunct="1">
              <a:buFont typeface="Wingdings" pitchFamily="2" charset="2"/>
              <a:buNone/>
              <a:defRPr/>
            </a:pPr>
            <a:endParaRPr lang="cs-CZ" altLang="cs-CZ" smtClean="0"/>
          </a:p>
          <a:p>
            <a:pPr eaLnBrk="1" hangingPunct="1">
              <a:buFont typeface="Wingdings" pitchFamily="2" charset="2"/>
              <a:buNone/>
              <a:defRPr/>
            </a:pPr>
            <a:r>
              <a:rPr lang="cs-CZ" altLang="cs-CZ" sz="1800" b="1" smtClean="0"/>
              <a:t>Videozáznam má 25 snímků za sekundu, to znamená že každý snímek trvá 1</a:t>
            </a:r>
            <a:r>
              <a:rPr lang="en-US" altLang="cs-CZ" sz="1800" b="1" smtClean="0"/>
              <a:t>/</a:t>
            </a:r>
            <a:r>
              <a:rPr lang="cs-CZ" altLang="cs-CZ" sz="1800" b="1" smtClean="0"/>
              <a:t>25s = 0,04s</a:t>
            </a:r>
          </a:p>
          <a:p>
            <a:pPr eaLnBrk="1" hangingPunct="1">
              <a:buFont typeface="Wingdings" pitchFamily="2" charset="2"/>
              <a:buNone/>
              <a:defRPr/>
            </a:pPr>
            <a:endParaRPr lang="cs-CZ" altLang="cs-CZ" sz="18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9332">
                                            <p:txEl>
                                              <p:pRg st="0" end="0"/>
                                            </p:txEl>
                                          </p:spTgt>
                                        </p:tgtEl>
                                        <p:attrNameLst>
                                          <p:attrName>style.visibility</p:attrName>
                                        </p:attrNameLst>
                                      </p:cBhvr>
                                      <p:to>
                                        <p:strVal val="visible"/>
                                      </p:to>
                                    </p:set>
                                    <p:anim calcmode="lin" valueType="num">
                                      <p:cBhvr additive="base">
                                        <p:cTn id="25" dur="500" fill="hold"/>
                                        <p:tgtEl>
                                          <p:spTgt spid="993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93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9332">
                                            <p:txEl>
                                              <p:pRg st="1" end="1"/>
                                            </p:txEl>
                                          </p:spTgt>
                                        </p:tgtEl>
                                        <p:attrNameLst>
                                          <p:attrName>style.visibility</p:attrName>
                                        </p:attrNameLst>
                                      </p:cBhvr>
                                      <p:to>
                                        <p:strVal val="visible"/>
                                      </p:to>
                                    </p:set>
                                    <p:anim calcmode="lin" valueType="num">
                                      <p:cBhvr additive="base">
                                        <p:cTn id="31" dur="500" fill="hold"/>
                                        <p:tgtEl>
                                          <p:spTgt spid="9933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3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9332">
                                            <p:txEl>
                                              <p:pRg st="2" end="2"/>
                                            </p:txEl>
                                          </p:spTgt>
                                        </p:tgtEl>
                                        <p:attrNameLst>
                                          <p:attrName>style.visibility</p:attrName>
                                        </p:attrNameLst>
                                      </p:cBhvr>
                                      <p:to>
                                        <p:strVal val="visible"/>
                                      </p:to>
                                    </p:set>
                                    <p:anim calcmode="lin" valueType="num">
                                      <p:cBhvr additive="base">
                                        <p:cTn id="37" dur="500" fill="hold"/>
                                        <p:tgtEl>
                                          <p:spTgt spid="9933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93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9332">
                                            <p:txEl>
                                              <p:pRg st="4" end="4"/>
                                            </p:txEl>
                                          </p:spTgt>
                                        </p:tgtEl>
                                        <p:attrNameLst>
                                          <p:attrName>style.visibility</p:attrName>
                                        </p:attrNameLst>
                                      </p:cBhvr>
                                      <p:to>
                                        <p:strVal val="visible"/>
                                      </p:to>
                                    </p:set>
                                    <p:anim calcmode="lin" valueType="num">
                                      <p:cBhvr additive="base">
                                        <p:cTn id="43" dur="500" fill="hold"/>
                                        <p:tgtEl>
                                          <p:spTgt spid="9933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93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9933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cs-CZ" altLang="cs-CZ" smtClean="0"/>
              <a:t>Pohyb těla</a:t>
            </a:r>
          </a:p>
        </p:txBody>
      </p:sp>
      <p:sp>
        <p:nvSpPr>
          <p:cNvPr id="105475" name="Rectangle 3"/>
          <p:cNvSpPr>
            <a:spLocks noGrp="1" noChangeArrowheads="1"/>
          </p:cNvSpPr>
          <p:nvPr>
            <p:ph type="body" idx="1"/>
          </p:nvPr>
        </p:nvSpPr>
        <p:spPr/>
        <p:txBody>
          <a:bodyPr/>
          <a:lstStyle/>
          <a:p>
            <a:pPr eaLnBrk="1" hangingPunct="1">
              <a:lnSpc>
                <a:spcPct val="90000"/>
              </a:lnSpc>
              <a:defRPr/>
            </a:pPr>
            <a:r>
              <a:rPr lang="cs-CZ" altLang="cs-CZ" sz="2800" smtClean="0"/>
              <a:t>Lidské tělo může získávat rychlost pouze v době oporové fáze, kdy jsou končetiny nebo jedna končetina v kontaktu s podložkou.</a:t>
            </a:r>
          </a:p>
          <a:p>
            <a:pPr eaLnBrk="1" hangingPunct="1">
              <a:lnSpc>
                <a:spcPct val="90000"/>
              </a:lnSpc>
              <a:defRPr/>
            </a:pPr>
            <a:r>
              <a:rPr lang="cs-CZ" altLang="cs-CZ" sz="2800" smtClean="0"/>
              <a:t>Uplatní se práce svalů, které umožní vůči opoře získat tělu kinematickou a potencionální energii.</a:t>
            </a:r>
          </a:p>
          <a:p>
            <a:pPr eaLnBrk="1" hangingPunct="1">
              <a:lnSpc>
                <a:spcPct val="90000"/>
              </a:lnSpc>
              <a:defRPr/>
            </a:pPr>
            <a:r>
              <a:rPr lang="cs-CZ" altLang="cs-CZ" sz="2800" smtClean="0"/>
              <a:t>Během letové (bezoporové) fáze, kdy žádný ze segmentů není v kontaktu s podložkou, tělo jako celek (těžiště těla) postupně zpomaluje a dá se to přirovnat ke spotřebovávání a „hospodaření“ s původně získanou energií.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cs-CZ" altLang="cs-CZ" smtClean="0"/>
              <a:t>Hodnocení pohybu</a:t>
            </a:r>
          </a:p>
        </p:txBody>
      </p:sp>
      <p:sp>
        <p:nvSpPr>
          <p:cNvPr id="106499" name="Rectangle 3"/>
          <p:cNvSpPr>
            <a:spLocks noGrp="1" noChangeArrowheads="1"/>
          </p:cNvSpPr>
          <p:nvPr>
            <p:ph type="body" idx="1"/>
          </p:nvPr>
        </p:nvSpPr>
        <p:spPr/>
        <p:txBody>
          <a:bodyPr/>
          <a:lstStyle/>
          <a:p>
            <a:pPr eaLnBrk="1" hangingPunct="1">
              <a:defRPr/>
            </a:pPr>
            <a:r>
              <a:rPr lang="cs-CZ" altLang="cs-CZ" sz="2800" smtClean="0"/>
              <a:t>Při popisu jednotlivých pohybových činností je potřeba vycházet z faktu, že neexistuje ideální, nebo „modelové“ provedení.</a:t>
            </a:r>
          </a:p>
          <a:p>
            <a:pPr eaLnBrk="1" hangingPunct="1">
              <a:defRPr/>
            </a:pPr>
            <a:r>
              <a:rPr lang="cs-CZ" altLang="cs-CZ" sz="2800" smtClean="0"/>
              <a:t>Při posuzování pohybového projevu jednotlivce je nezbytné respektovat individualitu každého člověka, protože jeho pohyb je podmíněn jeho individualitou jako je např. kosterní dispozice, svalová vybavenost atd.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cs-CZ" altLang="cs-CZ" smtClean="0"/>
              <a:t>Hodnocení pohybu</a:t>
            </a:r>
          </a:p>
        </p:txBody>
      </p:sp>
      <p:sp>
        <p:nvSpPr>
          <p:cNvPr id="107523" name="Rectangle 3"/>
          <p:cNvSpPr>
            <a:spLocks noGrp="1" noChangeArrowheads="1"/>
          </p:cNvSpPr>
          <p:nvPr>
            <p:ph type="body" idx="1"/>
          </p:nvPr>
        </p:nvSpPr>
        <p:spPr>
          <a:xfrm>
            <a:off x="457200" y="1600200"/>
            <a:ext cx="8362950" cy="4530725"/>
          </a:xfrm>
        </p:spPr>
        <p:txBody>
          <a:bodyPr/>
          <a:lstStyle/>
          <a:p>
            <a:pPr eaLnBrk="1" hangingPunct="1">
              <a:lnSpc>
                <a:spcPct val="90000"/>
              </a:lnSpc>
              <a:defRPr/>
            </a:pPr>
            <a:r>
              <a:rPr lang="cs-CZ" altLang="cs-CZ" sz="2800" dirty="0" smtClean="0"/>
              <a:t>Lze determinovat a určit některé zákonitosti, které by měly být při jednotlivých pohybech zachovány.</a:t>
            </a:r>
          </a:p>
          <a:p>
            <a:pPr eaLnBrk="1" hangingPunct="1">
              <a:lnSpc>
                <a:spcPct val="90000"/>
              </a:lnSpc>
              <a:defRPr/>
            </a:pPr>
            <a:r>
              <a:rPr lang="cs-CZ" altLang="cs-CZ" sz="2800" dirty="0" smtClean="0"/>
              <a:t>Při procesu sledování a následné kultivace pohybu by se mělo jednat o proces optimalizace individuálního pohybového projevu. </a:t>
            </a:r>
          </a:p>
          <a:p>
            <a:pPr eaLnBrk="1" hangingPunct="1">
              <a:lnSpc>
                <a:spcPct val="90000"/>
              </a:lnSpc>
              <a:defRPr/>
            </a:pPr>
            <a:r>
              <a:rPr lang="cs-CZ" altLang="cs-CZ" sz="2800" dirty="0" smtClean="0"/>
              <a:t>Prvním krokem je proces sledování a popisu pohybu, druhým je proces intervence a kultivace. </a:t>
            </a:r>
            <a:r>
              <a:rPr lang="cs-CZ" altLang="cs-CZ" sz="2800" dirty="0" smtClean="0">
                <a:solidFill>
                  <a:schemeClr val="hlink"/>
                </a:solidFill>
              </a:rPr>
              <a:t>(to je určitě nejsložitějším a nejzodpovědnějším článkem celého procesu).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 calcmode="lin" valueType="num">
                                      <p:cBhvr additive="base">
                                        <p:cTn id="7"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anim calcmode="lin" valueType="num">
                                      <p:cBhvr additive="base">
                                        <p:cTn id="13"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lstStyle/>
          <a:p>
            <a:r>
              <a:rPr lang="cs-CZ" dirty="0" smtClean="0"/>
              <a:t>Plošná analýza</a:t>
            </a:r>
            <a:endParaRPr lang="cs-CZ" dirty="0"/>
          </a:p>
        </p:txBody>
      </p:sp>
      <p:pic>
        <p:nvPicPr>
          <p:cNvPr id="4" name="Zástupný symbol pro obsah 3" descr="Postava-planar.png"/>
          <p:cNvPicPr>
            <a:picLocks noGrp="1" noChangeAspect="1"/>
          </p:cNvPicPr>
          <p:nvPr>
            <p:ph idx="1"/>
          </p:nvPr>
        </p:nvPicPr>
        <p:blipFill>
          <a:blip r:embed="rId2" cstate="print"/>
          <a:srcRect l="26453" t="16376" r="30232" b="28972"/>
          <a:stretch>
            <a:fillRect/>
          </a:stretch>
        </p:blipFill>
        <p:spPr>
          <a:xfrm>
            <a:off x="6012160" y="1700808"/>
            <a:ext cx="1712369" cy="3241024"/>
          </a:xfrm>
        </p:spPr>
      </p:pic>
      <p:cxnSp>
        <p:nvCxnSpPr>
          <p:cNvPr id="6" name="Přímá spojovací šipka 5"/>
          <p:cNvCxnSpPr/>
          <p:nvPr/>
        </p:nvCxnSpPr>
        <p:spPr>
          <a:xfrm>
            <a:off x="4932040" y="4797152"/>
            <a:ext cx="36004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ovací šipka 6"/>
          <p:cNvCxnSpPr/>
          <p:nvPr/>
        </p:nvCxnSpPr>
        <p:spPr>
          <a:xfrm flipH="1" flipV="1">
            <a:off x="4932040" y="1844824"/>
            <a:ext cx="8384" cy="296071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4499992" y="4797152"/>
            <a:ext cx="575799" cy="461665"/>
          </a:xfrm>
          <a:prstGeom prst="rect">
            <a:avLst/>
          </a:prstGeom>
          <a:noFill/>
        </p:spPr>
        <p:txBody>
          <a:bodyPr wrap="none" rtlCol="0">
            <a:spAutoFit/>
          </a:bodyPr>
          <a:lstStyle/>
          <a:p>
            <a:r>
              <a:rPr lang="cs-CZ" sz="2400" b="1" dirty="0" smtClean="0"/>
              <a:t>0,0</a:t>
            </a:r>
            <a:endParaRPr lang="cs-CZ" sz="2400" b="1" dirty="0"/>
          </a:p>
        </p:txBody>
      </p:sp>
      <p:sp>
        <p:nvSpPr>
          <p:cNvPr id="37" name="Zástupný symbol pro obsah 2"/>
          <p:cNvSpPr txBox="1">
            <a:spLocks/>
          </p:cNvSpPr>
          <p:nvPr/>
        </p:nvSpPr>
        <p:spPr>
          <a:xfrm>
            <a:off x="0" y="1600200"/>
            <a:ext cx="4499992" cy="51411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800" b="0" i="0" u="none" strike="noStrike" kern="1200" cap="none" spc="0" normalizeH="0" baseline="0" noProof="0" dirty="0" smtClean="0">
                <a:ln>
                  <a:noFill/>
                </a:ln>
                <a:solidFill>
                  <a:schemeClr val="tx1"/>
                </a:solidFill>
                <a:effectLst/>
                <a:uLnTx/>
                <a:uFillTx/>
                <a:latin typeface="+mn-lt"/>
                <a:ea typeface="+mn-ea"/>
                <a:cs typeface="+mn-cs"/>
              </a:rPr>
              <a:t>Plocha je vymezena dvěma osami a počátkem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2800" dirty="0" smtClean="0"/>
              <a:t>Pro určení polohy je nezbytné zavedení měřítka</a:t>
            </a:r>
            <a:endParaRPr lang="en-US" sz="28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2400" dirty="0" smtClean="0"/>
              <a:t>x</a:t>
            </a:r>
            <a:r>
              <a:rPr lang="en-US" sz="2400" dirty="0" smtClean="0"/>
              <a:t>1</a:t>
            </a:r>
            <a:r>
              <a:rPr lang="cs-CZ" sz="2400" dirty="0" smtClean="0"/>
              <a:t> = 1.</a:t>
            </a:r>
            <a:r>
              <a:rPr lang="en-US" sz="2400" dirty="0" smtClean="0"/>
              <a:t>08</a:t>
            </a:r>
            <a:r>
              <a:rPr lang="cs-CZ" sz="2400" dirty="0" smtClean="0"/>
              <a:t> m</a:t>
            </a:r>
            <a:r>
              <a:rPr lang="en-US" sz="2400" dirty="0" smtClean="0"/>
              <a:t>; </a:t>
            </a:r>
            <a:r>
              <a:rPr lang="cs-CZ" sz="2400" dirty="0" smtClean="0"/>
              <a:t>y</a:t>
            </a:r>
            <a:r>
              <a:rPr lang="en-US" sz="2400" dirty="0" smtClean="0"/>
              <a:t>1</a:t>
            </a:r>
            <a:r>
              <a:rPr lang="cs-CZ" sz="2400" dirty="0" smtClean="0"/>
              <a:t> = 1.5</a:t>
            </a:r>
            <a:r>
              <a:rPr lang="en-US" sz="2400" dirty="0" smtClean="0"/>
              <a:t>2</a:t>
            </a:r>
            <a:r>
              <a:rPr lang="cs-CZ" sz="2400" dirty="0" smtClean="0"/>
              <a:t> m</a:t>
            </a:r>
            <a:r>
              <a:rPr lang="en-US" sz="2400" dirty="0" smtClean="0"/>
              <a:t/>
            </a:r>
            <a:br>
              <a:rPr lang="en-US" sz="2400" dirty="0" smtClean="0"/>
            </a:br>
            <a:r>
              <a:rPr lang="en-US" sz="2400" dirty="0" smtClean="0"/>
              <a:t>R=[1.08;1.52]</a:t>
            </a:r>
          </a:p>
          <a:p>
            <a:pPr marL="342900" indent="-342900">
              <a:spcBef>
                <a:spcPct val="20000"/>
              </a:spcBef>
              <a:buFont typeface="Arial" pitchFamily="34" charset="0"/>
              <a:buChar char="•"/>
            </a:pPr>
            <a:r>
              <a:rPr lang="cs-CZ" sz="2400" dirty="0" smtClean="0"/>
              <a:t>x</a:t>
            </a:r>
            <a:r>
              <a:rPr lang="en-US" sz="2400" dirty="0"/>
              <a:t>2</a:t>
            </a:r>
            <a:r>
              <a:rPr lang="cs-CZ" sz="2400" dirty="0" smtClean="0"/>
              <a:t> = 1.</a:t>
            </a:r>
            <a:r>
              <a:rPr lang="en-US" sz="2400" dirty="0" smtClean="0"/>
              <a:t>11</a:t>
            </a:r>
            <a:r>
              <a:rPr lang="cs-CZ" sz="2400" dirty="0" smtClean="0"/>
              <a:t> m</a:t>
            </a:r>
            <a:r>
              <a:rPr lang="en-US" sz="2400" dirty="0" smtClean="0"/>
              <a:t>; </a:t>
            </a:r>
            <a:r>
              <a:rPr lang="cs-CZ" sz="2400" dirty="0" smtClean="0"/>
              <a:t>y</a:t>
            </a:r>
            <a:r>
              <a:rPr lang="en-US" sz="2400" dirty="0" smtClean="0"/>
              <a:t>2</a:t>
            </a:r>
            <a:r>
              <a:rPr lang="cs-CZ" sz="2400" dirty="0" smtClean="0"/>
              <a:t> = </a:t>
            </a:r>
            <a:r>
              <a:rPr lang="en-US" sz="2400" dirty="0" smtClean="0"/>
              <a:t>0</a:t>
            </a:r>
            <a:r>
              <a:rPr lang="cs-CZ" sz="2400" dirty="0" smtClean="0"/>
              <a:t>.</a:t>
            </a:r>
            <a:r>
              <a:rPr lang="en-US" sz="2400" dirty="0" smtClean="0"/>
              <a:t>73</a:t>
            </a:r>
            <a:r>
              <a:rPr lang="cs-CZ" sz="2400" dirty="0" smtClean="0"/>
              <a:t> m</a:t>
            </a:r>
            <a:r>
              <a:rPr lang="en-US" sz="2400" dirty="0" smtClean="0"/>
              <a:t/>
            </a:r>
            <a:br>
              <a:rPr lang="en-US" sz="2400" dirty="0" smtClean="0"/>
            </a:br>
            <a:r>
              <a:rPr lang="en-US" sz="2400" dirty="0" smtClean="0"/>
              <a:t>R=[1.11;0.73]</a:t>
            </a:r>
          </a:p>
          <a:p>
            <a:pPr marL="342900" indent="-342900">
              <a:spcBef>
                <a:spcPct val="20000"/>
              </a:spcBef>
              <a:buFont typeface="Arial" pitchFamily="34" charset="0"/>
              <a:buChar char="•"/>
            </a:pPr>
            <a:r>
              <a:rPr lang="cs-CZ" sz="2800" dirty="0" smtClean="0"/>
              <a:t>Vzdálenost mezi body</a:t>
            </a:r>
            <a:br>
              <a:rPr lang="cs-CZ" sz="2800" dirty="0" smtClean="0"/>
            </a:br>
            <a:r>
              <a:rPr lang="cs-CZ" sz="2800" dirty="0" smtClean="0"/>
              <a:t>	</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6" name="Přímá spojovací čára 15"/>
          <p:cNvCxnSpPr/>
          <p:nvPr/>
        </p:nvCxnSpPr>
        <p:spPr>
          <a:xfrm>
            <a:off x="6516216" y="4725144"/>
            <a:ext cx="0"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ovací čára 18"/>
          <p:cNvCxnSpPr/>
          <p:nvPr/>
        </p:nvCxnSpPr>
        <p:spPr>
          <a:xfrm>
            <a:off x="8028384" y="4725144"/>
            <a:ext cx="0"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flipH="1">
            <a:off x="4860032" y="3429000"/>
            <a:ext cx="144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flipH="1">
            <a:off x="4860032" y="2132856"/>
            <a:ext cx="144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6372200" y="4797152"/>
            <a:ext cx="360040" cy="461665"/>
          </a:xfrm>
          <a:prstGeom prst="rect">
            <a:avLst/>
          </a:prstGeom>
          <a:noFill/>
        </p:spPr>
        <p:txBody>
          <a:bodyPr wrap="square" rtlCol="0">
            <a:spAutoFit/>
          </a:bodyPr>
          <a:lstStyle/>
          <a:p>
            <a:r>
              <a:rPr lang="cs-CZ" sz="2400" b="1" dirty="0" smtClean="0"/>
              <a:t>1</a:t>
            </a:r>
            <a:endParaRPr lang="cs-CZ" b="1" dirty="0"/>
          </a:p>
        </p:txBody>
      </p:sp>
      <p:sp>
        <p:nvSpPr>
          <p:cNvPr id="25" name="TextovéPole 24"/>
          <p:cNvSpPr txBox="1"/>
          <p:nvPr/>
        </p:nvSpPr>
        <p:spPr>
          <a:xfrm>
            <a:off x="7884368" y="4797152"/>
            <a:ext cx="340158" cy="461665"/>
          </a:xfrm>
          <a:prstGeom prst="rect">
            <a:avLst/>
          </a:prstGeom>
          <a:noFill/>
        </p:spPr>
        <p:txBody>
          <a:bodyPr wrap="none" rtlCol="0">
            <a:spAutoFit/>
          </a:bodyPr>
          <a:lstStyle/>
          <a:p>
            <a:r>
              <a:rPr lang="cs-CZ" sz="2400" b="1" dirty="0" smtClean="0"/>
              <a:t>2</a:t>
            </a:r>
            <a:endParaRPr lang="cs-CZ" sz="2400" b="1" dirty="0"/>
          </a:p>
        </p:txBody>
      </p:sp>
      <p:sp>
        <p:nvSpPr>
          <p:cNvPr id="26" name="TextovéPole 25"/>
          <p:cNvSpPr txBox="1"/>
          <p:nvPr/>
        </p:nvSpPr>
        <p:spPr>
          <a:xfrm>
            <a:off x="8172400" y="4797152"/>
            <a:ext cx="765799" cy="369332"/>
          </a:xfrm>
          <a:prstGeom prst="rect">
            <a:avLst/>
          </a:prstGeom>
          <a:noFill/>
        </p:spPr>
        <p:txBody>
          <a:bodyPr wrap="square" rtlCol="0">
            <a:spAutoFit/>
          </a:bodyPr>
          <a:lstStyle/>
          <a:p>
            <a:r>
              <a:rPr lang="cs-CZ" dirty="0"/>
              <a:t>(</a:t>
            </a:r>
            <a:r>
              <a:rPr lang="cs-CZ" dirty="0" smtClean="0"/>
              <a:t>m)</a:t>
            </a:r>
            <a:endParaRPr lang="cs-CZ" dirty="0"/>
          </a:p>
        </p:txBody>
      </p:sp>
      <p:sp>
        <p:nvSpPr>
          <p:cNvPr id="28" name="TextovéPole 27"/>
          <p:cNvSpPr txBox="1"/>
          <p:nvPr/>
        </p:nvSpPr>
        <p:spPr>
          <a:xfrm rot="16200000">
            <a:off x="4301759" y="1611009"/>
            <a:ext cx="765799" cy="369332"/>
          </a:xfrm>
          <a:prstGeom prst="rect">
            <a:avLst/>
          </a:prstGeom>
          <a:noFill/>
        </p:spPr>
        <p:txBody>
          <a:bodyPr wrap="square" rtlCol="0">
            <a:spAutoFit/>
          </a:bodyPr>
          <a:lstStyle/>
          <a:p>
            <a:r>
              <a:rPr lang="cs-CZ" dirty="0"/>
              <a:t>(</a:t>
            </a:r>
            <a:r>
              <a:rPr lang="cs-CZ" dirty="0" smtClean="0"/>
              <a:t>m)</a:t>
            </a:r>
            <a:endParaRPr lang="cs-CZ" dirty="0"/>
          </a:p>
        </p:txBody>
      </p:sp>
      <p:sp>
        <p:nvSpPr>
          <p:cNvPr id="30" name="TextovéPole 29"/>
          <p:cNvSpPr txBox="1"/>
          <p:nvPr/>
        </p:nvSpPr>
        <p:spPr>
          <a:xfrm>
            <a:off x="4499992" y="3212976"/>
            <a:ext cx="360040" cy="461665"/>
          </a:xfrm>
          <a:prstGeom prst="rect">
            <a:avLst/>
          </a:prstGeom>
          <a:noFill/>
        </p:spPr>
        <p:txBody>
          <a:bodyPr wrap="square" rtlCol="0">
            <a:spAutoFit/>
          </a:bodyPr>
          <a:lstStyle/>
          <a:p>
            <a:r>
              <a:rPr lang="cs-CZ" sz="2400" b="1" dirty="0" smtClean="0"/>
              <a:t>1</a:t>
            </a:r>
            <a:endParaRPr lang="cs-CZ" b="1" dirty="0"/>
          </a:p>
        </p:txBody>
      </p:sp>
      <p:sp>
        <p:nvSpPr>
          <p:cNvPr id="31" name="TextovéPole 30"/>
          <p:cNvSpPr txBox="1"/>
          <p:nvPr/>
        </p:nvSpPr>
        <p:spPr>
          <a:xfrm>
            <a:off x="4499992" y="1988840"/>
            <a:ext cx="340158" cy="461665"/>
          </a:xfrm>
          <a:prstGeom prst="rect">
            <a:avLst/>
          </a:prstGeom>
          <a:noFill/>
        </p:spPr>
        <p:txBody>
          <a:bodyPr wrap="none" rtlCol="0">
            <a:spAutoFit/>
          </a:bodyPr>
          <a:lstStyle/>
          <a:p>
            <a:r>
              <a:rPr lang="cs-CZ" sz="2400" b="1" dirty="0" smtClean="0"/>
              <a:t>2</a:t>
            </a:r>
            <a:endParaRPr lang="cs-CZ" sz="2400" b="1" dirty="0"/>
          </a:p>
        </p:txBody>
      </p:sp>
      <p:sp>
        <p:nvSpPr>
          <p:cNvPr id="32" name="Elipsa 31"/>
          <p:cNvSpPr/>
          <p:nvPr/>
        </p:nvSpPr>
        <p:spPr>
          <a:xfrm>
            <a:off x="6588224" y="27809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Přímá spojovací čára 34"/>
          <p:cNvCxnSpPr/>
          <p:nvPr/>
        </p:nvCxnSpPr>
        <p:spPr>
          <a:xfrm>
            <a:off x="4932040" y="2852936"/>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ovací čára 37"/>
          <p:cNvCxnSpPr/>
          <p:nvPr/>
        </p:nvCxnSpPr>
        <p:spPr>
          <a:xfrm flipV="1">
            <a:off x="6660232" y="2780930"/>
            <a:ext cx="2" cy="201622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ovéPole 44"/>
          <p:cNvSpPr txBox="1"/>
          <p:nvPr/>
        </p:nvSpPr>
        <p:spPr>
          <a:xfrm>
            <a:off x="5652120" y="2924944"/>
            <a:ext cx="979755" cy="369332"/>
          </a:xfrm>
          <a:prstGeom prst="rect">
            <a:avLst/>
          </a:prstGeom>
          <a:noFill/>
        </p:spPr>
        <p:txBody>
          <a:bodyPr wrap="none" rtlCol="0">
            <a:spAutoFit/>
          </a:bodyPr>
          <a:lstStyle/>
          <a:p>
            <a:r>
              <a:rPr lang="en-US" dirty="0" smtClean="0"/>
              <a:t>[ </a:t>
            </a:r>
            <a:r>
              <a:rPr lang="cs-CZ" dirty="0" smtClean="0"/>
              <a:t>x</a:t>
            </a:r>
            <a:r>
              <a:rPr lang="en-US" dirty="0" smtClean="0"/>
              <a:t>1</a:t>
            </a:r>
            <a:r>
              <a:rPr lang="cs-CZ" dirty="0" smtClean="0"/>
              <a:t>, y</a:t>
            </a:r>
            <a:r>
              <a:rPr lang="en-US" dirty="0" smtClean="0"/>
              <a:t>1 ]</a:t>
            </a:r>
            <a:endParaRPr lang="cs-CZ" dirty="0"/>
          </a:p>
        </p:txBody>
      </p:sp>
      <p:sp>
        <p:nvSpPr>
          <p:cNvPr id="47" name="Elipsa 46"/>
          <p:cNvSpPr/>
          <p:nvPr/>
        </p:nvSpPr>
        <p:spPr>
          <a:xfrm>
            <a:off x="6660232" y="36450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8" name="Přímá spojovací čára 47"/>
          <p:cNvCxnSpPr/>
          <p:nvPr/>
        </p:nvCxnSpPr>
        <p:spPr>
          <a:xfrm>
            <a:off x="4932040" y="3717032"/>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Přímá spojovací čára 48"/>
          <p:cNvCxnSpPr/>
          <p:nvPr/>
        </p:nvCxnSpPr>
        <p:spPr>
          <a:xfrm flipH="1" flipV="1">
            <a:off x="6732240" y="3789040"/>
            <a:ext cx="1" cy="936105"/>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a:off x="6948264" y="3429000"/>
            <a:ext cx="979755" cy="369332"/>
          </a:xfrm>
          <a:prstGeom prst="rect">
            <a:avLst/>
          </a:prstGeom>
          <a:noFill/>
        </p:spPr>
        <p:txBody>
          <a:bodyPr wrap="none" rtlCol="0">
            <a:spAutoFit/>
          </a:bodyPr>
          <a:lstStyle/>
          <a:p>
            <a:r>
              <a:rPr lang="en-US" dirty="0" smtClean="0"/>
              <a:t>[ </a:t>
            </a:r>
            <a:r>
              <a:rPr lang="cs-CZ" dirty="0" smtClean="0"/>
              <a:t>x</a:t>
            </a:r>
            <a:r>
              <a:rPr lang="en-US" dirty="0" smtClean="0"/>
              <a:t>2</a:t>
            </a:r>
            <a:r>
              <a:rPr lang="cs-CZ" dirty="0" smtClean="0"/>
              <a:t>, y</a:t>
            </a:r>
            <a:r>
              <a:rPr lang="en-US" dirty="0"/>
              <a:t>2</a:t>
            </a:r>
            <a:r>
              <a:rPr lang="en-US" dirty="0" smtClean="0"/>
              <a:t> ]</a:t>
            </a:r>
            <a:endParaRPr lang="cs-CZ"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5805264"/>
            <a:ext cx="4104456" cy="4805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7">
                                            <p:txEl>
                                              <p:pRg st="1" end="1"/>
                                            </p:txEl>
                                          </p:spTgt>
                                        </p:tgtEl>
                                        <p:attrNameLst>
                                          <p:attrName>style.visibility</p:attrName>
                                        </p:attrNameLst>
                                      </p:cBhvr>
                                      <p:to>
                                        <p:strVal val="visible"/>
                                      </p:to>
                                    </p:set>
                                    <p:animEffect transition="in" filter="blinds(horizontal)">
                                      <p:cBhvr>
                                        <p:cTn id="27" dur="500"/>
                                        <p:tgtEl>
                                          <p:spTgt spid="3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linds(horizontal)">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linds(horizontal)">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linds(horizontal)">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37">
                                            <p:txEl>
                                              <p:pRg st="2" end="2"/>
                                            </p:txEl>
                                          </p:spTgt>
                                        </p:tgtEl>
                                        <p:attrNameLst>
                                          <p:attrName>style.visibility</p:attrName>
                                        </p:attrNameLst>
                                      </p:cBhvr>
                                      <p:to>
                                        <p:strVal val="visible"/>
                                      </p:to>
                                    </p:set>
                                    <p:animEffect transition="in" filter="blinds(horizontal)">
                                      <p:cBhvr>
                                        <p:cTn id="102" dur="500"/>
                                        <p:tgtEl>
                                          <p:spTgt spid="37">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blinds(horizontal)">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blinds(horizontal)">
                                      <p:cBhvr>
                                        <p:cTn id="112" dur="500"/>
                                        <p:tgtEl>
                                          <p:spTgt spid="48"/>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blinds(horizontal)">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blinds(horizontal)">
                                      <p:cBhvr>
                                        <p:cTn id="122" dur="500"/>
                                        <p:tgtEl>
                                          <p:spTgt spid="5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37">
                                            <p:txEl>
                                              <p:pRg st="3" end="3"/>
                                            </p:txEl>
                                          </p:spTgt>
                                        </p:tgtEl>
                                        <p:attrNameLst>
                                          <p:attrName>style.visibility</p:attrName>
                                        </p:attrNameLst>
                                      </p:cBhvr>
                                      <p:to>
                                        <p:strVal val="visible"/>
                                      </p:to>
                                    </p:set>
                                    <p:animEffect transition="in" filter="blinds(horizontal)">
                                      <p:cBhvr>
                                        <p:cTn id="127" dur="500"/>
                                        <p:tgtEl>
                                          <p:spTgt spid="37">
                                            <p:txEl>
                                              <p:pRg st="3" end="3"/>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37">
                                            <p:txEl>
                                              <p:pRg st="4" end="4"/>
                                            </p:txEl>
                                          </p:spTgt>
                                        </p:tgtEl>
                                        <p:attrNameLst>
                                          <p:attrName>style.visibility</p:attrName>
                                        </p:attrNameLst>
                                      </p:cBhvr>
                                      <p:to>
                                        <p:strVal val="visible"/>
                                      </p:to>
                                    </p:set>
                                    <p:animEffect transition="in" filter="blinds(horizontal)">
                                      <p:cBhvr>
                                        <p:cTn id="132" dur="500"/>
                                        <p:tgtEl>
                                          <p:spTgt spid="37">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1027"/>
                                        </p:tgtEl>
                                        <p:attrNameLst>
                                          <p:attrName>style.visibility</p:attrName>
                                        </p:attrNameLst>
                                      </p:cBhvr>
                                      <p:to>
                                        <p:strVal val="visible"/>
                                      </p:to>
                                    </p:set>
                                    <p:animEffect transition="in" filter="blinds(horizontal)">
                                      <p:cBhvr>
                                        <p:cTn id="13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5" grpId="0"/>
      <p:bldP spid="26" grpId="0"/>
      <p:bldP spid="28" grpId="0"/>
      <p:bldP spid="30" grpId="0"/>
      <p:bldP spid="31" grpId="0"/>
      <p:bldP spid="32" grpId="0" animBg="1"/>
      <p:bldP spid="45" grpId="0"/>
      <p:bldP spid="47" grpId="0" animBg="1"/>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cs-CZ" altLang="cs-CZ" smtClean="0"/>
              <a:t>Pohyb hráče - běh</a:t>
            </a:r>
          </a:p>
        </p:txBody>
      </p:sp>
      <p:sp>
        <p:nvSpPr>
          <p:cNvPr id="108547" name="Rectangle 3"/>
          <p:cNvSpPr>
            <a:spLocks noGrp="1" noChangeArrowheads="1"/>
          </p:cNvSpPr>
          <p:nvPr>
            <p:ph type="body" idx="1"/>
          </p:nvPr>
        </p:nvSpPr>
        <p:spPr/>
        <p:txBody>
          <a:bodyPr/>
          <a:lstStyle/>
          <a:p>
            <a:pPr eaLnBrk="1" hangingPunct="1">
              <a:lnSpc>
                <a:spcPct val="80000"/>
              </a:lnSpc>
              <a:defRPr/>
            </a:pPr>
            <a:r>
              <a:rPr lang="cs-CZ" altLang="cs-CZ" sz="2800" smtClean="0"/>
              <a:t>Běh se dá ve fotbale zařadit mezi základní pohybové činnosti. </a:t>
            </a:r>
          </a:p>
          <a:p>
            <a:pPr eaLnBrk="1" hangingPunct="1">
              <a:lnSpc>
                <a:spcPct val="80000"/>
              </a:lnSpc>
              <a:defRPr/>
            </a:pPr>
            <a:r>
              <a:rPr lang="cs-CZ" altLang="cs-CZ" sz="2800" smtClean="0"/>
              <a:t>Z hlediska biomechaniky a kinematiky pohybu lidského těla lze chůzi a běh zařadit mezi symetrické a cyklické činnosti. se za běh považuje takový pohyb jedince, kdy dochází k letové fázi těla, to znamená takový časový okamžik, kdy není ani jedna dolní končetina v kontaktu se zemí. </a:t>
            </a:r>
          </a:p>
          <a:p>
            <a:pPr eaLnBrk="1" hangingPunct="1">
              <a:lnSpc>
                <a:spcPct val="80000"/>
              </a:lnSpc>
              <a:defRPr/>
            </a:pPr>
            <a:r>
              <a:rPr lang="cs-CZ" altLang="cs-CZ" sz="2800" smtClean="0">
                <a:solidFill>
                  <a:srgbClr val="FFFF00"/>
                </a:solidFill>
              </a:rPr>
              <a:t>To je základní rozdíl oproti chůzi, kdy je vždy alespoň jedna dolní končetina v kontaktu se zemí.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cs-CZ" altLang="cs-CZ" smtClean="0"/>
              <a:t>Rozdělení pohybu při běhu</a:t>
            </a:r>
          </a:p>
        </p:txBody>
      </p:sp>
      <p:sp>
        <p:nvSpPr>
          <p:cNvPr id="109571" name="Rectangle 3"/>
          <p:cNvSpPr>
            <a:spLocks noGrp="1" noChangeArrowheads="1"/>
          </p:cNvSpPr>
          <p:nvPr>
            <p:ph type="body" idx="1"/>
          </p:nvPr>
        </p:nvSpPr>
        <p:spPr/>
        <p:txBody>
          <a:bodyPr/>
          <a:lstStyle/>
          <a:p>
            <a:pPr eaLnBrk="1" hangingPunct="1">
              <a:defRPr/>
            </a:pPr>
            <a:r>
              <a:rPr lang="cs-CZ" altLang="cs-CZ" dirty="0" smtClean="0"/>
              <a:t>Z pohybového hlediska lze běh rozdělit do dvou základních fází:</a:t>
            </a:r>
          </a:p>
          <a:p>
            <a:pPr lvl="1" eaLnBrk="1" hangingPunct="1">
              <a:defRPr/>
            </a:pPr>
            <a:r>
              <a:rPr lang="cs-CZ" altLang="cs-CZ" dirty="0" smtClean="0"/>
              <a:t>oporová fáze</a:t>
            </a:r>
          </a:p>
          <a:p>
            <a:pPr lvl="1" eaLnBrk="1" hangingPunct="1">
              <a:defRPr/>
            </a:pPr>
            <a:r>
              <a:rPr lang="cs-CZ" altLang="cs-CZ" dirty="0" smtClean="0"/>
              <a:t>letová fáze.</a:t>
            </a:r>
          </a:p>
          <a:p>
            <a:pPr lvl="1" eaLnBrk="1" hangingPunct="1">
              <a:buFontTx/>
              <a:buNone/>
              <a:defRPr/>
            </a:pPr>
            <a:r>
              <a:rPr lang="cs-CZ" altLang="cs-CZ" dirty="0" smtClean="0"/>
              <a:t>Tyto fáze lze ještě dále členit podle aktuálně probíhajících činností:</a:t>
            </a:r>
          </a:p>
          <a:p>
            <a:pPr lvl="1" eaLnBrk="1" hangingPunct="1">
              <a:defRPr/>
            </a:pPr>
            <a:r>
              <a:rPr lang="cs-CZ" altLang="cs-CZ" dirty="0" smtClean="0">
                <a:solidFill>
                  <a:srgbClr val="FFFF00"/>
                </a:solidFill>
              </a:rPr>
              <a:t>odraz, let, dopad, amortizace</a:t>
            </a:r>
            <a:endParaRPr lang="cs-CZ" alt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571">
                                            <p:txEl>
                                              <p:pRg st="3" end="3"/>
                                            </p:txEl>
                                          </p:spTgt>
                                        </p:tgtEl>
                                        <p:attrNameLst>
                                          <p:attrName>style.visibility</p:attrName>
                                        </p:attrNameLst>
                                      </p:cBhvr>
                                      <p:to>
                                        <p:strVal val="visible"/>
                                      </p:to>
                                    </p:set>
                                    <p:anim calcmode="lin" valueType="num">
                                      <p:cBhvr additive="base">
                                        <p:cTn id="7" dur="500" fill="hold"/>
                                        <p:tgtEl>
                                          <p:spTgt spid="1095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9571">
                                            <p:txEl>
                                              <p:pRg st="4" end="4"/>
                                            </p:txEl>
                                          </p:spTgt>
                                        </p:tgtEl>
                                        <p:attrNameLst>
                                          <p:attrName>style.visibility</p:attrName>
                                        </p:attrNameLst>
                                      </p:cBhvr>
                                      <p:to>
                                        <p:strVal val="visible"/>
                                      </p:to>
                                    </p:set>
                                    <p:anim calcmode="lin" valueType="num">
                                      <p:cBhvr additive="base">
                                        <p:cTn id="11" dur="500" fill="hold"/>
                                        <p:tgtEl>
                                          <p:spTgt spid="10957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5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cs-CZ" altLang="cs-CZ" smtClean="0"/>
              <a:t>Hodnocení běhu</a:t>
            </a:r>
          </a:p>
        </p:txBody>
      </p:sp>
      <p:sp>
        <p:nvSpPr>
          <p:cNvPr id="110595" name="Rectangle 3"/>
          <p:cNvSpPr>
            <a:spLocks noGrp="1" noChangeArrowheads="1"/>
          </p:cNvSpPr>
          <p:nvPr>
            <p:ph type="body" idx="1"/>
          </p:nvPr>
        </p:nvSpPr>
        <p:spPr/>
        <p:txBody>
          <a:bodyPr/>
          <a:lstStyle/>
          <a:p>
            <a:pPr eaLnBrk="1" hangingPunct="1">
              <a:defRPr/>
            </a:pPr>
            <a:r>
              <a:rPr lang="cs-CZ" altLang="cs-CZ" sz="2800" dirty="0" smtClean="0"/>
              <a:t>Ačkoliv se jedná o činnosti symetrickou, posuzuje se při běhu celý dvojkrok, tedy době kdy si obě dolní končetiny vymění úlohy. </a:t>
            </a:r>
          </a:p>
          <a:p>
            <a:pPr eaLnBrk="1" hangingPunct="1">
              <a:defRPr/>
            </a:pPr>
            <a:r>
              <a:rPr lang="cs-CZ" altLang="cs-CZ" sz="2800" dirty="0" smtClean="0"/>
              <a:t>Cyklus je takto charakterizován čtyřmi po sobě jdoucími fázemi. Odraz, let, </a:t>
            </a:r>
            <a:r>
              <a:rPr lang="cs-CZ" altLang="cs-CZ" sz="2800" dirty="0" err="1" smtClean="0"/>
              <a:t>dokrok</a:t>
            </a:r>
            <a:r>
              <a:rPr lang="cs-CZ" altLang="cs-CZ" sz="2800" dirty="0" smtClean="0"/>
              <a:t> a průchod těžiště těla vertikálou.</a:t>
            </a:r>
          </a:p>
          <a:p>
            <a:pPr eaLnBrk="1" hangingPunct="1">
              <a:defRPr/>
            </a:pPr>
            <a:r>
              <a:rPr lang="cs-CZ" altLang="cs-CZ" sz="2800" dirty="0" smtClean="0"/>
              <a:t>V těchto fázích se charakterizují změny těla v prostoru a v čase jako např. úhel odrazu, úhel </a:t>
            </a:r>
            <a:r>
              <a:rPr lang="cs-CZ" altLang="cs-CZ" sz="2800" dirty="0" err="1" smtClean="0"/>
              <a:t>dokroku</a:t>
            </a:r>
            <a:r>
              <a:rPr lang="cs-CZ" altLang="cs-CZ" sz="2800" dirty="0" smtClean="0"/>
              <a:t>, doba letu, délka kroku apod.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 calcmode="lin" valueType="num">
                                      <p:cBhvr additive="base">
                                        <p:cTn id="7"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5">
                                            <p:txEl>
                                              <p:pRg st="2" end="2"/>
                                            </p:txEl>
                                          </p:spTgt>
                                        </p:tgtEl>
                                        <p:attrNameLst>
                                          <p:attrName>style.visibility</p:attrName>
                                        </p:attrNameLst>
                                      </p:cBhvr>
                                      <p:to>
                                        <p:strVal val="visible"/>
                                      </p:to>
                                    </p:set>
                                    <p:anim calcmode="lin" valueType="num">
                                      <p:cBhvr additive="base">
                                        <p:cTn id="13"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pPr eaLnBrk="1" hangingPunct="1">
              <a:defRPr/>
            </a:pPr>
            <a:r>
              <a:rPr lang="cs-CZ" altLang="cs-CZ" sz="4000" smtClean="0"/>
              <a:t>Změny pohybového vzoru vzhledem k druhu povrchu</a:t>
            </a:r>
          </a:p>
        </p:txBody>
      </p:sp>
      <p:sp>
        <p:nvSpPr>
          <p:cNvPr id="111619" name="Rectangle 3"/>
          <p:cNvSpPr>
            <a:spLocks noGrp="1" noChangeArrowheads="1"/>
          </p:cNvSpPr>
          <p:nvPr>
            <p:ph type="body" idx="1"/>
          </p:nvPr>
        </p:nvSpPr>
        <p:spPr/>
        <p:txBody>
          <a:bodyPr/>
          <a:lstStyle/>
          <a:p>
            <a:pPr eaLnBrk="1" hangingPunct="1">
              <a:defRPr/>
            </a:pPr>
            <a:r>
              <a:rPr lang="cs-CZ" altLang="cs-CZ" sz="2800" dirty="0" smtClean="0"/>
              <a:t>Pohyb lidského těla při běhu a technika běhu je závislá na druhu běžeckého povrchu.</a:t>
            </a:r>
          </a:p>
          <a:p>
            <a:pPr eaLnBrk="1" hangingPunct="1">
              <a:defRPr/>
            </a:pPr>
            <a:r>
              <a:rPr lang="cs-CZ" altLang="cs-CZ" sz="2800" dirty="0" smtClean="0"/>
              <a:t>Čím je podložka pevnější, tím efektivněji lze provést odraz.</a:t>
            </a:r>
          </a:p>
          <a:p>
            <a:pPr eaLnBrk="1" hangingPunct="1">
              <a:defRPr/>
            </a:pPr>
            <a:r>
              <a:rPr lang="cs-CZ" altLang="cs-CZ" sz="2800" dirty="0" smtClean="0"/>
              <a:t>Čím je podložka naopak měkčí, tím více práce je při odrazu potřeba vyvinout, ale na druhé straně měkká podložka lépe absorbuje náraz při dopadu, což má pozitivní efekt jak na dolní končetiny, tak na kosterní systém.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 calcmode="lin" valueType="num">
                                      <p:cBhvr additive="base">
                                        <p:cTn id="7"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 calcmode="lin" valueType="num">
                                      <p:cBhvr additive="base">
                                        <p:cTn id="13"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cs-CZ" altLang="cs-CZ" smtClean="0"/>
              <a:t>Běh na fotbalovém povrchu</a:t>
            </a:r>
          </a:p>
        </p:txBody>
      </p:sp>
      <p:sp>
        <p:nvSpPr>
          <p:cNvPr id="112643" name="Rectangle 3"/>
          <p:cNvSpPr>
            <a:spLocks noGrp="1" noChangeArrowheads="1"/>
          </p:cNvSpPr>
          <p:nvPr>
            <p:ph type="body" idx="1"/>
          </p:nvPr>
        </p:nvSpPr>
        <p:spPr/>
        <p:txBody>
          <a:bodyPr/>
          <a:lstStyle/>
          <a:p>
            <a:pPr eaLnBrk="1" hangingPunct="1">
              <a:defRPr/>
            </a:pPr>
            <a:r>
              <a:rPr lang="cs-CZ" altLang="cs-CZ" dirty="0" smtClean="0"/>
              <a:t>Klasickým povrchem pro pohyb fotbalisty je přírodní tráva, která zvláště při standardní a vyšší vlhkosti má vlastnosti měkčího terénu. </a:t>
            </a:r>
          </a:p>
          <a:p>
            <a:pPr eaLnBrk="1" hangingPunct="1">
              <a:defRPr/>
            </a:pPr>
            <a:r>
              <a:rPr lang="cs-CZ" altLang="cs-CZ" dirty="0" smtClean="0"/>
              <a:t>Hřiště s umělým povrchem se naopak dá považovat za povrch tvrdší.</a:t>
            </a:r>
          </a:p>
          <a:p>
            <a:pPr eaLnBrk="1" hangingPunct="1">
              <a:defRPr/>
            </a:pPr>
            <a:r>
              <a:rPr lang="cs-CZ" altLang="cs-CZ" dirty="0" smtClean="0"/>
              <a:t>Tělocvičny a sály mají povrch tvrdý.</a:t>
            </a:r>
          </a:p>
          <a:p>
            <a:pPr eaLnBrk="1" hangingPunct="1">
              <a:defRPr/>
            </a:pPr>
            <a:endParaRPr lang="cs-CZ" altLang="cs-CZ"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anim calcmode="lin" valueType="num">
                                      <p:cBhvr additive="base">
                                        <p:cTn id="7"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43">
                                            <p:txEl>
                                              <p:pRg st="2" end="2"/>
                                            </p:txEl>
                                          </p:spTgt>
                                        </p:tgtEl>
                                        <p:attrNameLst>
                                          <p:attrName>style.visibility</p:attrName>
                                        </p:attrNameLst>
                                      </p:cBhvr>
                                      <p:to>
                                        <p:strVal val="visible"/>
                                      </p:to>
                                    </p:set>
                                    <p:anim calcmode="lin" valueType="num">
                                      <p:cBhvr additive="base">
                                        <p:cTn id="13"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79388" y="277813"/>
            <a:ext cx="8507412" cy="1143000"/>
          </a:xfrm>
        </p:spPr>
        <p:txBody>
          <a:bodyPr/>
          <a:lstStyle/>
          <a:p>
            <a:pPr eaLnBrk="1" hangingPunct="1">
              <a:defRPr/>
            </a:pPr>
            <a:r>
              <a:rPr lang="cs-CZ" altLang="cs-CZ" sz="4000" smtClean="0"/>
              <a:t>Srovnání měkkého a tvrdého terénu</a:t>
            </a:r>
          </a:p>
        </p:txBody>
      </p:sp>
      <p:pic>
        <p:nvPicPr>
          <p:cNvPr id="30723" name="Picture 4" descr="Delka-kroku"/>
          <p:cNvPicPr>
            <a:picLocks noGrp="1" noChangeAspect="1" noChangeArrowheads="1"/>
          </p:cNvPicPr>
          <p:nvPr>
            <p:ph type="body" idx="1"/>
          </p:nvPr>
        </p:nvPicPr>
        <p:blipFill>
          <a:blip r:embed="rId2" cstate="print"/>
          <a:srcRect/>
          <a:stretch>
            <a:fillRect/>
          </a:stretch>
        </p:blipFill>
        <p:spPr>
          <a:xfrm>
            <a:off x="755650" y="1600200"/>
            <a:ext cx="7416800" cy="4530725"/>
          </a:xfr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cs-CZ" altLang="cs-CZ" smtClean="0"/>
              <a:t>Kvantitativní hodnocení</a:t>
            </a:r>
          </a:p>
        </p:txBody>
      </p:sp>
      <p:sp>
        <p:nvSpPr>
          <p:cNvPr id="114691" name="Rectangle 3"/>
          <p:cNvSpPr>
            <a:spLocks noGrp="1" noChangeArrowheads="1"/>
          </p:cNvSpPr>
          <p:nvPr>
            <p:ph type="body" idx="1"/>
          </p:nvPr>
        </p:nvSpPr>
        <p:spPr/>
        <p:txBody>
          <a:bodyPr/>
          <a:lstStyle/>
          <a:p>
            <a:pPr eaLnBrk="1" hangingPunct="1">
              <a:defRPr/>
            </a:pPr>
            <a:r>
              <a:rPr lang="cs-CZ" altLang="cs-CZ" dirty="0" smtClean="0"/>
              <a:t>Celková doba trvání jednoho běžeckého dvojkroku je na měkkém terénu o 10% - 15% delší,</a:t>
            </a:r>
          </a:p>
          <a:p>
            <a:pPr eaLnBrk="1" hangingPunct="1">
              <a:defRPr/>
            </a:pPr>
            <a:r>
              <a:rPr lang="cs-CZ" altLang="cs-CZ" dirty="0" smtClean="0"/>
              <a:t>Doba oporové fáze se prodlužuje až o 30% </a:t>
            </a:r>
          </a:p>
          <a:p>
            <a:pPr eaLnBrk="1" hangingPunct="1">
              <a:defRPr/>
            </a:pPr>
            <a:r>
              <a:rPr lang="cs-CZ" altLang="cs-CZ" dirty="0" smtClean="0"/>
              <a:t>Doba letové fáze je o jednu čtvrtinu kratší oproti pohybu na pevné podložce.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 calcmode="lin" valueType="num">
                                      <p:cBhvr additive="base">
                                        <p:cTn id="7"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691">
                                            <p:txEl>
                                              <p:pRg st="2" end="2"/>
                                            </p:txEl>
                                          </p:spTgt>
                                        </p:tgtEl>
                                        <p:attrNameLst>
                                          <p:attrName>style.visibility</p:attrName>
                                        </p:attrNameLst>
                                      </p:cBhvr>
                                      <p:to>
                                        <p:strVal val="visible"/>
                                      </p:to>
                                    </p:set>
                                    <p:anim calcmode="lin" valueType="num">
                                      <p:cBhvr additive="base">
                                        <p:cTn id="13"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endParaRPr lang="cs-CZ" altLang="cs-CZ" smtClean="0"/>
          </a:p>
        </p:txBody>
      </p:sp>
      <p:sp>
        <p:nvSpPr>
          <p:cNvPr id="115715" name="Rectangle 3"/>
          <p:cNvSpPr>
            <a:spLocks noGrp="1" noChangeArrowheads="1"/>
          </p:cNvSpPr>
          <p:nvPr>
            <p:ph type="body" idx="1"/>
          </p:nvPr>
        </p:nvSpPr>
        <p:spPr/>
        <p:txBody>
          <a:bodyPr/>
          <a:lstStyle/>
          <a:p>
            <a:pPr eaLnBrk="1" hangingPunct="1">
              <a:defRPr/>
            </a:pPr>
            <a:r>
              <a:rPr lang="cs-CZ" altLang="cs-CZ" sz="2800" dirty="0" smtClean="0"/>
              <a:t>Během odrazu je potřeba maximálně využít odrazovou sílu. To lze sledovat podle úhlu v koleni v okamžiku odrazu. </a:t>
            </a:r>
          </a:p>
          <a:p>
            <a:pPr eaLnBrk="1" hangingPunct="1">
              <a:defRPr/>
            </a:pPr>
            <a:r>
              <a:rPr lang="cs-CZ" altLang="cs-CZ" sz="2800" dirty="0" smtClean="0"/>
              <a:t>V době, kdy špička opouští podložku dosahuje úhel v koleni na měkkém terénu hodnot okolo 150</a:t>
            </a:r>
            <a:r>
              <a:rPr lang="cs-CZ" altLang="cs-CZ" sz="2800" baseline="30000" dirty="0" smtClean="0"/>
              <a:t>o</a:t>
            </a:r>
            <a:r>
              <a:rPr lang="cs-CZ" altLang="cs-CZ" sz="2800" dirty="0" smtClean="0"/>
              <a:t> a na pevném povrchu okolo 170</a:t>
            </a:r>
            <a:r>
              <a:rPr lang="cs-CZ" altLang="cs-CZ" sz="2800" baseline="30000" dirty="0" smtClean="0"/>
              <a:t>o</a:t>
            </a:r>
            <a:r>
              <a:rPr lang="cs-CZ" altLang="cs-CZ" sz="2800" dirty="0" smtClean="0"/>
              <a:t>.</a:t>
            </a:r>
          </a:p>
          <a:p>
            <a:pPr eaLnBrk="1" hangingPunct="1">
              <a:defRPr/>
            </a:pPr>
            <a:r>
              <a:rPr lang="cs-CZ" altLang="cs-CZ" sz="2800" dirty="0" smtClean="0"/>
              <a:t>Vzhledem k menšímu propnutí dolní končetiny se tělo běžce na měkkém povrchu nedostává do správné běžecké pozice.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 calcmode="lin" valueType="num">
                                      <p:cBhvr additive="base">
                                        <p:cTn id="7" dur="5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715">
                                            <p:txEl>
                                              <p:pRg st="2" end="2"/>
                                            </p:txEl>
                                          </p:spTgt>
                                        </p:tgtEl>
                                        <p:attrNameLst>
                                          <p:attrName>style.visibility</p:attrName>
                                        </p:attrNameLst>
                                      </p:cBhvr>
                                      <p:to>
                                        <p:strVal val="visible"/>
                                      </p:to>
                                    </p:set>
                                    <p:anim calcmode="lin" valueType="num">
                                      <p:cBhvr additive="base">
                                        <p:cTn id="13"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endParaRPr lang="cs-CZ" altLang="cs-CZ" smtClean="0"/>
          </a:p>
        </p:txBody>
      </p:sp>
      <p:sp>
        <p:nvSpPr>
          <p:cNvPr id="116739" name="Rectangle 3"/>
          <p:cNvSpPr>
            <a:spLocks noGrp="1" noChangeArrowheads="1"/>
          </p:cNvSpPr>
          <p:nvPr>
            <p:ph type="body" idx="1"/>
          </p:nvPr>
        </p:nvSpPr>
        <p:spPr/>
        <p:txBody>
          <a:bodyPr/>
          <a:lstStyle/>
          <a:p>
            <a:pPr eaLnBrk="1" hangingPunct="1">
              <a:defRPr/>
            </a:pPr>
            <a:r>
              <a:rPr lang="cs-CZ" altLang="cs-CZ" smtClean="0"/>
              <a:t> Čím větší je úhel mezi trupem a stehnem, tím lze odraz považovat za účinnější. Větší úhel v koleni v okamžiku opuštění podložky a větší úhel odrazu zvětšují spolu úhel vzletu (spojnice C.G. se špičkou nohy vůči podložce) a zkracují reálné posunutí těla vpřed.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endParaRPr lang="cs-CZ" altLang="cs-CZ" smtClean="0"/>
          </a:p>
        </p:txBody>
      </p:sp>
      <p:pic>
        <p:nvPicPr>
          <p:cNvPr id="34819" name="Picture 4" descr="Traj-teziste-Y-beh"/>
          <p:cNvPicPr>
            <a:picLocks noGrp="1" noChangeAspect="1" noChangeArrowheads="1"/>
          </p:cNvPicPr>
          <p:nvPr>
            <p:ph type="body" idx="1"/>
          </p:nvPr>
        </p:nvPicPr>
        <p:blipFill>
          <a:blip r:embed="rId2" cstate="print"/>
          <a:srcRect/>
          <a:stretch>
            <a:fillRect/>
          </a:stretch>
        </p:blipFill>
        <p:spPr>
          <a:xfrm>
            <a:off x="539750" y="1600200"/>
            <a:ext cx="8135938" cy="4530725"/>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lstStyle/>
          <a:p>
            <a:r>
              <a:rPr lang="cs-CZ" dirty="0" smtClean="0"/>
              <a:t>Plošná analýza</a:t>
            </a:r>
            <a:endParaRPr lang="cs-CZ" dirty="0"/>
          </a:p>
        </p:txBody>
      </p:sp>
      <p:pic>
        <p:nvPicPr>
          <p:cNvPr id="4" name="Zástupný symbol pro obsah 3" descr="Postava-planar.png"/>
          <p:cNvPicPr>
            <a:picLocks noGrp="1" noChangeAspect="1"/>
          </p:cNvPicPr>
          <p:nvPr>
            <p:ph idx="1"/>
          </p:nvPr>
        </p:nvPicPr>
        <p:blipFill>
          <a:blip r:embed="rId2" cstate="print"/>
          <a:stretch>
            <a:fillRect/>
          </a:stretch>
        </p:blipFill>
        <p:spPr>
          <a:xfrm>
            <a:off x="5220072" y="980728"/>
            <a:ext cx="3312368" cy="4968553"/>
          </a:xfrm>
        </p:spPr>
      </p:pic>
      <p:cxnSp>
        <p:nvCxnSpPr>
          <p:cNvPr id="6" name="Přímá spojovací šipka 5"/>
          <p:cNvCxnSpPr/>
          <p:nvPr/>
        </p:nvCxnSpPr>
        <p:spPr>
          <a:xfrm>
            <a:off x="4932040" y="4797152"/>
            <a:ext cx="36004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ovací šipka 6"/>
          <p:cNvCxnSpPr/>
          <p:nvPr/>
        </p:nvCxnSpPr>
        <p:spPr>
          <a:xfrm flipH="1" flipV="1">
            <a:off x="4932040" y="1844824"/>
            <a:ext cx="8384" cy="296071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4499992" y="4797152"/>
            <a:ext cx="575799" cy="461665"/>
          </a:xfrm>
          <a:prstGeom prst="rect">
            <a:avLst/>
          </a:prstGeom>
          <a:noFill/>
        </p:spPr>
        <p:txBody>
          <a:bodyPr wrap="none" rtlCol="0">
            <a:spAutoFit/>
          </a:bodyPr>
          <a:lstStyle/>
          <a:p>
            <a:r>
              <a:rPr lang="cs-CZ" sz="2400" b="1" dirty="0" smtClean="0"/>
              <a:t>0,0</a:t>
            </a:r>
            <a:endParaRPr lang="cs-CZ" sz="2400" b="1" dirty="0"/>
          </a:p>
        </p:txBody>
      </p:sp>
      <p:cxnSp>
        <p:nvCxnSpPr>
          <p:cNvPr id="33" name="Přímá spojovací čára 32"/>
          <p:cNvCxnSpPr/>
          <p:nvPr/>
        </p:nvCxnSpPr>
        <p:spPr>
          <a:xfrm flipH="1">
            <a:off x="7452320" y="548680"/>
            <a:ext cx="72008" cy="432048"/>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Zástupný symbol pro obsah 2"/>
          <p:cNvSpPr txBox="1">
            <a:spLocks/>
          </p:cNvSpPr>
          <p:nvPr/>
        </p:nvSpPr>
        <p:spPr>
          <a:xfrm>
            <a:off x="179512" y="1600200"/>
            <a:ext cx="4464496"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800" b="0" i="0" u="none" strike="noStrike" kern="1200" cap="none" spc="0" normalizeH="0" baseline="0" noProof="0" dirty="0" smtClean="0">
                <a:ln>
                  <a:noFill/>
                </a:ln>
                <a:solidFill>
                  <a:schemeClr val="tx1"/>
                </a:solidFill>
                <a:effectLst/>
                <a:uLnTx/>
                <a:uFillTx/>
                <a:latin typeface="+mn-lt"/>
                <a:ea typeface="+mn-ea"/>
                <a:cs typeface="+mn-cs"/>
              </a:rPr>
              <a:t>Zobrazený</a:t>
            </a:r>
            <a:r>
              <a:rPr kumimoji="0" lang="cs-CZ" sz="2800" b="0" i="0" u="none" strike="noStrike" kern="1200" cap="none" spc="0" normalizeH="0" noProof="0" dirty="0" smtClean="0">
                <a:ln>
                  <a:noFill/>
                </a:ln>
                <a:solidFill>
                  <a:schemeClr val="tx1"/>
                </a:solidFill>
                <a:effectLst/>
                <a:uLnTx/>
                <a:uFillTx/>
                <a:latin typeface="+mn-lt"/>
                <a:ea typeface="+mn-ea"/>
                <a:cs typeface="+mn-cs"/>
              </a:rPr>
              <a:t> objekt se nemusí nacházet shodně vůči souřadnému počátku</a:t>
            </a:r>
            <a:endParaRPr kumimoji="0" lang="cs-CZ"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2800" b="0" i="0" u="none" strike="noStrike" kern="1200" cap="none" spc="0" normalizeH="0" baseline="0" noProof="0" dirty="0" smtClean="0">
                <a:ln>
                  <a:noFill/>
                </a:ln>
                <a:solidFill>
                  <a:schemeClr val="tx1"/>
                </a:solidFill>
                <a:effectLst/>
                <a:uLnTx/>
                <a:uFillTx/>
                <a:latin typeface="+mn-lt"/>
                <a:ea typeface="+mn-ea"/>
                <a:cs typeface="+mn-cs"/>
              </a:rPr>
              <a:t>Souřadný systém se musí posunout (transformovat</a:t>
            </a:r>
            <a:r>
              <a:rPr kumimoji="0" lang="cs-CZ" sz="2800" b="0" i="0" u="none" strike="noStrike" kern="1200" cap="none" spc="0" normalizeH="0" noProof="0" dirty="0" smtClean="0">
                <a:ln>
                  <a:noFill/>
                </a:ln>
                <a:solidFill>
                  <a:schemeClr val="tx1"/>
                </a:solidFill>
                <a:effectLst/>
                <a:uLnTx/>
                <a:uFillTx/>
                <a:latin typeface="+mn-lt"/>
                <a:ea typeface="+mn-ea"/>
                <a:cs typeface="+mn-cs"/>
              </a:rPr>
              <a:t> do roviny objektu)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2800" dirty="0" smtClean="0"/>
              <a:t>Měřítko je shodné ve vertikální i horizontální ose </a:t>
            </a:r>
            <a:r>
              <a:rPr lang="cs-CZ" sz="2000" dirty="0" smtClean="0"/>
              <a:t>(stačí zavést pouze do jedné osy)</a:t>
            </a:r>
            <a:endParaRPr kumimoji="0" lang="cs-CZ" sz="28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Přímá spojovací čára 11"/>
          <p:cNvCxnSpPr/>
          <p:nvPr/>
        </p:nvCxnSpPr>
        <p:spPr>
          <a:xfrm>
            <a:off x="5796136" y="4365104"/>
            <a:ext cx="201622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5796136" y="429309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7812360" y="4293096"/>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588224" y="4437112"/>
            <a:ext cx="538930" cy="369332"/>
          </a:xfrm>
          <a:prstGeom prst="rect">
            <a:avLst/>
          </a:prstGeom>
          <a:noFill/>
        </p:spPr>
        <p:txBody>
          <a:bodyPr wrap="none" rtlCol="0">
            <a:spAutoFit/>
          </a:bodyPr>
          <a:lstStyle/>
          <a:p>
            <a:r>
              <a:rPr lang="cs-CZ" dirty="0" smtClean="0"/>
              <a:t>2 m</a:t>
            </a:r>
            <a:endParaRPr lang="cs-CZ" dirty="0"/>
          </a:p>
        </p:txBody>
      </p:sp>
      <p:cxnSp>
        <p:nvCxnSpPr>
          <p:cNvPr id="19" name="Přímá spojovací čára 18"/>
          <p:cNvCxnSpPr/>
          <p:nvPr/>
        </p:nvCxnSpPr>
        <p:spPr>
          <a:xfrm flipH="1" flipV="1">
            <a:off x="5796136" y="2276872"/>
            <a:ext cx="8384" cy="20966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Přímá spojovací čára 22"/>
          <p:cNvCxnSpPr/>
          <p:nvPr/>
        </p:nvCxnSpPr>
        <p:spPr>
          <a:xfrm>
            <a:off x="5724128" y="4365104"/>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ovací čára 29"/>
          <p:cNvCxnSpPr/>
          <p:nvPr/>
        </p:nvCxnSpPr>
        <p:spPr>
          <a:xfrm>
            <a:off x="5724128" y="2276872"/>
            <a:ext cx="14401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5220072" y="2132856"/>
            <a:ext cx="538930" cy="369332"/>
          </a:xfrm>
          <a:prstGeom prst="rect">
            <a:avLst/>
          </a:prstGeom>
          <a:noFill/>
        </p:spPr>
        <p:txBody>
          <a:bodyPr wrap="none" rtlCol="0">
            <a:spAutoFit/>
          </a:bodyPr>
          <a:lstStyle/>
          <a:p>
            <a:r>
              <a:rPr lang="cs-CZ" dirty="0" smtClean="0"/>
              <a:t>2 m</a:t>
            </a:r>
            <a:endParaRPr lang="cs-CZ"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endParaRPr lang="cs-CZ" altLang="cs-CZ" smtClean="0"/>
          </a:p>
        </p:txBody>
      </p:sp>
      <p:sp>
        <p:nvSpPr>
          <p:cNvPr id="118787" name="Rectangle 3"/>
          <p:cNvSpPr>
            <a:spLocks noGrp="1" noChangeArrowheads="1"/>
          </p:cNvSpPr>
          <p:nvPr>
            <p:ph type="body" idx="1"/>
          </p:nvPr>
        </p:nvSpPr>
        <p:spPr/>
        <p:txBody>
          <a:bodyPr/>
          <a:lstStyle/>
          <a:p>
            <a:pPr eaLnBrk="1" hangingPunct="1">
              <a:defRPr/>
            </a:pPr>
            <a:r>
              <a:rPr lang="cs-CZ" altLang="cs-CZ" sz="2800" smtClean="0"/>
              <a:t>Při běhu dochází vzhledem k přenášení váhy z jedné nohy na druhou k výkyvům těžiště těla. Horizontální výkyvy jsou minimální, u horizontálního výkyvu lze pozorovat rozdíl méně než 10 cm při běhu na pevném podkladu a 13 cm v běhu v terénu.</a:t>
            </a:r>
          </a:p>
          <a:p>
            <a:pPr eaLnBrk="1" hangingPunct="1">
              <a:defRPr/>
            </a:pPr>
            <a:r>
              <a:rPr lang="cs-CZ" altLang="cs-CZ" sz="2800" smtClean="0"/>
              <a:t>Při srovnatelném běhu je rychlost běhu na měkkém terénu až o 20% pomalejší. Rychlost je závislá na dvou činitelích: na délce kroku a na frekvenci kroku.</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endParaRPr lang="cs-CZ" altLang="cs-CZ" smtClean="0"/>
          </a:p>
        </p:txBody>
      </p:sp>
      <p:sp>
        <p:nvSpPr>
          <p:cNvPr id="119811" name="Rectangle 3"/>
          <p:cNvSpPr>
            <a:spLocks noGrp="1" noChangeArrowheads="1"/>
          </p:cNvSpPr>
          <p:nvPr>
            <p:ph type="body" idx="1"/>
          </p:nvPr>
        </p:nvSpPr>
        <p:spPr/>
        <p:txBody>
          <a:bodyPr/>
          <a:lstStyle/>
          <a:p>
            <a:pPr eaLnBrk="1" hangingPunct="1">
              <a:lnSpc>
                <a:spcPct val="90000"/>
              </a:lnSpc>
              <a:defRPr/>
            </a:pPr>
            <a:r>
              <a:rPr lang="cs-CZ" altLang="cs-CZ" smtClean="0"/>
              <a:t>Poloha těla a přeneseně těžiště těla má v oporové fázi na pevném podkladu minimálně o 5 % vyšší horizontální polohu než na povrchu měkkém, v letové fázi je tento rozdíl dokonce až 35 %.</a:t>
            </a:r>
          </a:p>
          <a:p>
            <a:pPr eaLnBrk="1" hangingPunct="1">
              <a:lnSpc>
                <a:spcPct val="90000"/>
              </a:lnSpc>
              <a:defRPr/>
            </a:pPr>
            <a:r>
              <a:rPr lang="cs-CZ" altLang="cs-CZ" smtClean="0"/>
              <a:t>Průměrná délka kroku na měkkém terénu lze procentuálně vyjádřit jako 90 % tělesné výšky, na tvrdém podkladu je to přes 100 % tělesné výšky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endParaRPr lang="cs-CZ" altLang="cs-CZ" smtClean="0"/>
          </a:p>
        </p:txBody>
      </p:sp>
      <p:sp>
        <p:nvSpPr>
          <p:cNvPr id="120835" name="Rectangle 3"/>
          <p:cNvSpPr>
            <a:spLocks noGrp="1" noChangeArrowheads="1"/>
          </p:cNvSpPr>
          <p:nvPr>
            <p:ph type="body" idx="1"/>
          </p:nvPr>
        </p:nvSpPr>
        <p:spPr/>
        <p:txBody>
          <a:bodyPr/>
          <a:lstStyle/>
          <a:p>
            <a:pPr eaLnBrk="1" hangingPunct="1">
              <a:lnSpc>
                <a:spcPct val="80000"/>
              </a:lnSpc>
              <a:defRPr/>
            </a:pPr>
            <a:r>
              <a:rPr lang="cs-CZ" altLang="cs-CZ" sz="2800" smtClean="0"/>
              <a:t>Nepodstatnější rozdíly při běhu na přírodním terénu jsou delší doba trvání běžeckého dvojkroku (o 15,6%), kratší doba letu (o 25%), delší doba opory (o 35%), větší úhel dokroku (o 6%), vyšší vertikální výkyvy těžiště těla (o 30%), vyšší frekvence kroku (o 13%) a nižší průměrná rychlost těžiště těla (o 23%).</a:t>
            </a:r>
          </a:p>
          <a:p>
            <a:pPr eaLnBrk="1" hangingPunct="1">
              <a:lnSpc>
                <a:spcPct val="80000"/>
              </a:lnSpc>
              <a:defRPr/>
            </a:pPr>
            <a:r>
              <a:rPr lang="cs-CZ" altLang="cs-CZ" sz="2800" smtClean="0"/>
              <a:t>Důvodem je nedostatečná pevnost podložky, kdy dochází k tlumení reakční složky hnací síly vyvinuté dolní končetinou. To způsobuje delší dobu amortizace a odrazu a tím zvýšení času, kdy je noha v kontaktu s podložkou.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68313" y="0"/>
            <a:ext cx="8229600" cy="1143000"/>
          </a:xfrm>
        </p:spPr>
        <p:txBody>
          <a:bodyPr/>
          <a:lstStyle/>
          <a:p>
            <a:pPr eaLnBrk="1" hangingPunct="1">
              <a:defRPr/>
            </a:pPr>
            <a:r>
              <a:rPr lang="cs-CZ" altLang="cs-CZ" b="1" smtClean="0"/>
              <a:t>Kop - přímým nártem</a:t>
            </a:r>
            <a:endParaRPr lang="cs-CZ" altLang="cs-CZ" smtClean="0"/>
          </a:p>
        </p:txBody>
      </p:sp>
      <p:sp>
        <p:nvSpPr>
          <p:cNvPr id="121859" name="Rectangle 3"/>
          <p:cNvSpPr>
            <a:spLocks noGrp="1" noChangeArrowheads="1"/>
          </p:cNvSpPr>
          <p:nvPr>
            <p:ph type="body" idx="1"/>
          </p:nvPr>
        </p:nvSpPr>
        <p:spPr>
          <a:xfrm>
            <a:off x="179388" y="1125538"/>
            <a:ext cx="8785225" cy="5399087"/>
          </a:xfrm>
        </p:spPr>
        <p:txBody>
          <a:bodyPr/>
          <a:lstStyle/>
          <a:p>
            <a:pPr eaLnBrk="1" hangingPunct="1">
              <a:lnSpc>
                <a:spcPct val="80000"/>
              </a:lnSpc>
              <a:defRPr/>
            </a:pPr>
            <a:r>
              <a:rPr lang="cs-CZ" altLang="cs-CZ" sz="2800" smtClean="0"/>
              <a:t>Jedna ze základních dovedností každého fotbalisty je provedení kopu (střely) přímým nártem.</a:t>
            </a:r>
          </a:p>
          <a:p>
            <a:pPr eaLnBrk="1" hangingPunct="1">
              <a:lnSpc>
                <a:spcPct val="80000"/>
              </a:lnSpc>
              <a:defRPr/>
            </a:pPr>
            <a:r>
              <a:rPr lang="cs-CZ" altLang="cs-CZ" sz="2800" smtClean="0"/>
              <a:t>Tuto technicky náročnou pohybovou koordinaci je zapotřebí zvládnout již v začátečnickém věku a průběhu let ji dále kultivovat.</a:t>
            </a:r>
          </a:p>
          <a:p>
            <a:pPr eaLnBrk="1" hangingPunct="1">
              <a:lnSpc>
                <a:spcPct val="80000"/>
              </a:lnSpc>
              <a:defRPr/>
            </a:pPr>
            <a:r>
              <a:rPr lang="cs-CZ" altLang="cs-CZ" sz="2800" smtClean="0"/>
              <a:t>Efektivní provedení této činnosti je podmíněno svalovou dispozicí pro vyvinutí maximální acyklické rychlosti švihu dolní končetiny a svalovou dispozicí sloužící k účelnému zpevnění nártu při vlastním kontaktu s míčem.</a:t>
            </a:r>
          </a:p>
          <a:p>
            <a:pPr eaLnBrk="1" hangingPunct="1">
              <a:lnSpc>
                <a:spcPct val="80000"/>
              </a:lnSpc>
              <a:defRPr/>
            </a:pPr>
            <a:r>
              <a:rPr lang="cs-CZ" altLang="cs-CZ" sz="2800" smtClean="0"/>
              <a:t>Ztráta energie kterou předává distální segment dolní končetiny (nárt) na míč může být v případě méně zpevněného nártu větší než menší rychlost švihu dolní končetiny při nápřahu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8313" y="0"/>
            <a:ext cx="8229600" cy="1143000"/>
          </a:xfrm>
        </p:spPr>
        <p:txBody>
          <a:bodyPr/>
          <a:lstStyle/>
          <a:p>
            <a:pPr eaLnBrk="1" hangingPunct="1">
              <a:defRPr/>
            </a:pPr>
            <a:r>
              <a:rPr lang="cs-CZ" altLang="cs-CZ" smtClean="0"/>
              <a:t>Fáze kopu</a:t>
            </a:r>
          </a:p>
        </p:txBody>
      </p:sp>
      <p:sp>
        <p:nvSpPr>
          <p:cNvPr id="122883" name="Rectangle 3"/>
          <p:cNvSpPr>
            <a:spLocks noGrp="1" noChangeArrowheads="1"/>
          </p:cNvSpPr>
          <p:nvPr>
            <p:ph type="body" idx="1"/>
          </p:nvPr>
        </p:nvSpPr>
        <p:spPr>
          <a:xfrm>
            <a:off x="468313" y="1125538"/>
            <a:ext cx="8229600" cy="2087562"/>
          </a:xfrm>
        </p:spPr>
        <p:txBody>
          <a:bodyPr/>
          <a:lstStyle/>
          <a:p>
            <a:pPr eaLnBrk="1" hangingPunct="1">
              <a:defRPr/>
            </a:pPr>
            <a:r>
              <a:rPr lang="cs-CZ" altLang="cs-CZ" smtClean="0"/>
              <a:t>Rozběh</a:t>
            </a:r>
          </a:p>
          <a:p>
            <a:pPr eaLnBrk="1" hangingPunct="1">
              <a:defRPr/>
            </a:pPr>
            <a:r>
              <a:rPr lang="cs-CZ" altLang="cs-CZ" smtClean="0"/>
              <a:t>Formování těla - Nápřah - Švih</a:t>
            </a:r>
          </a:p>
          <a:p>
            <a:pPr eaLnBrk="1" hangingPunct="1">
              <a:defRPr/>
            </a:pPr>
            <a:r>
              <a:rPr lang="cs-CZ" altLang="cs-CZ" smtClean="0"/>
              <a:t>Kop - Dokončení pohybu</a:t>
            </a:r>
          </a:p>
        </p:txBody>
      </p:sp>
      <p:pic>
        <p:nvPicPr>
          <p:cNvPr id="39940" name="Picture 4" descr="kop02"/>
          <p:cNvPicPr>
            <a:picLocks noChangeAspect="1" noChangeArrowheads="1"/>
          </p:cNvPicPr>
          <p:nvPr/>
        </p:nvPicPr>
        <p:blipFill>
          <a:blip r:embed="rId2" cstate="print"/>
          <a:srcRect/>
          <a:stretch>
            <a:fillRect/>
          </a:stretch>
        </p:blipFill>
        <p:spPr bwMode="auto">
          <a:xfrm>
            <a:off x="1116013" y="3141663"/>
            <a:ext cx="7200900" cy="327342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endParaRPr lang="cs-CZ" altLang="cs-CZ" smtClean="0"/>
          </a:p>
        </p:txBody>
      </p:sp>
      <p:sp>
        <p:nvSpPr>
          <p:cNvPr id="123907" name="Rectangle 3"/>
          <p:cNvSpPr>
            <a:spLocks noGrp="1" noChangeArrowheads="1"/>
          </p:cNvSpPr>
          <p:nvPr>
            <p:ph type="body" idx="1"/>
          </p:nvPr>
        </p:nvSpPr>
        <p:spPr>
          <a:xfrm>
            <a:off x="457200" y="1600200"/>
            <a:ext cx="8435975" cy="4530725"/>
          </a:xfrm>
        </p:spPr>
        <p:txBody>
          <a:bodyPr/>
          <a:lstStyle/>
          <a:p>
            <a:pPr eaLnBrk="1" hangingPunct="1">
              <a:lnSpc>
                <a:spcPct val="90000"/>
              </a:lnSpc>
              <a:defRPr/>
            </a:pPr>
            <a:r>
              <a:rPr lang="cs-CZ" altLang="cs-CZ" smtClean="0"/>
              <a:t>První fáze je rozběh</a:t>
            </a:r>
          </a:p>
          <a:p>
            <a:pPr lvl="1" eaLnBrk="1" hangingPunct="1">
              <a:lnSpc>
                <a:spcPct val="90000"/>
              </a:lnSpc>
              <a:defRPr/>
            </a:pPr>
            <a:r>
              <a:rPr lang="cs-CZ" altLang="cs-CZ" smtClean="0"/>
              <a:t>fotbalista získává potřebnou kinetickou energii. Při rozběhu z dvojkroku bývá předposlední krok s došlapem na nohu provádějící kop podobný běžnému běžeckému kroku. Poslední krok je však již podstatně delší, dochází zde k delší letové fází se zvýšením těžiště těla během letové fáze. Na závěr rozběhu dochází k fázi, kterou je odraz, let a dopad posledního kroku rozběhu, který je krokem nejdelším a je zakončen došlapem nohy k míči.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endParaRPr lang="cs-CZ" altLang="cs-CZ" smtClean="0"/>
          </a:p>
        </p:txBody>
      </p:sp>
      <p:sp>
        <p:nvSpPr>
          <p:cNvPr id="124931" name="Rectangle 3"/>
          <p:cNvSpPr>
            <a:spLocks noGrp="1" noChangeArrowheads="1"/>
          </p:cNvSpPr>
          <p:nvPr>
            <p:ph type="body" idx="1"/>
          </p:nvPr>
        </p:nvSpPr>
        <p:spPr/>
        <p:txBody>
          <a:bodyPr/>
          <a:lstStyle/>
          <a:p>
            <a:pPr eaLnBrk="1" hangingPunct="1">
              <a:lnSpc>
                <a:spcPct val="90000"/>
              </a:lnSpc>
              <a:defRPr/>
            </a:pPr>
            <a:r>
              <a:rPr lang="cs-CZ" altLang="cs-CZ" sz="2800" smtClean="0"/>
              <a:t>Další fází je formování polohy těla pro nápřah a provedení pohybu švihové nohy. Během této fáze se trup těla s pomocí horních končetin otáčí v protipohybu dolních končetin. Během došlapu jsou boky vytočené směrem k došlapující noze, zatímco rameny jsou v poloze opačné.</a:t>
            </a:r>
          </a:p>
          <a:p>
            <a:pPr eaLnBrk="1" hangingPunct="1">
              <a:lnSpc>
                <a:spcPct val="90000"/>
              </a:lnSpc>
              <a:defRPr/>
            </a:pPr>
            <a:r>
              <a:rPr lang="cs-CZ" altLang="cs-CZ" sz="2800" smtClean="0"/>
              <a:t>Po došlapu dochází k rotaci ramen a s tím související rotací boků. Tento rotační pohyb přes páteř vycházející z kvadrupedálního principu pohybu těla je charakteristický pro všechny švihové pohyby končetin.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endParaRPr lang="cs-CZ" altLang="cs-CZ" smtClean="0"/>
          </a:p>
        </p:txBody>
      </p:sp>
      <p:sp>
        <p:nvSpPr>
          <p:cNvPr id="125955" name="Rectangle 3"/>
          <p:cNvSpPr>
            <a:spLocks noGrp="1" noChangeArrowheads="1"/>
          </p:cNvSpPr>
          <p:nvPr>
            <p:ph type="body" idx="1"/>
          </p:nvPr>
        </p:nvSpPr>
        <p:spPr/>
        <p:txBody>
          <a:bodyPr/>
          <a:lstStyle/>
          <a:p>
            <a:pPr eaLnBrk="1" hangingPunct="1">
              <a:defRPr/>
            </a:pPr>
            <a:r>
              <a:rPr lang="cs-CZ" altLang="cs-CZ" sz="2800" smtClean="0"/>
              <a:t>Během letové fáze posledního kroku a během došlapu dochází k formování kopající dolní končetiny, která provádí maximální nápřah a v době oporové fáze druhé končetiny je zahájena fáze švihu, která je zakončena kontaktem nohy s míčem.</a:t>
            </a:r>
          </a:p>
          <a:p>
            <a:pPr eaLnBrk="1" hangingPunct="1">
              <a:defRPr/>
            </a:pPr>
            <a:r>
              <a:rPr lang="cs-CZ" altLang="cs-CZ" sz="2800" smtClean="0"/>
              <a:t>Správná poloha nohy při došlapu a následně při kontaktu s míčem je výsledkem činnosti celého těla během oporové fáze posledního kroku nohy která bude provádět kop.</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cs-CZ" altLang="cs-CZ" sz="2800" smtClean="0"/>
              <a:t>Trajektorie těžiště těla v horizontální rovině při kopu přímým nártem</a:t>
            </a:r>
            <a:r>
              <a:rPr lang="cs-CZ" altLang="cs-CZ" sz="4000" smtClean="0"/>
              <a:t> </a:t>
            </a:r>
          </a:p>
        </p:txBody>
      </p:sp>
      <p:pic>
        <p:nvPicPr>
          <p:cNvPr id="44035" name="Picture 4" descr="graf-traj-y-kinogram"/>
          <p:cNvPicPr>
            <a:picLocks noGrp="1" noChangeAspect="1" noChangeArrowheads="1"/>
          </p:cNvPicPr>
          <p:nvPr>
            <p:ph type="body" idx="1"/>
          </p:nvPr>
        </p:nvPicPr>
        <p:blipFill>
          <a:blip r:embed="rId2" cstate="print"/>
          <a:srcRect/>
          <a:stretch>
            <a:fillRect/>
          </a:stretch>
        </p:blipFill>
        <p:spPr>
          <a:xfrm>
            <a:off x="684213" y="1600200"/>
            <a:ext cx="7775575" cy="4530725"/>
          </a:xfr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endParaRPr lang="cs-CZ" altLang="cs-CZ" smtClean="0"/>
          </a:p>
        </p:txBody>
      </p:sp>
      <p:sp>
        <p:nvSpPr>
          <p:cNvPr id="128003" name="Rectangle 3"/>
          <p:cNvSpPr>
            <a:spLocks noGrp="1" noChangeArrowheads="1"/>
          </p:cNvSpPr>
          <p:nvPr>
            <p:ph type="body" idx="1"/>
          </p:nvPr>
        </p:nvSpPr>
        <p:spPr/>
        <p:txBody>
          <a:bodyPr/>
          <a:lstStyle/>
          <a:p>
            <a:pPr eaLnBrk="1" hangingPunct="1">
              <a:defRPr/>
            </a:pPr>
            <a:r>
              <a:rPr lang="cs-CZ" altLang="cs-CZ" smtClean="0"/>
              <a:t>Během letové fáze a po došlapu nohy mají všechny korekce pohybu za důsledek pouze ztrátu získané energie a tím nižší možnou efektivitu provedení kopu.</a:t>
            </a:r>
          </a:p>
          <a:p>
            <a:pPr eaLnBrk="1" hangingPunct="1">
              <a:defRPr/>
            </a:pPr>
            <a:r>
              <a:rPr lang="cs-CZ" altLang="cs-CZ" smtClean="0"/>
              <a:t>Jediný okamžik, který uděluje noha míči energii je okamžik kontaktu s míčem.</a:t>
            </a:r>
          </a:p>
          <a:p>
            <a:pPr eaLnBrk="1" hangingPunct="1">
              <a:defRPr/>
            </a:pPr>
            <a:r>
              <a:rPr lang="cs-CZ" altLang="cs-CZ" smtClean="0"/>
              <a:t>Po vystřelení míče dokončuje tělo pohyb vlivem setrvačných sil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lstStyle/>
          <a:p>
            <a:r>
              <a:rPr lang="cs-CZ" dirty="0" smtClean="0"/>
              <a:t>Plošná analýza</a:t>
            </a:r>
            <a:endParaRPr lang="cs-CZ" dirty="0"/>
          </a:p>
        </p:txBody>
      </p:sp>
      <p:pic>
        <p:nvPicPr>
          <p:cNvPr id="4" name="Zástupný symbol pro obsah 3" descr="Postava-planar.png"/>
          <p:cNvPicPr>
            <a:picLocks noGrp="1" noChangeAspect="1"/>
          </p:cNvPicPr>
          <p:nvPr>
            <p:ph idx="1"/>
          </p:nvPr>
        </p:nvPicPr>
        <p:blipFill>
          <a:blip r:embed="rId2" cstate="print"/>
          <a:stretch>
            <a:fillRect/>
          </a:stretch>
        </p:blipFill>
        <p:spPr>
          <a:xfrm>
            <a:off x="5220072" y="980728"/>
            <a:ext cx="3312368" cy="4968553"/>
          </a:xfrm>
        </p:spPr>
      </p:pic>
      <p:cxnSp>
        <p:nvCxnSpPr>
          <p:cNvPr id="6" name="Přímá spojovací šipka 5"/>
          <p:cNvCxnSpPr/>
          <p:nvPr/>
        </p:nvCxnSpPr>
        <p:spPr>
          <a:xfrm>
            <a:off x="4932040" y="4797152"/>
            <a:ext cx="36004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Přímá spojovací šipka 6"/>
          <p:cNvCxnSpPr/>
          <p:nvPr/>
        </p:nvCxnSpPr>
        <p:spPr>
          <a:xfrm flipH="1" flipV="1">
            <a:off x="4932040" y="1844824"/>
            <a:ext cx="8384" cy="296071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4499992" y="4797152"/>
            <a:ext cx="575799" cy="461665"/>
          </a:xfrm>
          <a:prstGeom prst="rect">
            <a:avLst/>
          </a:prstGeom>
          <a:noFill/>
        </p:spPr>
        <p:txBody>
          <a:bodyPr wrap="none" rtlCol="0">
            <a:spAutoFit/>
          </a:bodyPr>
          <a:lstStyle/>
          <a:p>
            <a:r>
              <a:rPr lang="cs-CZ" sz="2400" b="1" dirty="0" smtClean="0"/>
              <a:t>0,0</a:t>
            </a:r>
            <a:endParaRPr lang="cs-CZ" sz="2400" b="1" dirty="0"/>
          </a:p>
        </p:txBody>
      </p:sp>
      <p:cxnSp>
        <p:nvCxnSpPr>
          <p:cNvPr id="33" name="Přímá spojovací čára 32"/>
          <p:cNvCxnSpPr/>
          <p:nvPr/>
        </p:nvCxnSpPr>
        <p:spPr>
          <a:xfrm flipH="1">
            <a:off x="6588224" y="2708920"/>
            <a:ext cx="72008" cy="432048"/>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Přímá spojovací čára 33"/>
          <p:cNvCxnSpPr/>
          <p:nvPr/>
        </p:nvCxnSpPr>
        <p:spPr>
          <a:xfrm>
            <a:off x="6588224" y="3140968"/>
            <a:ext cx="72008" cy="36004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Výseč 35"/>
          <p:cNvSpPr/>
          <p:nvPr/>
        </p:nvSpPr>
        <p:spPr>
          <a:xfrm rot="16410634">
            <a:off x="6283489" y="2833961"/>
            <a:ext cx="648072" cy="576064"/>
          </a:xfrm>
          <a:prstGeom prst="pie">
            <a:avLst>
              <a:gd name="adj1" fmla="val 467758"/>
              <a:gd name="adj2" fmla="val 10156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37" name="Zástupný symbol pro obsah 2"/>
          <p:cNvSpPr txBox="1">
            <a:spLocks/>
          </p:cNvSpPr>
          <p:nvPr/>
        </p:nvSpPr>
        <p:spPr>
          <a:xfrm>
            <a:off x="457200" y="1600200"/>
            <a:ext cx="3898776"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Pro stavení úhlových hodnot mezi vybranými</a:t>
            </a:r>
            <a:r>
              <a:rPr kumimoji="0" lang="cs-CZ" sz="3200" b="0" i="0" u="none" strike="noStrike" kern="1200" cap="none" spc="0" normalizeH="0" noProof="0" dirty="0" smtClean="0">
                <a:ln>
                  <a:noFill/>
                </a:ln>
                <a:solidFill>
                  <a:schemeClr val="tx1"/>
                </a:solidFill>
                <a:effectLst/>
                <a:uLnTx/>
                <a:uFillTx/>
                <a:latin typeface="+mn-lt"/>
                <a:ea typeface="+mn-ea"/>
                <a:cs typeface="+mn-cs"/>
              </a:rPr>
              <a:t> segmenty není zavedení měřítka nutné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baseline="0" dirty="0" smtClean="0"/>
              <a:t>Úhlové vymezení</a:t>
            </a:r>
            <a:r>
              <a:rPr lang="cs-CZ" sz="3200" dirty="0" smtClean="0"/>
              <a:t> lze udělat vůči souřadnému systému, nebo vůči vlastním segmentům</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39" name="Přímá spojovací čára 38"/>
          <p:cNvCxnSpPr/>
          <p:nvPr/>
        </p:nvCxnSpPr>
        <p:spPr>
          <a:xfrm>
            <a:off x="6372200" y="2132856"/>
            <a:ext cx="0" cy="266429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Výseč 39"/>
          <p:cNvSpPr/>
          <p:nvPr/>
        </p:nvSpPr>
        <p:spPr>
          <a:xfrm rot="16410634">
            <a:off x="6067464" y="4490145"/>
            <a:ext cx="648072" cy="576064"/>
          </a:xfrm>
          <a:prstGeom prst="pie">
            <a:avLst>
              <a:gd name="adj1" fmla="val 15893124"/>
              <a:gd name="adj2" fmla="val 21396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41" name="TextovéPole 40"/>
          <p:cNvSpPr txBox="1"/>
          <p:nvPr/>
        </p:nvSpPr>
        <p:spPr>
          <a:xfrm>
            <a:off x="5724128" y="4221088"/>
            <a:ext cx="535724" cy="400110"/>
          </a:xfrm>
          <a:prstGeom prst="rect">
            <a:avLst/>
          </a:prstGeom>
          <a:noFill/>
        </p:spPr>
        <p:txBody>
          <a:bodyPr wrap="none" rtlCol="0">
            <a:spAutoFit/>
          </a:bodyPr>
          <a:lstStyle/>
          <a:p>
            <a:r>
              <a:rPr lang="cs-CZ" sz="2000" b="1" dirty="0" smtClean="0"/>
              <a:t>90</a:t>
            </a:r>
            <a:r>
              <a:rPr lang="cs-CZ" sz="2000" b="1" baseline="30000" dirty="0" smtClean="0"/>
              <a:t>o</a:t>
            </a:r>
            <a:endParaRPr lang="cs-CZ" b="1" dirty="0"/>
          </a:p>
        </p:txBody>
      </p:sp>
      <p:sp>
        <p:nvSpPr>
          <p:cNvPr id="42" name="TextovéPole 41"/>
          <p:cNvSpPr txBox="1"/>
          <p:nvPr/>
        </p:nvSpPr>
        <p:spPr>
          <a:xfrm>
            <a:off x="6876256" y="3068960"/>
            <a:ext cx="665567" cy="400110"/>
          </a:xfrm>
          <a:prstGeom prst="rect">
            <a:avLst/>
          </a:prstGeom>
          <a:noFill/>
        </p:spPr>
        <p:txBody>
          <a:bodyPr wrap="none" rtlCol="0">
            <a:spAutoFit/>
          </a:bodyPr>
          <a:lstStyle/>
          <a:p>
            <a:r>
              <a:rPr lang="cs-CZ" sz="2000" b="1" dirty="0" smtClean="0"/>
              <a:t>173</a:t>
            </a:r>
            <a:r>
              <a:rPr lang="cs-CZ" sz="2000" b="1" baseline="30000" dirty="0" smtClean="0"/>
              <a:t>o</a:t>
            </a:r>
            <a:endParaRPr lang="cs-CZ"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animEffect transition="in" filter="blinds(horizontal)">
                                      <p:cBhvr>
                                        <p:cTn id="7"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cs-CZ" altLang="cs-CZ" smtClean="0"/>
              <a:t>Dokončení pohybu</a:t>
            </a:r>
          </a:p>
        </p:txBody>
      </p:sp>
      <p:sp>
        <p:nvSpPr>
          <p:cNvPr id="129027" name="Rectangle 3"/>
          <p:cNvSpPr>
            <a:spLocks noGrp="1" noChangeArrowheads="1"/>
          </p:cNvSpPr>
          <p:nvPr>
            <p:ph type="body" idx="1"/>
          </p:nvPr>
        </p:nvSpPr>
        <p:spPr/>
        <p:txBody>
          <a:bodyPr/>
          <a:lstStyle/>
          <a:p>
            <a:pPr eaLnBrk="1" hangingPunct="1">
              <a:defRPr/>
            </a:pPr>
            <a:r>
              <a:rPr lang="cs-CZ" altLang="cs-CZ" sz="2800" smtClean="0"/>
              <a:t>Tato fáze neovlivňuje ani směr a ani rychlost vystřeleného míče, nicméně může ukázat, zda-li byl pohyb proveden efektivně.</a:t>
            </a:r>
          </a:p>
          <a:p>
            <a:pPr eaLnBrk="1" hangingPunct="1">
              <a:defRPr/>
            </a:pPr>
            <a:r>
              <a:rPr lang="cs-CZ" altLang="cs-CZ" sz="2800" smtClean="0"/>
              <a:t>Neobvyklé pohyby během setrvačné fáze naznačují důsledky nutných provedených korekcí pohybu v přípravě a provedení kopu.</a:t>
            </a:r>
          </a:p>
          <a:p>
            <a:pPr eaLnBrk="1" hangingPunct="1">
              <a:defRPr/>
            </a:pPr>
            <a:r>
              <a:rPr lang="cs-CZ" altLang="cs-CZ" sz="2800" smtClean="0"/>
              <a:t>Zvláště u začínajících fotbalistů a při provádění nácviku je dobré tuto fázi také sledovat.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cs-CZ" altLang="cs-CZ" smtClean="0"/>
              <a:t>Hodnocení kopu</a:t>
            </a:r>
          </a:p>
        </p:txBody>
      </p:sp>
      <p:sp>
        <p:nvSpPr>
          <p:cNvPr id="130051" name="Rectangle 3"/>
          <p:cNvSpPr>
            <a:spLocks noGrp="1" noChangeArrowheads="1"/>
          </p:cNvSpPr>
          <p:nvPr>
            <p:ph type="body" idx="1"/>
          </p:nvPr>
        </p:nvSpPr>
        <p:spPr>
          <a:xfrm>
            <a:off x="457200" y="1600200"/>
            <a:ext cx="8507413" cy="4530725"/>
          </a:xfrm>
        </p:spPr>
        <p:txBody>
          <a:bodyPr/>
          <a:lstStyle/>
          <a:p>
            <a:pPr eaLnBrk="1" hangingPunct="1">
              <a:defRPr/>
            </a:pPr>
            <a:r>
              <a:rPr lang="cs-CZ" altLang="cs-CZ" smtClean="0"/>
              <a:t>Rychlost</a:t>
            </a:r>
          </a:p>
          <a:p>
            <a:pPr lvl="1" eaLnBrk="1" hangingPunct="1">
              <a:defRPr/>
            </a:pPr>
            <a:r>
              <a:rPr lang="cs-CZ" altLang="cs-CZ" smtClean="0"/>
              <a:t>Vyvinout maximální švih a docílit maximální rychlost míče</a:t>
            </a:r>
          </a:p>
          <a:p>
            <a:pPr lvl="1" eaLnBrk="1" hangingPunct="1">
              <a:defRPr/>
            </a:pPr>
            <a:r>
              <a:rPr lang="cs-CZ" altLang="cs-CZ" smtClean="0"/>
              <a:t>Realizovat kop pravou i levou dolní končetinou </a:t>
            </a:r>
          </a:p>
          <a:p>
            <a:pPr eaLnBrk="1" hangingPunct="1">
              <a:defRPr/>
            </a:pPr>
            <a:r>
              <a:rPr lang="cs-CZ" altLang="cs-CZ" smtClean="0"/>
              <a:t>Přesnost</a:t>
            </a:r>
          </a:p>
          <a:p>
            <a:pPr lvl="1" eaLnBrk="1" hangingPunct="1">
              <a:defRPr/>
            </a:pPr>
            <a:r>
              <a:rPr lang="cs-CZ" altLang="cs-CZ" smtClean="0"/>
              <a:t>Realizovat kop ve směru a do místa záměru</a:t>
            </a:r>
          </a:p>
          <a:p>
            <a:pPr lvl="1" eaLnBrk="1" hangingPunct="1">
              <a:defRPr/>
            </a:pPr>
            <a:r>
              <a:rPr lang="cs-CZ" altLang="cs-CZ" smtClean="0"/>
              <a:t>Realizovat kop pravou i levou dolní končetinou </a:t>
            </a:r>
          </a:p>
          <a:p>
            <a:pPr eaLnBrk="1" hangingPunct="1">
              <a:defRPr/>
            </a:pPr>
            <a:r>
              <a:rPr lang="cs-CZ" altLang="cs-CZ" smtClean="0"/>
              <a:t>Vzájemný vztah </a:t>
            </a:r>
            <a:r>
              <a:rPr lang="cs-CZ" altLang="cs-CZ" smtClean="0">
                <a:solidFill>
                  <a:srgbClr val="FFFF00"/>
                </a:solidFill>
              </a:rPr>
              <a:t>rychlost x přesnost</a:t>
            </a:r>
          </a:p>
          <a:p>
            <a:pPr lvl="1" eaLnBrk="1" hangingPunct="1">
              <a:defRPr/>
            </a:pPr>
            <a:endParaRPr lang="cs-CZ" altLang="cs-CZ"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endParaRPr lang="cs-CZ" altLang="cs-CZ" smtClean="0"/>
          </a:p>
        </p:txBody>
      </p:sp>
      <p:sp>
        <p:nvSpPr>
          <p:cNvPr id="131075" name="Rectangle 3"/>
          <p:cNvSpPr>
            <a:spLocks noGrp="1" noChangeArrowheads="1"/>
          </p:cNvSpPr>
          <p:nvPr>
            <p:ph type="body" idx="1"/>
          </p:nvPr>
        </p:nvSpPr>
        <p:spPr>
          <a:xfrm>
            <a:off x="457200" y="1600200"/>
            <a:ext cx="8435975" cy="4924425"/>
          </a:xfrm>
        </p:spPr>
        <p:txBody>
          <a:bodyPr/>
          <a:lstStyle/>
          <a:p>
            <a:pPr eaLnBrk="1" hangingPunct="1">
              <a:lnSpc>
                <a:spcPct val="90000"/>
              </a:lnSpc>
              <a:defRPr/>
            </a:pPr>
            <a:r>
              <a:rPr lang="cs-CZ" altLang="cs-CZ" smtClean="0"/>
              <a:t>Hlavním kritériem a výsledkem celého pohybového cyklu je pochopitelně rychlost vystřeleného míče. </a:t>
            </a:r>
          </a:p>
          <a:p>
            <a:pPr eaLnBrk="1" hangingPunct="1">
              <a:lnSpc>
                <a:spcPct val="90000"/>
              </a:lnSpc>
              <a:defRPr/>
            </a:pPr>
            <a:r>
              <a:rPr lang="cs-CZ" altLang="cs-CZ" smtClean="0"/>
              <a:t>Je potřeba vzít do úvahy:</a:t>
            </a:r>
          </a:p>
          <a:p>
            <a:pPr lvl="1" eaLnBrk="1" hangingPunct="1">
              <a:lnSpc>
                <a:spcPct val="90000"/>
              </a:lnSpc>
              <a:defRPr/>
            </a:pPr>
            <a:r>
              <a:rPr lang="cs-CZ" altLang="cs-CZ" smtClean="0"/>
              <a:t>antropometrické charakteristiky hráče (somatotyp)</a:t>
            </a:r>
          </a:p>
          <a:p>
            <a:pPr lvl="1" eaLnBrk="1" hangingPunct="1">
              <a:lnSpc>
                <a:spcPct val="90000"/>
              </a:lnSpc>
              <a:defRPr/>
            </a:pPr>
            <a:r>
              <a:rPr lang="cs-CZ" altLang="cs-CZ" smtClean="0"/>
              <a:t>zvládnutí techniky rozběhu a nápřahu</a:t>
            </a:r>
          </a:p>
          <a:p>
            <a:pPr lvl="1" eaLnBrk="1" hangingPunct="1">
              <a:lnSpc>
                <a:spcPct val="90000"/>
              </a:lnSpc>
              <a:defRPr/>
            </a:pPr>
            <a:r>
              <a:rPr lang="cs-CZ" altLang="cs-CZ" smtClean="0"/>
              <a:t>schopnost vyvinout potřebný švih nohy</a:t>
            </a:r>
          </a:p>
          <a:p>
            <a:pPr lvl="1" eaLnBrk="1" hangingPunct="1">
              <a:lnSpc>
                <a:spcPct val="90000"/>
              </a:lnSpc>
              <a:defRPr/>
            </a:pPr>
            <a:r>
              <a:rPr lang="cs-CZ" altLang="cs-CZ" smtClean="0"/>
              <a:t>schopnost zpevnit nárt nohy při kontaktu s míčem.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endParaRPr lang="cs-CZ" altLang="cs-CZ" smtClean="0"/>
          </a:p>
        </p:txBody>
      </p:sp>
      <p:sp>
        <p:nvSpPr>
          <p:cNvPr id="133123" name="Rectangle 3"/>
          <p:cNvSpPr>
            <a:spLocks noGrp="1" noChangeArrowheads="1"/>
          </p:cNvSpPr>
          <p:nvPr>
            <p:ph type="body" idx="1"/>
          </p:nvPr>
        </p:nvSpPr>
        <p:spPr/>
        <p:txBody>
          <a:bodyPr/>
          <a:lstStyle/>
          <a:p>
            <a:pPr eaLnBrk="1" hangingPunct="1">
              <a:lnSpc>
                <a:spcPct val="80000"/>
              </a:lnSpc>
              <a:defRPr/>
            </a:pPr>
            <a:r>
              <a:rPr lang="cs-CZ" altLang="cs-CZ" sz="2800" smtClean="0"/>
              <a:t>Při hodnocení absolutních hodnot rychlostí vystřeleného míče jsou děti v mladším žákovském věku bez předchozí střelecké průpravy schopny dosáhnout hodnot 50 – 60 km.s</a:t>
            </a:r>
            <a:r>
              <a:rPr lang="cs-CZ" altLang="cs-CZ" sz="2800" baseline="30000" smtClean="0"/>
              <a:t>-1</a:t>
            </a:r>
            <a:r>
              <a:rPr lang="cs-CZ" altLang="cs-CZ" sz="2800" smtClean="0"/>
              <a:t>.</a:t>
            </a:r>
          </a:p>
          <a:p>
            <a:pPr eaLnBrk="1" hangingPunct="1">
              <a:lnSpc>
                <a:spcPct val="80000"/>
              </a:lnSpc>
              <a:defRPr/>
            </a:pPr>
            <a:r>
              <a:rPr lang="cs-CZ" altLang="cs-CZ" sz="2800" smtClean="0"/>
              <a:t>Všechny děti přicházejí do oddílů se svou předchozí zkušeností s prováděním této činnosti a vlastní provedení se liší především technickým zvládnutím celého pohybového cyklu.</a:t>
            </a:r>
          </a:p>
          <a:p>
            <a:pPr eaLnBrk="1" hangingPunct="1">
              <a:lnSpc>
                <a:spcPct val="80000"/>
              </a:lnSpc>
              <a:defRPr/>
            </a:pPr>
            <a:r>
              <a:rPr lang="cs-CZ" altLang="cs-CZ" sz="2800" smtClean="0"/>
              <a:t>Největší rozdíly lze najít ve výběru místa pro rozběh, v délce rozběhu v postavení stojné nohy při kopu apod.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endParaRPr lang="cs-CZ" altLang="cs-CZ" smtClean="0"/>
          </a:p>
        </p:txBody>
      </p:sp>
      <p:sp>
        <p:nvSpPr>
          <p:cNvPr id="132099" name="Rectangle 3"/>
          <p:cNvSpPr>
            <a:spLocks noGrp="1" noChangeArrowheads="1"/>
          </p:cNvSpPr>
          <p:nvPr>
            <p:ph type="body" idx="1"/>
          </p:nvPr>
        </p:nvSpPr>
        <p:spPr/>
        <p:txBody>
          <a:bodyPr/>
          <a:lstStyle/>
          <a:p>
            <a:pPr eaLnBrk="1" hangingPunct="1">
              <a:defRPr/>
            </a:pPr>
            <a:r>
              <a:rPr lang="cs-CZ" altLang="cs-CZ" smtClean="0"/>
              <a:t>U dospělých hráčů jsou při kvalitním provedení techniky absolutní hodnoty vystřeleného míče nad 100 km.s</a:t>
            </a:r>
            <a:r>
              <a:rPr lang="cs-CZ" altLang="cs-CZ" baseline="30000" smtClean="0"/>
              <a:t>-1</a:t>
            </a:r>
            <a:r>
              <a:rPr lang="cs-CZ" altLang="cs-CZ" smtClean="0"/>
              <a:t>, špičkově se blížící k hodnotě 130 km.s</a:t>
            </a:r>
            <a:r>
              <a:rPr lang="cs-CZ" altLang="cs-CZ" baseline="30000" smtClean="0"/>
              <a:t>-1</a:t>
            </a:r>
            <a:r>
              <a:rPr lang="cs-CZ" altLang="cs-CZ" smtClean="0"/>
              <a:t>.</a:t>
            </a:r>
          </a:p>
          <a:p>
            <a:pPr eaLnBrk="1" hangingPunct="1">
              <a:defRPr/>
            </a:pPr>
            <a:endParaRPr lang="cs-CZ" altLang="cs-CZ"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Prostor - 3D</a:t>
            </a:r>
            <a:endParaRPr lang="cs-CZ" dirty="0"/>
          </a:p>
        </p:txBody>
      </p:sp>
      <p:pic>
        <p:nvPicPr>
          <p:cNvPr id="4" name="Zástupný symbol pro obsah 3" descr="osy1.jpg"/>
          <p:cNvPicPr>
            <a:picLocks noGrp="1" noChangeAspect="1"/>
          </p:cNvPicPr>
          <p:nvPr>
            <p:ph idx="1"/>
          </p:nvPr>
        </p:nvPicPr>
        <p:blipFill>
          <a:blip r:embed="rId2" cstate="print"/>
          <a:srcRect l="15118" t="20157" r="37323" b="23937"/>
          <a:stretch>
            <a:fillRect/>
          </a:stretch>
        </p:blipFill>
        <p:spPr>
          <a:xfrm>
            <a:off x="1691680" y="1268760"/>
            <a:ext cx="4824536" cy="4253990"/>
          </a:xfrm>
        </p:spPr>
      </p:pic>
      <p:sp>
        <p:nvSpPr>
          <p:cNvPr id="5" name="Zástupný symbol pro obsah 2"/>
          <p:cNvSpPr txBox="1">
            <a:spLocks/>
          </p:cNvSpPr>
          <p:nvPr/>
        </p:nvSpPr>
        <p:spPr>
          <a:xfrm>
            <a:off x="611560" y="5301208"/>
            <a:ext cx="8075240" cy="14241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Prostor</a:t>
            </a:r>
            <a:r>
              <a:rPr kumimoji="0" lang="cs-CZ" sz="3200" b="0" i="0" u="none" strike="noStrike" kern="1200" cap="none" spc="0" normalizeH="0" noProof="0" dirty="0" smtClean="0">
                <a:ln>
                  <a:noFill/>
                </a:ln>
                <a:solidFill>
                  <a:schemeClr val="tx1"/>
                </a:solidFill>
                <a:effectLst/>
                <a:uLnTx/>
                <a:uFillTx/>
                <a:latin typeface="+mn-lt"/>
                <a:ea typeface="+mn-ea"/>
                <a:cs typeface="+mn-cs"/>
              </a:rPr>
              <a:t> je vymezen pomocí tří os (X,Y,Z)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baseline="0" dirty="0" smtClean="0"/>
              <a:t>Pomocí</a:t>
            </a:r>
            <a:r>
              <a:rPr lang="cs-CZ" sz="3200" dirty="0" smtClean="0"/>
              <a:t> tří rovin (XY, XZ, YZ)</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Kosoúhelník 5"/>
          <p:cNvSpPr/>
          <p:nvPr/>
        </p:nvSpPr>
        <p:spPr>
          <a:xfrm>
            <a:off x="2555776" y="4149080"/>
            <a:ext cx="3456384" cy="1080120"/>
          </a:xfrm>
          <a:prstGeom prst="parallelogram">
            <a:avLst>
              <a:gd name="adj" fmla="val 88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3491880" y="1484784"/>
            <a:ext cx="2448272"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Lichoběžník 19"/>
          <p:cNvSpPr/>
          <p:nvPr/>
        </p:nvSpPr>
        <p:spPr>
          <a:xfrm rot="5400000">
            <a:off x="863588" y="2960948"/>
            <a:ext cx="3096344" cy="1440160"/>
          </a:xfrm>
          <a:prstGeom prst="trapezoid">
            <a:avLst>
              <a:gd name="adj" fmla="val 99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bdélník 20"/>
          <p:cNvSpPr/>
          <p:nvPr/>
        </p:nvSpPr>
        <p:spPr>
          <a:xfrm>
            <a:off x="1691680" y="1484784"/>
            <a:ext cx="1440160" cy="2304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6401</TotalTime>
  <Words>2153</Words>
  <Application>Microsoft Office PowerPoint</Application>
  <PresentationFormat>Předvádění na obrazovce (4:3)</PresentationFormat>
  <Paragraphs>393</Paragraphs>
  <Slides>84</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84</vt:i4>
      </vt:variant>
    </vt:vector>
  </HeadingPairs>
  <TitlesOfParts>
    <vt:vector size="86" baseType="lpstr">
      <vt:lpstr>Motiv sady Office</vt:lpstr>
      <vt:lpstr>Rastrový obrázek</vt:lpstr>
      <vt:lpstr>Kinematika pohybu</vt:lpstr>
      <vt:lpstr>Kinematika pohybu lidského těla</vt:lpstr>
      <vt:lpstr>Kinematická analýza</vt:lpstr>
      <vt:lpstr>Souřadný systém</vt:lpstr>
      <vt:lpstr>Popis polohy a pohybu</vt:lpstr>
      <vt:lpstr>Plošná analýza</vt:lpstr>
      <vt:lpstr>Plošná analýza</vt:lpstr>
      <vt:lpstr>Plošná analýza</vt:lpstr>
      <vt:lpstr>Prostor - 3D</vt:lpstr>
      <vt:lpstr>Prostorové body</vt:lpstr>
      <vt:lpstr>Souřadný systém</vt:lpstr>
      <vt:lpstr>Globální souřadný systém</vt:lpstr>
      <vt:lpstr>Souřadné systémy</vt:lpstr>
      <vt:lpstr>Souřadnicový systém je zaveden v závislosti na řešeném problému</vt:lpstr>
      <vt:lpstr>Kombinace souřadných systémů</vt:lpstr>
      <vt:lpstr>Vybrané body lidského těla</vt:lpstr>
      <vt:lpstr>Označené body</vt:lpstr>
      <vt:lpstr>Prezentace aplikace PowerPoint</vt:lpstr>
      <vt:lpstr>Typy značek</vt:lpstr>
      <vt:lpstr>Identifikace značek</vt:lpstr>
      <vt:lpstr>Povrchové body těla - značky</vt:lpstr>
      <vt:lpstr>Příklady bodů a značek</vt:lpstr>
      <vt:lpstr>Body a segmenty těla</vt:lpstr>
      <vt:lpstr>Prezentace aplikace PowerPoint</vt:lpstr>
      <vt:lpstr>Vědecké zkoumání pohybu</vt:lpstr>
      <vt:lpstr>Biomechanika</vt:lpstr>
      <vt:lpstr>Prezentace aplikace PowerPoint</vt:lpstr>
      <vt:lpstr>Prezentace aplikace PowerPoint</vt:lpstr>
      <vt:lpstr>Kinantropologie</vt:lpstr>
      <vt:lpstr>Hodnocení pohybu těla</vt:lpstr>
      <vt:lpstr>Analýza pohybové činnosti</vt:lpstr>
      <vt:lpstr>Hodnocení  polohy a pohybu</vt:lpstr>
      <vt:lpstr>Kvantitativní metody</vt:lpstr>
      <vt:lpstr>Základní kinematické veličiny</vt:lpstr>
      <vt:lpstr>Poloha</vt:lpstr>
      <vt:lpstr>Dráha - vzdálenost</vt:lpstr>
      <vt:lpstr>Jak lze posoudit (popsat) polohu a pohyb těla</vt:lpstr>
      <vt:lpstr>Těžiště těla</vt:lpstr>
      <vt:lpstr>Těžiště</vt:lpstr>
      <vt:lpstr>Těžiště těla</vt:lpstr>
      <vt:lpstr>Těžiště</vt:lpstr>
      <vt:lpstr>Lidské tělo – těžiště těla</vt:lpstr>
      <vt:lpstr>Nahrazení celého těla jedním bodem</vt:lpstr>
      <vt:lpstr>Model těla nahrazení segmentů pevnými částmi</vt:lpstr>
      <vt:lpstr>Těžiště těla Centre of Gravity (COG - COM)</vt:lpstr>
      <vt:lpstr>Prezentace aplikace PowerPoint</vt:lpstr>
      <vt:lpstr>Těžiště těla – výslednice těžišť segmentů</vt:lpstr>
      <vt:lpstr>Těžiště těla   nahrazení celého těla jedním bodem</vt:lpstr>
      <vt:lpstr>Prezentace aplikace PowerPoint</vt:lpstr>
      <vt:lpstr>Základní výpočetní vztahy</vt:lpstr>
      <vt:lpstr>Pohyb</vt:lpstr>
      <vt:lpstr>Souřadný systém</vt:lpstr>
      <vt:lpstr>Analýza prostorová – 3D</vt:lpstr>
      <vt:lpstr>Kvantitativní hodnocení</vt:lpstr>
      <vt:lpstr>Délka a doba kroku</vt:lpstr>
      <vt:lpstr>Vyhodnocení</vt:lpstr>
      <vt:lpstr>Pohyb těla</vt:lpstr>
      <vt:lpstr>Hodnocení pohybu</vt:lpstr>
      <vt:lpstr>Hodnocení pohybu</vt:lpstr>
      <vt:lpstr>Pohyb hráče - běh</vt:lpstr>
      <vt:lpstr>Rozdělení pohybu při běhu</vt:lpstr>
      <vt:lpstr>Hodnocení běhu</vt:lpstr>
      <vt:lpstr>Změny pohybového vzoru vzhledem k druhu povrchu</vt:lpstr>
      <vt:lpstr>Běh na fotbalovém povrchu</vt:lpstr>
      <vt:lpstr>Srovnání měkkého a tvrdého terénu</vt:lpstr>
      <vt:lpstr>Kvantitativní hodnocení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Kop - přímým nártem</vt:lpstr>
      <vt:lpstr>Fáze kopu</vt:lpstr>
      <vt:lpstr>Prezentace aplikace PowerPoint</vt:lpstr>
      <vt:lpstr>Prezentace aplikace PowerPoint</vt:lpstr>
      <vt:lpstr>Prezentace aplikace PowerPoint</vt:lpstr>
      <vt:lpstr>Trajektorie těžiště těla v horizontální rovině při kopu přímým nártem </vt:lpstr>
      <vt:lpstr>Prezentace aplikace PowerPoint</vt:lpstr>
      <vt:lpstr>Dokončení pohybu</vt:lpstr>
      <vt:lpstr>Hodnocení kopu</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Uživatel systému Windows</dc:creator>
  <cp:lastModifiedBy>L</cp:lastModifiedBy>
  <cp:revision>208</cp:revision>
  <dcterms:created xsi:type="dcterms:W3CDTF">2018-11-24T16:08:53Z</dcterms:created>
  <dcterms:modified xsi:type="dcterms:W3CDTF">2019-02-18T08:40:50Z</dcterms:modified>
  <cp:contentStatus>Konečný</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